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57" r:id="rId4"/>
    <p:sldId id="263" r:id="rId5"/>
    <p:sldId id="273" r:id="rId6"/>
    <p:sldId id="272" r:id="rId7"/>
    <p:sldId id="271" r:id="rId8"/>
    <p:sldId id="265" r:id="rId9"/>
    <p:sldId id="274" r:id="rId10"/>
    <p:sldId id="264" r:id="rId11"/>
    <p:sldId id="270" r:id="rId12"/>
    <p:sldId id="269" r:id="rId13"/>
    <p:sldId id="267" r:id="rId14"/>
    <p:sldId id="266" r:id="rId15"/>
    <p:sldId id="262" r:id="rId16"/>
    <p:sldId id="268" r:id="rId17"/>
    <p:sldId id="275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5" autoAdjust="0"/>
    <p:restoredTop sz="94660"/>
  </p:normalViewPr>
  <p:slideViewPr>
    <p:cSldViewPr>
      <p:cViewPr varScale="1">
        <p:scale>
          <a:sx n="52" d="100"/>
          <a:sy n="52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4F6E7-E22F-4402-89AC-45FD54509AAA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C1ECE-580C-4DC8-AFF4-6EE85DDA4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15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C1ECE-580C-4DC8-AFF4-6EE85DDA483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CD58E-7565-4354-92C5-52A9ABA237D9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653F-2B58-40A7-91C0-EB160200F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F53D3-6B8E-4600-BAE4-D8C048665C81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CECD-F7A7-4873-9958-13D5A146F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7595-EF76-4E5E-82AB-26E9637ACEC1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44DA-390F-4045-B438-2DC6F0988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03B80-B8A5-4962-9DC8-EDAF02151585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E9ECA-B959-4426-B50E-032B7A8980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7B78-BBD6-4C91-88C5-E17F9ACBC64B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FAB36-84BA-4707-A285-7048DCF54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C229B-7EB4-4BDC-B351-BCCA0BDEFD12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DC0D7-A878-46B3-A333-664AD9DA8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C8D8F-3001-405D-8EE2-9E36BCC07305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5CAEC-5FC7-4301-A75F-345B7C5A9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BF570-837A-4DAD-B3E0-A1B0B64003ED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2F9C-1D73-4776-B6C3-E8C0F3E5C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31D8-554B-4847-969A-5BFFA5F42D23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4BD18-0DB0-48B7-B73B-76084991D3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8B865-0180-4626-A95C-3D4747B422D9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AEB0B-6947-4724-B983-DF10B8275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2AD33-CA21-485A-A54D-FE4E4E0EE38D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BE97-41B1-4358-A3EB-DAAFCD0DA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C71C60-C0FB-431D-B9E5-04FC87D69677}" type="datetimeFigureOut">
              <a:rPr lang="ru-RU"/>
              <a:pPr>
                <a:defRPr/>
              </a:pPr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461DC8-1C69-4B0C-BDD3-249E1350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s-r.ru/rusinfo/center.htm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hyperlink" Target="http://www.c-s-r.ru/rusinfo/moscow.htm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s-r.ru/rusinfo/center-cher.htm" TargetMode="Externa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-s-r.ru/rusinfo/volgov.htm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786" y="2071678"/>
            <a:ext cx="7772400" cy="19574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6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Центральная Россия</a:t>
            </a:r>
            <a:endParaRPr lang="ru-RU" sz="6600" b="1" dirty="0" smtClean="0">
              <a:ln w="11430"/>
              <a:solidFill>
                <a:srgbClr val="00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15042" y="5643578"/>
            <a:ext cx="2928958" cy="1042998"/>
          </a:xfrm>
          <a:effectLst>
            <a:innerShdw blurRad="114300">
              <a:prstClr val="black"/>
            </a:innerShdw>
          </a:effectLst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1400" b="1" dirty="0" smtClean="0">
                <a:ln w="11430"/>
                <a:solidFill>
                  <a:schemeClr val="bg2">
                    <a:lumMod val="1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endParaRPr lang="ru-RU" sz="1400" b="1" dirty="0" smtClean="0">
              <a:ln w="11430"/>
              <a:solidFill>
                <a:schemeClr val="bg2">
                  <a:lumMod val="10000"/>
                </a:schemeClr>
              </a:solidFill>
              <a:latin typeface="Garamond" pitchFamily="18" charset="0"/>
            </a:endParaRPr>
          </a:p>
        </p:txBody>
      </p:sp>
      <p:pic>
        <p:nvPicPr>
          <p:cNvPr id="2053" name="Picture 5" descr="http://t3.gstatic.com/images?q=tbn:ANd9GcQbWJoGm8YS1Phj43oazQ8gL0gZSuR5tX-Il7lv2sLOfdzB94HbPQ"/>
          <p:cNvPicPr>
            <a:picLocks noChangeAspect="1" noChangeArrowheads="1"/>
          </p:cNvPicPr>
          <p:nvPr/>
        </p:nvPicPr>
        <p:blipFill>
          <a:blip r:embed="rId3" cstate="print"/>
          <a:srcRect l="20616" r="12369" b="12392"/>
          <a:stretch>
            <a:fillRect/>
          </a:stretch>
        </p:blipFill>
        <p:spPr bwMode="auto">
          <a:xfrm>
            <a:off x="428596" y="267717"/>
            <a:ext cx="1214446" cy="732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ТС 0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736"/>
            <a:ext cx="5172085" cy="447828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2357422" y="357166"/>
            <a:ext cx="48494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Природные условия</a:t>
            </a:r>
            <a:endParaRPr lang="ru-RU" sz="4000" b="1" dirty="0">
              <a:solidFill>
                <a:srgbClr val="006600"/>
              </a:solidFill>
              <a:latin typeface="Garamond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1214422"/>
            <a:ext cx="37861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Garamond" pitchFamily="18" charset="0"/>
              </a:rPr>
              <a:t> Рельеф – равнинный.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Garamond" pitchFamily="18" charset="0"/>
              </a:rPr>
              <a:t> Климат умеренно –континентальный.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Garamond" pitchFamily="18" charset="0"/>
              </a:rPr>
              <a:t> Природные зоны – тайга, смешанные и широколиственные леса, лесостепи и степи.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Garamond" pitchFamily="18" charset="0"/>
              </a:rPr>
              <a:t> Крупные реки - Волга, Ока, Дон, Воронеж, Днепр, Вятка, </a:t>
            </a:r>
            <a:r>
              <a:rPr lang="ru-RU" sz="2400" dirty="0" err="1" smtClean="0">
                <a:latin typeface="Garamond" pitchFamily="18" charset="0"/>
              </a:rPr>
              <a:t>Цна</a:t>
            </a:r>
            <a:r>
              <a:rPr lang="ru-RU" sz="2400" dirty="0" smtClean="0">
                <a:latin typeface="Garamond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Garamond" pitchFamily="18" charset="0"/>
              </a:rPr>
              <a:t> Почвы - от подзолистых и дерново-подзолистых (на севере) до черноземов (на юге).</a:t>
            </a:r>
            <a:endParaRPr lang="ru-RU" sz="24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357166"/>
            <a:ext cx="544091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Природные ресурсы</a:t>
            </a:r>
            <a:endParaRPr lang="ru-RU" sz="4400" b="1" dirty="0">
              <a:solidFill>
                <a:srgbClr val="006600"/>
              </a:solidFill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57298"/>
            <a:ext cx="9144000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Минеральные ресурсы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(</a:t>
            </a: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не богаты</a:t>
            </a:r>
            <a:r>
              <a:rPr lang="ru-RU" dirty="0" smtClean="0">
                <a:latin typeface="Garamond" pitchFamily="18" charset="0"/>
              </a:rPr>
              <a:t>, Подмосковный буроугольный бассейн; строительные материалы: песок, глина; химическое сырье: соль, фосфориты; бокситы- сырье для пр-ва алюминия. Важное значение имеет </a:t>
            </a:r>
            <a:r>
              <a:rPr lang="ru-RU" u="sng" dirty="0" smtClean="0">
                <a:latin typeface="Garamond" pitchFamily="18" charset="0"/>
              </a:rPr>
              <a:t>крупное месторождение ж/р – КМА)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Водные ресурсы –</a:t>
            </a:r>
            <a:r>
              <a:rPr lang="ru-RU" sz="2400" dirty="0" smtClean="0">
                <a:latin typeface="Garamond" pitchFamily="18" charset="0"/>
              </a:rPr>
              <a:t> </a:t>
            </a:r>
            <a:r>
              <a:rPr lang="ru-RU" dirty="0" smtClean="0">
                <a:latin typeface="Garamond" pitchFamily="18" charset="0"/>
              </a:rPr>
              <a:t>крупные реки (имеется выход к Балтийскому, Белому, Азовскому, Черному, Каспийскому морям)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Земельные – </a:t>
            </a:r>
            <a:r>
              <a:rPr lang="ru-RU" dirty="0" smtClean="0">
                <a:latin typeface="Garamond" pitchFamily="18" charset="0"/>
              </a:rPr>
              <a:t>плодородные почвы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Гидроэнергоресурсы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Лесные ресурсы – </a:t>
            </a:r>
            <a:r>
              <a:rPr lang="ru-RU" dirty="0" smtClean="0">
                <a:latin typeface="Garamond" pitchFamily="18" charset="0"/>
              </a:rPr>
              <a:t>таежные леса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Агроклиматические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hlinkClick r:id="rId2" action="ppaction://hlinksldjump"/>
              </a:rPr>
              <a:t>Рекреационные  ресурсы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- </a:t>
            </a:r>
            <a:r>
              <a:rPr lang="ru-RU" dirty="0" smtClean="0">
                <a:latin typeface="Garamond" pitchFamily="18" charset="0"/>
              </a:rPr>
              <a:t>Города «Золотого кольца России» </a:t>
            </a:r>
            <a:endParaRPr lang="ru-RU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map_zol_k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5910274" cy="607223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85918" y="357166"/>
            <a:ext cx="657744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kern="10" dirty="0" smtClean="0">
                <a:ln w="9525" cap="rnd">
                  <a:solidFill>
                    <a:srgbClr val="006600"/>
                  </a:solidFill>
                  <a:prstDash val="sysDot"/>
                  <a:round/>
                  <a:headEnd/>
                  <a:tailEnd/>
                </a:ln>
                <a:solidFill>
                  <a:srgbClr val="FFFF00">
                    <a:alpha val="94000"/>
                  </a:srgbClr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Garamond" pitchFamily="18" charset="0"/>
                <a:cs typeface="Arial"/>
              </a:rPr>
              <a:t>Золотое кольцо России</a:t>
            </a:r>
            <a:endParaRPr lang="ru-RU" sz="4800" b="1" i="1" kern="10" dirty="0">
              <a:ln w="9525" cap="rnd">
                <a:solidFill>
                  <a:srgbClr val="006600"/>
                </a:solidFill>
                <a:prstDash val="sysDot"/>
                <a:round/>
                <a:headEnd/>
                <a:tailEnd/>
              </a:ln>
              <a:solidFill>
                <a:srgbClr val="FFFF00">
                  <a:alpha val="94000"/>
                </a:srgbClr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Garamond" pitchFamily="18" charset="0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43570" y="2000240"/>
            <a:ext cx="350043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 этому региону проходит всемирно известный туристический  маршрут «Золотое кольцо России».  Города «кольца» - памятники русского зодчества.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lastslide" highlightClick="1"/>
          </p:cNvPr>
          <p:cNvSpPr/>
          <p:nvPr/>
        </p:nvSpPr>
        <p:spPr>
          <a:xfrm>
            <a:off x="8673088" y="6458526"/>
            <a:ext cx="470912" cy="399474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42958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/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</a:br>
            <a:r>
              <a:rPr lang="ru-RU" sz="40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Центральный экономический район</a:t>
            </a:r>
          </a:p>
        </p:txBody>
      </p:sp>
      <p:pic>
        <p:nvPicPr>
          <p:cNvPr id="39938" name="Picture 2" descr="Центральный экономический рай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9" y="1142983"/>
            <a:ext cx="5507806" cy="416572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928670"/>
            <a:ext cx="378618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 </a:t>
            </a:r>
            <a:r>
              <a:rPr lang="ru-RU" sz="1400" b="1" i="1" dirty="0" smtClean="0">
                <a:latin typeface="Garamond" pitchFamily="18" charset="0"/>
              </a:rPr>
              <a:t>Состав:</a:t>
            </a:r>
            <a:r>
              <a:rPr lang="ru-RU" sz="1400" dirty="0">
                <a:latin typeface="Garamond" pitchFamily="18" charset="0"/>
              </a:rPr>
              <a:t/>
            </a:r>
            <a:br>
              <a:rPr lang="ru-RU" sz="1400" dirty="0">
                <a:latin typeface="Garamond" pitchFamily="18" charset="0"/>
              </a:rPr>
            </a:br>
            <a:r>
              <a:rPr lang="ru-RU" sz="1400" dirty="0">
                <a:latin typeface="Garamond" pitchFamily="18" charset="0"/>
              </a:rPr>
              <a:t>1. 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Брянская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2. 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Владимирская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3. 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Ивановская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4. 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Калужская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5. 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Костромская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6. 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4"/>
              </a:rPr>
              <a:t>г. Москва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7. 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Московская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8. 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Орловская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9. 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Рязанская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10. 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Смоленская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11. 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Тверская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12. 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Тульская область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/>
            </a:r>
            <a:b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</a:b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</a:rPr>
              <a:t>13. 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Garamond" pitchFamily="18" charset="0"/>
                <a:hlinkClick r:id="rId3"/>
              </a:rPr>
              <a:t>Ярославская область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Garamond" pitchFamily="18" charset="0"/>
            </a:endParaRPr>
          </a:p>
          <a:p>
            <a:r>
              <a:rPr lang="ru-RU" sz="1400" i="1" dirty="0">
                <a:latin typeface="Garamond" pitchFamily="18" charset="0"/>
              </a:rPr>
              <a:t>   </a:t>
            </a:r>
            <a:endParaRPr lang="ru-RU" sz="1400" i="1" dirty="0" smtClean="0">
              <a:latin typeface="Garamond" pitchFamily="18" charset="0"/>
            </a:endParaRPr>
          </a:p>
          <a:p>
            <a:r>
              <a:rPr lang="ru-RU" sz="1600" b="1" i="1" dirty="0" smtClean="0">
                <a:latin typeface="Garamond" pitchFamily="18" charset="0"/>
              </a:rPr>
              <a:t>Площадь</a:t>
            </a:r>
            <a:r>
              <a:rPr lang="ru-RU" sz="1600" dirty="0">
                <a:latin typeface="Garamond" pitchFamily="18" charset="0"/>
              </a:rPr>
              <a:t>: </a:t>
            </a:r>
            <a:br>
              <a:rPr lang="ru-RU" sz="1600" dirty="0">
                <a:latin typeface="Garamond" pitchFamily="18" charset="0"/>
              </a:rPr>
            </a:br>
            <a:r>
              <a:rPr lang="ru-RU" sz="1600" b="1" dirty="0">
                <a:latin typeface="Garamond" pitchFamily="18" charset="0"/>
              </a:rPr>
              <a:t>483,0 тыс. </a:t>
            </a:r>
            <a:r>
              <a:rPr lang="ru-RU" sz="1600" b="1" dirty="0" smtClean="0">
                <a:latin typeface="Garamond" pitchFamily="18" charset="0"/>
              </a:rPr>
              <a:t>км</a:t>
            </a:r>
            <a:r>
              <a:rPr lang="ru-RU" sz="1600" b="1" baseline="30000" dirty="0" smtClean="0">
                <a:latin typeface="Garamond" pitchFamily="18" charset="0"/>
              </a:rPr>
              <a:t>2</a:t>
            </a:r>
            <a:r>
              <a:rPr lang="ru-RU" sz="1600" dirty="0" smtClean="0">
                <a:latin typeface="Garamond" pitchFamily="18" charset="0"/>
              </a:rPr>
              <a:t> (2,8% территории России). </a:t>
            </a:r>
          </a:p>
          <a:p>
            <a:r>
              <a:rPr lang="ru-RU" sz="1600" b="1" i="1" dirty="0" smtClean="0">
                <a:latin typeface="Garamond" pitchFamily="18" charset="0"/>
              </a:rPr>
              <a:t>Численность </a:t>
            </a:r>
            <a:r>
              <a:rPr lang="ru-RU" sz="1600" b="1" i="1" dirty="0">
                <a:latin typeface="Garamond" pitchFamily="18" charset="0"/>
              </a:rPr>
              <a:t>населения</a:t>
            </a:r>
            <a:r>
              <a:rPr lang="ru-RU" sz="1600" dirty="0">
                <a:latin typeface="Garamond" pitchFamily="18" charset="0"/>
              </a:rPr>
              <a:t>:</a:t>
            </a:r>
            <a:br>
              <a:rPr lang="ru-RU" sz="1600" dirty="0">
                <a:latin typeface="Garamond" pitchFamily="18" charset="0"/>
              </a:rPr>
            </a:br>
            <a:r>
              <a:rPr lang="ru-RU" sz="1600" dirty="0" smtClean="0"/>
              <a:t> </a:t>
            </a:r>
            <a:r>
              <a:rPr lang="ru-RU" sz="1600" b="1" dirty="0" smtClean="0">
                <a:latin typeface="Garamond" pitchFamily="18" charset="0"/>
              </a:rPr>
              <a:t>29650,6 тыс. чел. </a:t>
            </a:r>
            <a:r>
              <a:rPr lang="ru-RU" sz="1600" dirty="0" smtClean="0">
                <a:latin typeface="Garamond" pitchFamily="18" charset="0"/>
              </a:rPr>
              <a:t>(около </a:t>
            </a:r>
            <a:r>
              <a:rPr lang="ru-RU" sz="1600" dirty="0">
                <a:latin typeface="Garamond" pitchFamily="18" charset="0"/>
              </a:rPr>
              <a:t>20% всего населения </a:t>
            </a:r>
            <a:r>
              <a:rPr lang="ru-RU" sz="1600" dirty="0" smtClean="0">
                <a:latin typeface="Garamond" pitchFamily="18" charset="0"/>
              </a:rPr>
              <a:t>РФ).</a:t>
            </a:r>
            <a:endParaRPr lang="ru-RU" sz="1600" dirty="0">
              <a:latin typeface="Garamond" pitchFamily="18" charset="0"/>
            </a:endParaRPr>
          </a:p>
          <a:p>
            <a:r>
              <a:rPr lang="ru-RU" sz="1400" dirty="0" smtClean="0">
                <a:latin typeface="Garamond" pitchFamily="18" charset="0"/>
              </a:rPr>
              <a:t/>
            </a:r>
            <a:br>
              <a:rPr lang="ru-RU" sz="1400" dirty="0" smtClean="0">
                <a:latin typeface="Garamond" pitchFamily="18" charset="0"/>
              </a:rPr>
            </a:br>
            <a:endParaRPr lang="ru-RU" sz="1400" dirty="0"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429264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latin typeface="Garamond" pitchFamily="18" charset="0"/>
              </a:rPr>
              <a:t>Средняя </a:t>
            </a:r>
            <a:r>
              <a:rPr lang="ru-RU" sz="1600" b="1" i="1" dirty="0">
                <a:latin typeface="Garamond" pitchFamily="18" charset="0"/>
              </a:rPr>
              <a:t>плотность населения </a:t>
            </a:r>
            <a:r>
              <a:rPr lang="ru-RU" sz="1600" b="1" i="1" dirty="0" smtClean="0">
                <a:latin typeface="Garamond" pitchFamily="18" charset="0"/>
              </a:rPr>
              <a:t> - </a:t>
            </a:r>
            <a:r>
              <a:rPr lang="ru-RU" sz="1600" b="1" dirty="0" smtClean="0">
                <a:latin typeface="Garamond" pitchFamily="18" charset="0"/>
              </a:rPr>
              <a:t>61,4 </a:t>
            </a:r>
            <a:r>
              <a:rPr lang="ru-RU" sz="1600" b="1" dirty="0">
                <a:latin typeface="Garamond" pitchFamily="18" charset="0"/>
              </a:rPr>
              <a:t>чел. на </a:t>
            </a:r>
            <a:r>
              <a:rPr lang="ru-RU" sz="1600" b="1" dirty="0" smtClean="0">
                <a:latin typeface="Garamond" pitchFamily="18" charset="0"/>
              </a:rPr>
              <a:t>1 км</a:t>
            </a:r>
            <a:r>
              <a:rPr lang="ru-RU" sz="1600" b="1" baseline="30000" dirty="0" smtClean="0">
                <a:latin typeface="Garamond" pitchFamily="18" charset="0"/>
              </a:rPr>
              <a:t>2</a:t>
            </a:r>
            <a:r>
              <a:rPr lang="ru-RU" sz="1600" b="1" dirty="0">
                <a:latin typeface="Garamond" pitchFamily="18" charset="0"/>
              </a:rPr>
              <a:t>. </a:t>
            </a:r>
            <a:endParaRPr lang="ru-RU" sz="1600" b="1" dirty="0" smtClean="0">
              <a:latin typeface="Garamond" pitchFamily="18" charset="0"/>
            </a:endParaRPr>
          </a:p>
          <a:p>
            <a:r>
              <a:rPr lang="ru-RU" sz="1600" b="1" i="1" dirty="0" smtClean="0">
                <a:latin typeface="Garamond" pitchFamily="18" charset="0"/>
              </a:rPr>
              <a:t>Доля </a:t>
            </a:r>
            <a:r>
              <a:rPr lang="ru-RU" sz="1600" b="1" i="1" dirty="0">
                <a:latin typeface="Garamond" pitchFamily="18" charset="0"/>
              </a:rPr>
              <a:t>городского населения </a:t>
            </a:r>
            <a:r>
              <a:rPr lang="ru-RU" sz="1600" b="1" i="1" dirty="0" smtClean="0">
                <a:latin typeface="Garamond" pitchFamily="18" charset="0"/>
              </a:rPr>
              <a:t> - </a:t>
            </a:r>
            <a:r>
              <a:rPr lang="ru-RU" sz="1600" b="1" dirty="0" smtClean="0">
                <a:latin typeface="Garamond" pitchFamily="18" charset="0"/>
              </a:rPr>
              <a:t>83,0</a:t>
            </a:r>
            <a:r>
              <a:rPr lang="ru-RU" sz="1600" b="1" dirty="0">
                <a:latin typeface="Garamond" pitchFamily="18" charset="0"/>
              </a:rPr>
              <a:t>%.</a:t>
            </a:r>
          </a:p>
        </p:txBody>
      </p:sp>
      <p:sp>
        <p:nvSpPr>
          <p:cNvPr id="6" name="Управляющая кнопка: назад 5">
            <a:hlinkClick r:id="rId5" action="ppaction://hlinksldjump" highlightClick="1"/>
          </p:cNvPr>
          <p:cNvSpPr/>
          <p:nvPr/>
        </p:nvSpPr>
        <p:spPr>
          <a:xfrm>
            <a:off x="0" y="6072206"/>
            <a:ext cx="571504" cy="470912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Центрально-Черноземный экономический рай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745945"/>
            <a:ext cx="4714876" cy="389763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64305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/>
              <a:t> </a:t>
            </a:r>
            <a:r>
              <a:rPr lang="ru-RU" b="1" i="1" dirty="0" smtClean="0">
                <a:latin typeface="Garamond" pitchFamily="18" charset="0"/>
              </a:rPr>
              <a:t>Состав:</a:t>
            </a:r>
            <a:r>
              <a:rPr lang="ru-RU" dirty="0">
                <a:latin typeface="Garamond" pitchFamily="18" charset="0"/>
              </a:rPr>
              <a:t/>
            </a:r>
            <a:br>
              <a:rPr lang="ru-RU" dirty="0">
                <a:latin typeface="Garamond" pitchFamily="18" charset="0"/>
              </a:rPr>
            </a:br>
            <a:r>
              <a:rPr lang="ru-RU" dirty="0">
                <a:latin typeface="Garamond" pitchFamily="18" charset="0"/>
              </a:rPr>
              <a:t>1. </a:t>
            </a:r>
            <a:r>
              <a:rPr lang="ru-RU" dirty="0">
                <a:latin typeface="Garamond" pitchFamily="18" charset="0"/>
                <a:hlinkClick r:id="rId3"/>
              </a:rPr>
              <a:t>Белгородская область</a:t>
            </a:r>
            <a:r>
              <a:rPr lang="ru-RU" dirty="0">
                <a:latin typeface="Garamond" pitchFamily="18" charset="0"/>
              </a:rPr>
              <a:t/>
            </a:r>
            <a:br>
              <a:rPr lang="ru-RU" dirty="0">
                <a:latin typeface="Garamond" pitchFamily="18" charset="0"/>
              </a:rPr>
            </a:br>
            <a:r>
              <a:rPr lang="ru-RU" dirty="0">
                <a:latin typeface="Garamond" pitchFamily="18" charset="0"/>
              </a:rPr>
              <a:t>2. </a:t>
            </a:r>
            <a:r>
              <a:rPr lang="ru-RU" dirty="0">
                <a:latin typeface="Garamond" pitchFamily="18" charset="0"/>
                <a:hlinkClick r:id="rId3"/>
              </a:rPr>
              <a:t>Воронежская область</a:t>
            </a:r>
            <a:r>
              <a:rPr lang="ru-RU" dirty="0">
                <a:latin typeface="Garamond" pitchFamily="18" charset="0"/>
              </a:rPr>
              <a:t/>
            </a:r>
            <a:br>
              <a:rPr lang="ru-RU" dirty="0">
                <a:latin typeface="Garamond" pitchFamily="18" charset="0"/>
              </a:rPr>
            </a:br>
            <a:r>
              <a:rPr lang="ru-RU" dirty="0">
                <a:latin typeface="Garamond" pitchFamily="18" charset="0"/>
              </a:rPr>
              <a:t>3. </a:t>
            </a:r>
            <a:r>
              <a:rPr lang="ru-RU" dirty="0">
                <a:latin typeface="Garamond" pitchFamily="18" charset="0"/>
                <a:hlinkClick r:id="rId3"/>
              </a:rPr>
              <a:t>Курская область</a:t>
            </a:r>
            <a:r>
              <a:rPr lang="ru-RU" dirty="0">
                <a:latin typeface="Garamond" pitchFamily="18" charset="0"/>
              </a:rPr>
              <a:t/>
            </a:r>
            <a:br>
              <a:rPr lang="ru-RU" dirty="0">
                <a:latin typeface="Garamond" pitchFamily="18" charset="0"/>
              </a:rPr>
            </a:br>
            <a:r>
              <a:rPr lang="ru-RU" dirty="0">
                <a:latin typeface="Garamond" pitchFamily="18" charset="0"/>
              </a:rPr>
              <a:t>4. </a:t>
            </a:r>
            <a:r>
              <a:rPr lang="ru-RU" dirty="0">
                <a:latin typeface="Garamond" pitchFamily="18" charset="0"/>
                <a:hlinkClick r:id="rId3"/>
              </a:rPr>
              <a:t>Липецкая область</a:t>
            </a:r>
            <a:r>
              <a:rPr lang="ru-RU" dirty="0">
                <a:latin typeface="Garamond" pitchFamily="18" charset="0"/>
              </a:rPr>
              <a:t/>
            </a:r>
            <a:br>
              <a:rPr lang="ru-RU" dirty="0">
                <a:latin typeface="Garamond" pitchFamily="18" charset="0"/>
              </a:rPr>
            </a:br>
            <a:r>
              <a:rPr lang="ru-RU" dirty="0">
                <a:latin typeface="Garamond" pitchFamily="18" charset="0"/>
              </a:rPr>
              <a:t>5. </a:t>
            </a:r>
            <a:r>
              <a:rPr lang="ru-RU" dirty="0">
                <a:latin typeface="Garamond" pitchFamily="18" charset="0"/>
                <a:hlinkClick r:id="rId3"/>
              </a:rPr>
              <a:t>Тамбовская </a:t>
            </a:r>
            <a:r>
              <a:rPr lang="ru-RU" dirty="0" smtClean="0">
                <a:latin typeface="Garamond" pitchFamily="18" charset="0"/>
                <a:hlinkClick r:id="rId3"/>
              </a:rPr>
              <a:t>область</a:t>
            </a:r>
            <a:endParaRPr lang="ru-RU" dirty="0" smtClean="0">
              <a:latin typeface="Garamond" pitchFamily="18" charset="0"/>
            </a:endParaRPr>
          </a:p>
          <a:p>
            <a:endParaRPr lang="ru-RU" dirty="0">
              <a:latin typeface="Garamond" pitchFamily="18" charset="0"/>
            </a:endParaRPr>
          </a:p>
          <a:p>
            <a:r>
              <a:rPr lang="ru-RU" b="1" i="1" dirty="0" smtClean="0">
                <a:latin typeface="Garamond" pitchFamily="18" charset="0"/>
              </a:rPr>
              <a:t>Площадь</a:t>
            </a:r>
            <a:r>
              <a:rPr lang="ru-RU" dirty="0">
                <a:latin typeface="Garamond" pitchFamily="18" charset="0"/>
              </a:rPr>
              <a:t>:</a:t>
            </a:r>
            <a:br>
              <a:rPr lang="ru-RU" dirty="0">
                <a:latin typeface="Garamond" pitchFamily="18" charset="0"/>
              </a:rPr>
            </a:br>
            <a:r>
              <a:rPr lang="ru-RU" b="1" dirty="0">
                <a:latin typeface="Garamond" pitchFamily="18" charset="0"/>
              </a:rPr>
              <a:t>167,7 тыс. </a:t>
            </a:r>
            <a:r>
              <a:rPr lang="ru-RU" b="1" dirty="0" smtClean="0">
                <a:latin typeface="Garamond" pitchFamily="18" charset="0"/>
              </a:rPr>
              <a:t>км</a:t>
            </a:r>
            <a:r>
              <a:rPr lang="ru-RU" b="1" dirty="0" smtClean="0">
                <a:latin typeface="Times New Roman"/>
                <a:cs typeface="Times New Roman"/>
              </a:rPr>
              <a:t>²</a:t>
            </a:r>
            <a:r>
              <a:rPr lang="ru-RU" b="1" dirty="0" smtClean="0">
                <a:latin typeface="Garamond" pitchFamily="18" charset="0"/>
              </a:rPr>
              <a:t>. </a:t>
            </a:r>
            <a:r>
              <a:rPr lang="ru-RU" dirty="0">
                <a:latin typeface="Garamond" pitchFamily="18" charset="0"/>
              </a:rPr>
              <a:t>(1% территории РФ)</a:t>
            </a:r>
          </a:p>
          <a:p>
            <a:r>
              <a:rPr lang="ru-RU" b="1" i="1" dirty="0" smtClean="0">
                <a:latin typeface="Garamond" pitchFamily="18" charset="0"/>
              </a:rPr>
              <a:t>Численность </a:t>
            </a:r>
            <a:r>
              <a:rPr lang="ru-RU" b="1" i="1" dirty="0">
                <a:latin typeface="Garamond" pitchFamily="18" charset="0"/>
              </a:rPr>
              <a:t>населения</a:t>
            </a:r>
            <a:r>
              <a:rPr lang="ru-RU" dirty="0">
                <a:latin typeface="Garamond" pitchFamily="18" charset="0"/>
              </a:rPr>
              <a:t>:</a:t>
            </a:r>
            <a:br>
              <a:rPr lang="ru-RU" dirty="0">
                <a:latin typeface="Garamond" pitchFamily="18" charset="0"/>
              </a:rPr>
            </a:br>
            <a:r>
              <a:rPr lang="ru-RU" b="1" dirty="0" smtClean="0">
                <a:latin typeface="Garamond" pitchFamily="18" charset="0"/>
              </a:rPr>
              <a:t>7,8 млн. </a:t>
            </a:r>
            <a:r>
              <a:rPr lang="ru-RU" b="1" dirty="0">
                <a:latin typeface="Garamond" pitchFamily="18" charset="0"/>
              </a:rPr>
              <a:t>чел.</a:t>
            </a:r>
            <a:r>
              <a:rPr lang="ru-RU" dirty="0">
                <a:latin typeface="Garamond" pitchFamily="18" charset="0"/>
              </a:rPr>
              <a:t> (5,3% всего населения РФ)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714884"/>
            <a:ext cx="51435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Garamond" pitchFamily="18" charset="0"/>
              </a:rPr>
              <a:t>Средняя плотность населения  - </a:t>
            </a:r>
            <a:r>
              <a:rPr lang="ru-RU" b="1" dirty="0" smtClean="0">
                <a:latin typeface="Garamond" pitchFamily="18" charset="0"/>
              </a:rPr>
              <a:t>47 чел. на 1 км</a:t>
            </a:r>
            <a:r>
              <a:rPr lang="ru-RU" b="1" baseline="30000" dirty="0" smtClean="0">
                <a:latin typeface="Garamond" pitchFamily="18" charset="0"/>
              </a:rPr>
              <a:t>2</a:t>
            </a:r>
            <a:r>
              <a:rPr lang="ru-RU" b="1" dirty="0" smtClean="0">
                <a:latin typeface="Garamond" pitchFamily="18" charset="0"/>
              </a:rPr>
              <a:t>. </a:t>
            </a:r>
            <a:endParaRPr lang="ru-RU" dirty="0" smtClean="0"/>
          </a:p>
          <a:p>
            <a:pPr eaLnBrk="1" hangingPunct="1"/>
            <a:r>
              <a:rPr lang="ru-RU" b="1" i="1" dirty="0" smtClean="0">
                <a:latin typeface="Garamond" pitchFamily="18" charset="0"/>
              </a:rPr>
              <a:t>Доля городского населения </a:t>
            </a:r>
            <a:r>
              <a:rPr lang="ru-RU" b="1" dirty="0" smtClean="0">
                <a:latin typeface="Garamond" pitchFamily="18" charset="0"/>
              </a:rPr>
              <a:t>- 61%</a:t>
            </a:r>
          </a:p>
          <a:p>
            <a:pPr eaLnBrk="1" hangingPunct="1"/>
            <a:endParaRPr lang="ru-RU" b="1" dirty="0" smtClean="0">
              <a:latin typeface="Garamond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5716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4000" b="1" i="0" u="none" strike="noStrike" cap="none" spc="0" normalizeH="0" baseline="0" dirty="0" smtClean="0">
                <a:ln w="900" cmpd="sng">
                  <a:solidFill>
                    <a:schemeClr val="tx1">
                      <a:alpha val="55000"/>
                    </a:schemeClr>
                  </a:solidFill>
                  <a:prstDash val="solid"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ea typeface="Times New Roman" pitchFamily="18" charset="0"/>
                <a:cs typeface="Times New Roman" pitchFamily="18" charset="0"/>
              </a:rPr>
              <a:t>Центрально-Чернозёмный экономический район</a:t>
            </a:r>
            <a:endParaRPr lang="ru-RU" sz="4000" b="1" cap="none" spc="0" dirty="0">
              <a:ln w="900" cmpd="sng">
                <a:solidFill>
                  <a:schemeClr val="tx1">
                    <a:alpha val="55000"/>
                  </a:schemeClr>
                </a:solidFill>
                <a:prstDash val="solid"/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Управляющая кнопка: назад 6">
            <a:hlinkClick r:id="rId4" action="ppaction://hlinksldjump" highlightClick="1"/>
          </p:cNvPr>
          <p:cNvSpPr/>
          <p:nvPr/>
        </p:nvSpPr>
        <p:spPr>
          <a:xfrm>
            <a:off x="0" y="6143644"/>
            <a:ext cx="500066" cy="399474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c-s-r.ru/rusinfo/rusgrafika/Volgovat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5748" y="1000108"/>
            <a:ext cx="5888252" cy="45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07154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/>
            <a:r>
              <a:rPr lang="ru-RU" b="1" i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Состав</a:t>
            </a:r>
            <a:r>
              <a:rPr lang="ru-RU" b="1" i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: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1. 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  <a:hlinkClick r:id="rId3"/>
              </a:rPr>
              <a:t>Республика Марий Эл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2. 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  <a:hlinkClick r:id="rId3"/>
              </a:rPr>
              <a:t>Республика Мордовия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3. 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  <a:hlinkClick r:id="rId3"/>
              </a:rPr>
              <a:t>Чувашская Республика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4. 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  <a:hlinkClick r:id="rId3"/>
              </a:rPr>
              <a:t>Кировская область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5. 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  <a:hlinkClick r:id="rId3"/>
              </a:rPr>
              <a:t>Нижегородская область</a:t>
            </a:r>
            <a:endParaRPr lang="ru-RU" dirty="0" smtClean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/>
            <a:endParaRPr lang="ru-RU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/>
            <a:r>
              <a:rPr lang="ru-RU" b="1" i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Площадь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:</a:t>
            </a:r>
            <a:b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265,4 тыс. км</a:t>
            </a:r>
            <a:r>
              <a:rPr lang="ru-RU" b="1" dirty="0" smtClean="0">
                <a:solidFill>
                  <a:srgbClr val="000000"/>
                </a:solidFill>
                <a:latin typeface="Garamond" pitchFamily="18" charset="0"/>
                <a:cs typeface="Times New Roman"/>
              </a:rPr>
              <a:t>²</a:t>
            </a:r>
            <a:r>
              <a:rPr lang="ru-RU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(1,6% территории РФ)</a:t>
            </a:r>
          </a:p>
          <a:p>
            <a:pPr eaLnBrk="0" hangingPunct="0"/>
            <a:r>
              <a:rPr lang="ru-RU" b="1" i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Численность населения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:</a:t>
            </a:r>
            <a:b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8,3 млн. чел. </a:t>
            </a:r>
            <a:r>
              <a:rPr lang="ru-RU" dirty="0" smtClean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(5,7% всего населения РФ)</a:t>
            </a:r>
          </a:p>
          <a:p>
            <a:pPr eaLnBrk="0" hangingPunct="0"/>
            <a:r>
              <a:rPr lang="ru-RU" b="1" i="1" dirty="0" smtClean="0">
                <a:latin typeface="Garamond" pitchFamily="18" charset="0"/>
              </a:rPr>
              <a:t>Средняя плотность населения: </a:t>
            </a:r>
          </a:p>
          <a:p>
            <a:pPr eaLnBrk="0" hangingPunct="0"/>
            <a:r>
              <a:rPr lang="ru-RU" dirty="0" smtClean="0">
                <a:latin typeface="Garamond" pitchFamily="18" charset="0"/>
              </a:rPr>
              <a:t> </a:t>
            </a:r>
            <a:r>
              <a:rPr lang="ru-RU" b="1" dirty="0" smtClean="0">
                <a:latin typeface="Garamond" pitchFamily="18" charset="0"/>
              </a:rPr>
              <a:t>31 чел. на 1 км</a:t>
            </a:r>
            <a:r>
              <a:rPr lang="ru-RU" b="1" baseline="30000" dirty="0" smtClean="0">
                <a:latin typeface="Garamond" pitchFamily="18" charset="0"/>
              </a:rPr>
              <a:t>2</a:t>
            </a:r>
            <a:r>
              <a:rPr lang="ru-RU" b="1" dirty="0" smtClean="0">
                <a:latin typeface="Garamond" pitchFamily="18" charset="0"/>
              </a:rPr>
              <a:t>. </a:t>
            </a:r>
          </a:p>
          <a:p>
            <a:pPr eaLnBrk="0" hangingPunct="0"/>
            <a:r>
              <a:rPr lang="ru-RU" b="1" i="1" dirty="0" smtClean="0">
                <a:latin typeface="Garamond" pitchFamily="18" charset="0"/>
              </a:rPr>
              <a:t>Доля городского населения  </a:t>
            </a:r>
            <a:r>
              <a:rPr lang="ru-RU" b="1" dirty="0" smtClean="0">
                <a:latin typeface="Garamond" pitchFamily="18" charset="0"/>
              </a:rPr>
              <a:t>- 56 %.</a:t>
            </a:r>
          </a:p>
          <a:p>
            <a:pPr eaLnBrk="0" hangingPunct="0"/>
            <a:endParaRPr lang="ru-RU" dirty="0" smtClean="0">
              <a:latin typeface="Garamond" pitchFamily="18" charset="0"/>
            </a:endParaRPr>
          </a:p>
          <a:p>
            <a:pPr eaLnBrk="0" hangingPunct="0"/>
            <a:endParaRPr lang="ru-RU" dirty="0" smtClean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eaLnBrk="0" hangingPunct="0"/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166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Волго-Вятский экономический район</a:t>
            </a:r>
            <a:endParaRPr lang="ru-RU" sz="40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6" name="Управляющая кнопка: назад 5">
            <a:hlinkClick r:id="rId4" action="ppaction://hlinksldjump" highlightClick="1"/>
          </p:cNvPr>
          <p:cNvSpPr/>
          <p:nvPr/>
        </p:nvSpPr>
        <p:spPr>
          <a:xfrm>
            <a:off x="0" y="6143644"/>
            <a:ext cx="500034" cy="428604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14356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. Какой район не входит в состав Центральной России?</a:t>
            </a:r>
            <a:endParaRPr lang="en-US" b="1" dirty="0" smtClean="0">
              <a:latin typeface="Garamond" pitchFamily="18" charset="0"/>
              <a:cs typeface="Times New Roman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А) Центральный             Б) Центрально-Чернозёмный 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В) Волго-Вятский            Г) Северный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2. Связи с окраинами Центральной Росси осуществлялись в 11-16 веках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 А) по рекам         Б) по грунтовым дорогам      В) по морям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3. Центральная Россия имеет ….. положение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 А) периферийное     Б) столичное    В) приграничное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4. Соседними странами, имеющими границу с Центральной Россией, являются: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 А) Украина    Б) Беларусь    В) Молдавия      Г) Литва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5. Транспортная сеть Центральной России представлена:</a:t>
            </a: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А) автомобильными дорогами     Б)  железными дорогами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В) трубопроводами                         Г) всеми видами транспорта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6. Центральная Россия 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 А) богата природными ресурсами      Б) не богата природными ресурсами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7. В Центральной России есть крупное месторождение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А) каменного угля     Б) торфа     В) фосфоритов     Г) железной руды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8. Развитию экономики Центральной России благоприятствуют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r>
              <a:rPr lang="ru-RU" b="1" dirty="0" smtClean="0">
                <a:latin typeface="Garamond" pitchFamily="18" charset="0"/>
                <a:cs typeface="Times New Roman" pitchFamily="18" charset="0"/>
              </a:rPr>
              <a:t>     А) природные условия    Б) полезные ископаемые   В) ЭГП  </a:t>
            </a:r>
            <a:endParaRPr lang="ru-RU" b="1" dirty="0" smtClean="0">
              <a:latin typeface="Garamond" pitchFamily="18" charset="0"/>
            </a:endParaRPr>
          </a:p>
          <a:p>
            <a:pPr eaLnBrk="0" hangingPunct="0"/>
            <a:endParaRPr lang="ru-RU" b="1" dirty="0"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5857892"/>
            <a:ext cx="32146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Garamond" pitchFamily="18" charset="0"/>
              </a:rPr>
              <a:t>Правильные ответы: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285728"/>
            <a:ext cx="1566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Рефлексия: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00430" y="5715016"/>
          <a:ext cx="478634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293"/>
                <a:gridCol w="598293"/>
                <a:gridCol w="598293"/>
                <a:gridCol w="598293"/>
                <a:gridCol w="598293"/>
                <a:gridCol w="598293"/>
                <a:gridCol w="598293"/>
                <a:gridCol w="598293"/>
              </a:tblGrid>
              <a:tr h="258602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258602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Г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А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БВ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АБ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Г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Б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Г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Garamond" pitchFamily="18" charset="0"/>
                        </a:rPr>
                        <a:t>АБ</a:t>
                      </a:r>
                      <a:endParaRPr lang="ru-RU" b="1" dirty="0">
                        <a:latin typeface="Garamond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282" y="1357298"/>
            <a:ext cx="8715436" cy="335758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Домашнее задание </a:t>
            </a:r>
            <a: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§ 29, 30</a:t>
            </a:r>
            <a:b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</a:br>
            <a:r>
              <a:rPr lang="ru-RU" sz="540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Работа в </a:t>
            </a:r>
            <a: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  <a:cs typeface="Times New Roman"/>
              </a:rPr>
              <a:t>контурной карте стр. 8 задание №1, 2</a:t>
            </a:r>
            <a:endParaRPr lang="ru-RU" sz="5400" b="1" dirty="0" smtClean="0">
              <a:ln w="11430"/>
              <a:solidFill>
                <a:srgbClr val="00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1143008" cy="46166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ramond" pitchFamily="18" charset="0"/>
              </a:rPr>
              <a:t>Урок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14282" y="1928802"/>
            <a:ext cx="8715436" cy="335758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Экономико-географическое положение, состав, природные условия и природные ресурсы.</a:t>
            </a:r>
            <a:br>
              <a:rPr lang="ru-RU" sz="54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endParaRPr lang="ru-RU" sz="5400" b="1" dirty="0" smtClean="0">
              <a:ln w="11430"/>
              <a:solidFill>
                <a:srgbClr val="0066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66"/>
            <a:ext cx="1143008" cy="461665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aramond" pitchFamily="18" charset="0"/>
              </a:rPr>
              <a:t>Урок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Цель урока</a:t>
            </a:r>
            <a:endParaRPr lang="ru-RU" b="1" dirty="0" smtClean="0">
              <a:solidFill>
                <a:srgbClr val="006600"/>
              </a:solidFill>
              <a:latin typeface="Garamond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Продолжить формирование представлений и знаний об экономических районах России.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Рассказать о составе, размерах территории и ЭГП Центральной России.</a:t>
            </a:r>
          </a:p>
          <a:p>
            <a:pPr>
              <a:lnSpc>
                <a:spcPct val="90000"/>
              </a:lnSpc>
            </a:pPr>
            <a:r>
              <a:rPr lang="ru-RU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Разобрать природные условия и природные ресурсы региона.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13699" t="30086" r="38812" b="11111"/>
          <a:stretch>
            <a:fillRect/>
          </a:stretch>
        </p:blipFill>
        <p:spPr bwMode="auto">
          <a:xfrm>
            <a:off x="609600" y="1596223"/>
            <a:ext cx="7924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8" name="Freeform 6"/>
          <p:cNvSpPr>
            <a:spLocks/>
          </p:cNvSpPr>
          <p:nvPr/>
        </p:nvSpPr>
        <p:spPr bwMode="auto">
          <a:xfrm>
            <a:off x="1189038" y="2508250"/>
            <a:ext cx="3017837" cy="466725"/>
          </a:xfrm>
          <a:custGeom>
            <a:avLst/>
            <a:gdLst/>
            <a:ahLst/>
            <a:cxnLst>
              <a:cxn ang="0">
                <a:pos x="1901" y="181"/>
              </a:cxn>
              <a:cxn ang="0">
                <a:pos x="1810" y="173"/>
              </a:cxn>
              <a:cxn ang="0">
                <a:pos x="1678" y="74"/>
              </a:cxn>
              <a:cxn ang="0">
                <a:pos x="1613" y="41"/>
              </a:cxn>
              <a:cxn ang="0">
                <a:pos x="1547" y="90"/>
              </a:cxn>
              <a:cxn ang="0">
                <a:pos x="1464" y="74"/>
              </a:cxn>
              <a:cxn ang="0">
                <a:pos x="1423" y="49"/>
              </a:cxn>
              <a:cxn ang="0">
                <a:pos x="1399" y="57"/>
              </a:cxn>
              <a:cxn ang="0">
                <a:pos x="1374" y="99"/>
              </a:cxn>
              <a:cxn ang="0">
                <a:pos x="1325" y="115"/>
              </a:cxn>
              <a:cxn ang="0">
                <a:pos x="1283" y="99"/>
              </a:cxn>
              <a:cxn ang="0">
                <a:pos x="1242" y="8"/>
              </a:cxn>
              <a:cxn ang="0">
                <a:pos x="1218" y="0"/>
              </a:cxn>
              <a:cxn ang="0">
                <a:pos x="1185" y="66"/>
              </a:cxn>
              <a:cxn ang="0">
                <a:pos x="1094" y="57"/>
              </a:cxn>
              <a:cxn ang="0">
                <a:pos x="1070" y="41"/>
              </a:cxn>
              <a:cxn ang="0">
                <a:pos x="1037" y="74"/>
              </a:cxn>
              <a:cxn ang="0">
                <a:pos x="971" y="33"/>
              </a:cxn>
              <a:cxn ang="0">
                <a:pos x="930" y="41"/>
              </a:cxn>
              <a:cxn ang="0">
                <a:pos x="921" y="66"/>
              </a:cxn>
              <a:cxn ang="0">
                <a:pos x="897" y="74"/>
              </a:cxn>
              <a:cxn ang="0">
                <a:pos x="814" y="41"/>
              </a:cxn>
              <a:cxn ang="0">
                <a:pos x="757" y="66"/>
              </a:cxn>
              <a:cxn ang="0">
                <a:pos x="600" y="25"/>
              </a:cxn>
              <a:cxn ang="0">
                <a:pos x="551" y="33"/>
              </a:cxn>
              <a:cxn ang="0">
                <a:pos x="559" y="99"/>
              </a:cxn>
              <a:cxn ang="0">
                <a:pos x="551" y="123"/>
              </a:cxn>
              <a:cxn ang="0">
                <a:pos x="485" y="156"/>
              </a:cxn>
              <a:cxn ang="0">
                <a:pos x="469" y="173"/>
              </a:cxn>
              <a:cxn ang="0">
                <a:pos x="461" y="230"/>
              </a:cxn>
              <a:cxn ang="0">
                <a:pos x="419" y="222"/>
              </a:cxn>
              <a:cxn ang="0">
                <a:pos x="370" y="206"/>
              </a:cxn>
              <a:cxn ang="0">
                <a:pos x="345" y="222"/>
              </a:cxn>
              <a:cxn ang="0">
                <a:pos x="321" y="230"/>
              </a:cxn>
              <a:cxn ang="0">
                <a:pos x="304" y="247"/>
              </a:cxn>
              <a:cxn ang="0">
                <a:pos x="181" y="263"/>
              </a:cxn>
              <a:cxn ang="0">
                <a:pos x="66" y="280"/>
              </a:cxn>
              <a:cxn ang="0">
                <a:pos x="0" y="247"/>
              </a:cxn>
            </a:cxnLst>
            <a:rect l="0" t="0" r="r" b="b"/>
            <a:pathLst>
              <a:path w="1901" h="294">
                <a:moveTo>
                  <a:pt x="1901" y="181"/>
                </a:moveTo>
                <a:cubicBezTo>
                  <a:pt x="1861" y="168"/>
                  <a:pt x="1854" y="163"/>
                  <a:pt x="1810" y="173"/>
                </a:cubicBezTo>
                <a:cubicBezTo>
                  <a:pt x="1742" y="158"/>
                  <a:pt x="1725" y="121"/>
                  <a:pt x="1678" y="74"/>
                </a:cubicBezTo>
                <a:cubicBezTo>
                  <a:pt x="1661" y="57"/>
                  <a:pt x="1613" y="41"/>
                  <a:pt x="1613" y="41"/>
                </a:cubicBezTo>
                <a:cubicBezTo>
                  <a:pt x="1560" y="54"/>
                  <a:pt x="1589" y="62"/>
                  <a:pt x="1547" y="90"/>
                </a:cubicBezTo>
                <a:cubicBezTo>
                  <a:pt x="1540" y="89"/>
                  <a:pt x="1481" y="84"/>
                  <a:pt x="1464" y="74"/>
                </a:cubicBezTo>
                <a:cubicBezTo>
                  <a:pt x="1408" y="40"/>
                  <a:pt x="1494" y="72"/>
                  <a:pt x="1423" y="49"/>
                </a:cubicBezTo>
                <a:cubicBezTo>
                  <a:pt x="1415" y="52"/>
                  <a:pt x="1405" y="51"/>
                  <a:pt x="1399" y="57"/>
                </a:cubicBezTo>
                <a:cubicBezTo>
                  <a:pt x="1374" y="82"/>
                  <a:pt x="1408" y="82"/>
                  <a:pt x="1374" y="99"/>
                </a:cubicBezTo>
                <a:cubicBezTo>
                  <a:pt x="1359" y="107"/>
                  <a:pt x="1325" y="115"/>
                  <a:pt x="1325" y="115"/>
                </a:cubicBezTo>
                <a:cubicBezTo>
                  <a:pt x="1311" y="110"/>
                  <a:pt x="1293" y="110"/>
                  <a:pt x="1283" y="99"/>
                </a:cubicBezTo>
                <a:cubicBezTo>
                  <a:pt x="1259" y="71"/>
                  <a:pt x="1276" y="29"/>
                  <a:pt x="1242" y="8"/>
                </a:cubicBezTo>
                <a:cubicBezTo>
                  <a:pt x="1235" y="4"/>
                  <a:pt x="1226" y="3"/>
                  <a:pt x="1218" y="0"/>
                </a:cubicBezTo>
                <a:cubicBezTo>
                  <a:pt x="1198" y="56"/>
                  <a:pt x="1213" y="36"/>
                  <a:pt x="1185" y="66"/>
                </a:cubicBezTo>
                <a:cubicBezTo>
                  <a:pt x="1155" y="63"/>
                  <a:pt x="1124" y="63"/>
                  <a:pt x="1094" y="57"/>
                </a:cubicBezTo>
                <a:cubicBezTo>
                  <a:pt x="1085" y="55"/>
                  <a:pt x="1080" y="41"/>
                  <a:pt x="1070" y="41"/>
                </a:cubicBezTo>
                <a:cubicBezTo>
                  <a:pt x="1067" y="41"/>
                  <a:pt x="1038" y="73"/>
                  <a:pt x="1037" y="74"/>
                </a:cubicBezTo>
                <a:cubicBezTo>
                  <a:pt x="1013" y="58"/>
                  <a:pt x="998" y="42"/>
                  <a:pt x="971" y="33"/>
                </a:cubicBezTo>
                <a:cubicBezTo>
                  <a:pt x="957" y="36"/>
                  <a:pt x="942" y="33"/>
                  <a:pt x="930" y="41"/>
                </a:cubicBezTo>
                <a:cubicBezTo>
                  <a:pt x="923" y="46"/>
                  <a:pt x="927" y="60"/>
                  <a:pt x="921" y="66"/>
                </a:cubicBezTo>
                <a:cubicBezTo>
                  <a:pt x="915" y="72"/>
                  <a:pt x="905" y="71"/>
                  <a:pt x="897" y="74"/>
                </a:cubicBezTo>
                <a:cubicBezTo>
                  <a:pt x="844" y="64"/>
                  <a:pt x="858" y="55"/>
                  <a:pt x="814" y="41"/>
                </a:cubicBezTo>
                <a:cubicBezTo>
                  <a:pt x="775" y="15"/>
                  <a:pt x="780" y="30"/>
                  <a:pt x="757" y="66"/>
                </a:cubicBezTo>
                <a:cubicBezTo>
                  <a:pt x="686" y="56"/>
                  <a:pt x="663" y="37"/>
                  <a:pt x="600" y="25"/>
                </a:cubicBezTo>
                <a:cubicBezTo>
                  <a:pt x="584" y="28"/>
                  <a:pt x="559" y="19"/>
                  <a:pt x="551" y="33"/>
                </a:cubicBezTo>
                <a:cubicBezTo>
                  <a:pt x="540" y="52"/>
                  <a:pt x="559" y="77"/>
                  <a:pt x="559" y="99"/>
                </a:cubicBezTo>
                <a:cubicBezTo>
                  <a:pt x="559" y="107"/>
                  <a:pt x="555" y="116"/>
                  <a:pt x="551" y="123"/>
                </a:cubicBezTo>
                <a:cubicBezTo>
                  <a:pt x="539" y="144"/>
                  <a:pt x="485" y="156"/>
                  <a:pt x="485" y="156"/>
                </a:cubicBezTo>
                <a:cubicBezTo>
                  <a:pt x="480" y="162"/>
                  <a:pt x="471" y="166"/>
                  <a:pt x="469" y="173"/>
                </a:cubicBezTo>
                <a:cubicBezTo>
                  <a:pt x="463" y="191"/>
                  <a:pt x="475" y="217"/>
                  <a:pt x="461" y="230"/>
                </a:cubicBezTo>
                <a:cubicBezTo>
                  <a:pt x="451" y="240"/>
                  <a:pt x="433" y="226"/>
                  <a:pt x="419" y="222"/>
                </a:cubicBezTo>
                <a:cubicBezTo>
                  <a:pt x="402" y="218"/>
                  <a:pt x="370" y="206"/>
                  <a:pt x="370" y="206"/>
                </a:cubicBezTo>
                <a:cubicBezTo>
                  <a:pt x="362" y="211"/>
                  <a:pt x="354" y="218"/>
                  <a:pt x="345" y="222"/>
                </a:cubicBezTo>
                <a:cubicBezTo>
                  <a:pt x="337" y="226"/>
                  <a:pt x="328" y="226"/>
                  <a:pt x="321" y="230"/>
                </a:cubicBezTo>
                <a:cubicBezTo>
                  <a:pt x="314" y="234"/>
                  <a:pt x="312" y="245"/>
                  <a:pt x="304" y="247"/>
                </a:cubicBezTo>
                <a:cubicBezTo>
                  <a:pt x="264" y="259"/>
                  <a:pt x="222" y="257"/>
                  <a:pt x="181" y="263"/>
                </a:cubicBezTo>
                <a:cubicBezTo>
                  <a:pt x="135" y="294"/>
                  <a:pt x="127" y="288"/>
                  <a:pt x="66" y="280"/>
                </a:cubicBezTo>
                <a:cubicBezTo>
                  <a:pt x="52" y="273"/>
                  <a:pt x="0" y="257"/>
                  <a:pt x="0" y="247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2" name="Freeform 10"/>
          <p:cNvSpPr>
            <a:spLocks/>
          </p:cNvSpPr>
          <p:nvPr/>
        </p:nvSpPr>
        <p:spPr bwMode="auto">
          <a:xfrm>
            <a:off x="4219575" y="2487613"/>
            <a:ext cx="1684338" cy="317500"/>
          </a:xfrm>
          <a:custGeom>
            <a:avLst/>
            <a:gdLst/>
            <a:ahLst/>
            <a:cxnLst>
              <a:cxn ang="0">
                <a:pos x="0" y="177"/>
              </a:cxn>
              <a:cxn ang="0">
                <a:pos x="49" y="112"/>
              </a:cxn>
              <a:cxn ang="0">
                <a:pos x="131" y="95"/>
              </a:cxn>
              <a:cxn ang="0">
                <a:pos x="148" y="79"/>
              </a:cxn>
              <a:cxn ang="0">
                <a:pos x="197" y="62"/>
              </a:cxn>
              <a:cxn ang="0">
                <a:pos x="313" y="29"/>
              </a:cxn>
              <a:cxn ang="0">
                <a:pos x="370" y="87"/>
              </a:cxn>
              <a:cxn ang="0">
                <a:pos x="444" y="46"/>
              </a:cxn>
              <a:cxn ang="0">
                <a:pos x="510" y="62"/>
              </a:cxn>
              <a:cxn ang="0">
                <a:pos x="526" y="79"/>
              </a:cxn>
              <a:cxn ang="0">
                <a:pos x="601" y="95"/>
              </a:cxn>
              <a:cxn ang="0">
                <a:pos x="699" y="112"/>
              </a:cxn>
              <a:cxn ang="0">
                <a:pos x="831" y="95"/>
              </a:cxn>
              <a:cxn ang="0">
                <a:pos x="954" y="46"/>
              </a:cxn>
              <a:cxn ang="0">
                <a:pos x="1053" y="38"/>
              </a:cxn>
              <a:cxn ang="0">
                <a:pos x="1061" y="87"/>
              </a:cxn>
            </a:cxnLst>
            <a:rect l="0" t="0" r="r" b="b"/>
            <a:pathLst>
              <a:path w="1061" h="200">
                <a:moveTo>
                  <a:pt x="0" y="177"/>
                </a:moveTo>
                <a:cubicBezTo>
                  <a:pt x="65" y="200"/>
                  <a:pt x="28" y="153"/>
                  <a:pt x="49" y="112"/>
                </a:cubicBezTo>
                <a:cubicBezTo>
                  <a:pt x="54" y="103"/>
                  <a:pt x="119" y="97"/>
                  <a:pt x="131" y="95"/>
                </a:cubicBezTo>
                <a:cubicBezTo>
                  <a:pt x="137" y="90"/>
                  <a:pt x="141" y="82"/>
                  <a:pt x="148" y="79"/>
                </a:cubicBezTo>
                <a:cubicBezTo>
                  <a:pt x="163" y="71"/>
                  <a:pt x="197" y="62"/>
                  <a:pt x="197" y="62"/>
                </a:cubicBezTo>
                <a:cubicBezTo>
                  <a:pt x="220" y="0"/>
                  <a:pt x="233" y="22"/>
                  <a:pt x="313" y="29"/>
                </a:cubicBezTo>
                <a:cubicBezTo>
                  <a:pt x="324" y="63"/>
                  <a:pt x="336" y="76"/>
                  <a:pt x="370" y="87"/>
                </a:cubicBezTo>
                <a:cubicBezTo>
                  <a:pt x="394" y="63"/>
                  <a:pt x="410" y="54"/>
                  <a:pt x="444" y="46"/>
                </a:cubicBezTo>
                <a:cubicBezTo>
                  <a:pt x="451" y="47"/>
                  <a:pt x="498" y="55"/>
                  <a:pt x="510" y="62"/>
                </a:cubicBezTo>
                <a:cubicBezTo>
                  <a:pt x="517" y="66"/>
                  <a:pt x="519" y="75"/>
                  <a:pt x="526" y="79"/>
                </a:cubicBezTo>
                <a:cubicBezTo>
                  <a:pt x="541" y="88"/>
                  <a:pt x="593" y="94"/>
                  <a:pt x="601" y="95"/>
                </a:cubicBezTo>
                <a:cubicBezTo>
                  <a:pt x="665" y="116"/>
                  <a:pt x="609" y="125"/>
                  <a:pt x="699" y="112"/>
                </a:cubicBezTo>
                <a:cubicBezTo>
                  <a:pt x="740" y="71"/>
                  <a:pt x="767" y="89"/>
                  <a:pt x="831" y="95"/>
                </a:cubicBezTo>
                <a:cubicBezTo>
                  <a:pt x="859" y="51"/>
                  <a:pt x="906" y="53"/>
                  <a:pt x="954" y="46"/>
                </a:cubicBezTo>
                <a:cubicBezTo>
                  <a:pt x="987" y="13"/>
                  <a:pt x="1011" y="23"/>
                  <a:pt x="1053" y="38"/>
                </a:cubicBezTo>
                <a:cubicBezTo>
                  <a:pt x="1040" y="58"/>
                  <a:pt x="1017" y="87"/>
                  <a:pt x="1061" y="87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6" name="Freeform 14"/>
          <p:cNvSpPr>
            <a:spLocks/>
          </p:cNvSpPr>
          <p:nvPr/>
        </p:nvSpPr>
        <p:spPr bwMode="auto">
          <a:xfrm>
            <a:off x="954088" y="2938463"/>
            <a:ext cx="404812" cy="1503362"/>
          </a:xfrm>
          <a:custGeom>
            <a:avLst/>
            <a:gdLst/>
            <a:ahLst/>
            <a:cxnLst>
              <a:cxn ang="0">
                <a:pos x="156" y="0"/>
              </a:cxn>
              <a:cxn ang="0">
                <a:pos x="189" y="124"/>
              </a:cxn>
              <a:cxn ang="0">
                <a:pos x="214" y="165"/>
              </a:cxn>
              <a:cxn ang="0">
                <a:pos x="222" y="190"/>
              </a:cxn>
              <a:cxn ang="0">
                <a:pos x="238" y="214"/>
              </a:cxn>
              <a:cxn ang="0">
                <a:pos x="181" y="297"/>
              </a:cxn>
              <a:cxn ang="0">
                <a:pos x="82" y="354"/>
              </a:cxn>
              <a:cxn ang="0">
                <a:pos x="33" y="494"/>
              </a:cxn>
              <a:cxn ang="0">
                <a:pos x="0" y="535"/>
              </a:cxn>
              <a:cxn ang="0">
                <a:pos x="8" y="576"/>
              </a:cxn>
              <a:cxn ang="0">
                <a:pos x="24" y="593"/>
              </a:cxn>
              <a:cxn ang="0">
                <a:pos x="74" y="716"/>
              </a:cxn>
              <a:cxn ang="0">
                <a:pos x="107" y="790"/>
              </a:cxn>
              <a:cxn ang="0">
                <a:pos x="189" y="856"/>
              </a:cxn>
              <a:cxn ang="0">
                <a:pos x="222" y="897"/>
              </a:cxn>
              <a:cxn ang="0">
                <a:pos x="255" y="947"/>
              </a:cxn>
            </a:cxnLst>
            <a:rect l="0" t="0" r="r" b="b"/>
            <a:pathLst>
              <a:path w="255" h="947">
                <a:moveTo>
                  <a:pt x="156" y="0"/>
                </a:moveTo>
                <a:cubicBezTo>
                  <a:pt x="161" y="55"/>
                  <a:pt x="153" y="88"/>
                  <a:pt x="189" y="124"/>
                </a:cubicBezTo>
                <a:cubicBezTo>
                  <a:pt x="212" y="195"/>
                  <a:pt x="180" y="109"/>
                  <a:pt x="214" y="165"/>
                </a:cubicBezTo>
                <a:cubicBezTo>
                  <a:pt x="219" y="172"/>
                  <a:pt x="218" y="182"/>
                  <a:pt x="222" y="190"/>
                </a:cubicBezTo>
                <a:cubicBezTo>
                  <a:pt x="226" y="199"/>
                  <a:pt x="233" y="206"/>
                  <a:pt x="238" y="214"/>
                </a:cubicBezTo>
                <a:cubicBezTo>
                  <a:pt x="227" y="259"/>
                  <a:pt x="211" y="265"/>
                  <a:pt x="181" y="297"/>
                </a:cubicBezTo>
                <a:cubicBezTo>
                  <a:pt x="162" y="347"/>
                  <a:pt x="133" y="346"/>
                  <a:pt x="82" y="354"/>
                </a:cubicBezTo>
                <a:cubicBezTo>
                  <a:pt x="43" y="395"/>
                  <a:pt x="60" y="449"/>
                  <a:pt x="33" y="494"/>
                </a:cubicBezTo>
                <a:cubicBezTo>
                  <a:pt x="24" y="509"/>
                  <a:pt x="10" y="520"/>
                  <a:pt x="0" y="535"/>
                </a:cubicBezTo>
                <a:cubicBezTo>
                  <a:pt x="3" y="549"/>
                  <a:pt x="3" y="563"/>
                  <a:pt x="8" y="576"/>
                </a:cubicBezTo>
                <a:cubicBezTo>
                  <a:pt x="11" y="583"/>
                  <a:pt x="21" y="586"/>
                  <a:pt x="24" y="593"/>
                </a:cubicBezTo>
                <a:cubicBezTo>
                  <a:pt x="45" y="634"/>
                  <a:pt x="39" y="683"/>
                  <a:pt x="74" y="716"/>
                </a:cubicBezTo>
                <a:cubicBezTo>
                  <a:pt x="82" y="740"/>
                  <a:pt x="94" y="768"/>
                  <a:pt x="107" y="790"/>
                </a:cubicBezTo>
                <a:cubicBezTo>
                  <a:pt x="126" y="821"/>
                  <a:pt x="166" y="831"/>
                  <a:pt x="189" y="856"/>
                </a:cubicBezTo>
                <a:cubicBezTo>
                  <a:pt x="212" y="880"/>
                  <a:pt x="201" y="867"/>
                  <a:pt x="222" y="897"/>
                </a:cubicBezTo>
                <a:cubicBezTo>
                  <a:pt x="230" y="922"/>
                  <a:pt x="238" y="928"/>
                  <a:pt x="255" y="947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8" name="Freeform 16"/>
          <p:cNvSpPr>
            <a:spLocks/>
          </p:cNvSpPr>
          <p:nvPr/>
        </p:nvSpPr>
        <p:spPr bwMode="auto">
          <a:xfrm>
            <a:off x="809625" y="4400550"/>
            <a:ext cx="849313" cy="735013"/>
          </a:xfrm>
          <a:custGeom>
            <a:avLst/>
            <a:gdLst/>
            <a:ahLst/>
            <a:cxnLst>
              <a:cxn ang="0">
                <a:pos x="338" y="17"/>
              </a:cxn>
              <a:cxn ang="0">
                <a:pos x="280" y="17"/>
              </a:cxn>
              <a:cxn ang="0">
                <a:pos x="255" y="59"/>
              </a:cxn>
              <a:cxn ang="0">
                <a:pos x="214" y="67"/>
              </a:cxn>
              <a:cxn ang="0">
                <a:pos x="157" y="59"/>
              </a:cxn>
              <a:cxn ang="0">
                <a:pos x="140" y="42"/>
              </a:cxn>
              <a:cxn ang="0">
                <a:pos x="74" y="1"/>
              </a:cxn>
              <a:cxn ang="0">
                <a:pos x="0" y="50"/>
              </a:cxn>
              <a:cxn ang="0">
                <a:pos x="41" y="133"/>
              </a:cxn>
              <a:cxn ang="0">
                <a:pos x="33" y="190"/>
              </a:cxn>
              <a:cxn ang="0">
                <a:pos x="17" y="240"/>
              </a:cxn>
              <a:cxn ang="0">
                <a:pos x="66" y="322"/>
              </a:cxn>
              <a:cxn ang="0">
                <a:pos x="91" y="314"/>
              </a:cxn>
              <a:cxn ang="0">
                <a:pos x="107" y="297"/>
              </a:cxn>
              <a:cxn ang="0">
                <a:pos x="157" y="281"/>
              </a:cxn>
              <a:cxn ang="0">
                <a:pos x="445" y="314"/>
              </a:cxn>
              <a:cxn ang="0">
                <a:pos x="502" y="355"/>
              </a:cxn>
              <a:cxn ang="0">
                <a:pos x="502" y="454"/>
              </a:cxn>
              <a:cxn ang="0">
                <a:pos x="535" y="454"/>
              </a:cxn>
            </a:cxnLst>
            <a:rect l="0" t="0" r="r" b="b"/>
            <a:pathLst>
              <a:path w="535" h="463">
                <a:moveTo>
                  <a:pt x="338" y="17"/>
                </a:moveTo>
                <a:cubicBezTo>
                  <a:pt x="318" y="11"/>
                  <a:pt x="301" y="0"/>
                  <a:pt x="280" y="17"/>
                </a:cubicBezTo>
                <a:cubicBezTo>
                  <a:pt x="243" y="47"/>
                  <a:pt x="302" y="39"/>
                  <a:pt x="255" y="59"/>
                </a:cubicBezTo>
                <a:cubicBezTo>
                  <a:pt x="242" y="65"/>
                  <a:pt x="228" y="64"/>
                  <a:pt x="214" y="67"/>
                </a:cubicBezTo>
                <a:cubicBezTo>
                  <a:pt x="195" y="64"/>
                  <a:pt x="175" y="65"/>
                  <a:pt x="157" y="59"/>
                </a:cubicBezTo>
                <a:cubicBezTo>
                  <a:pt x="149" y="56"/>
                  <a:pt x="146" y="47"/>
                  <a:pt x="140" y="42"/>
                </a:cubicBezTo>
                <a:cubicBezTo>
                  <a:pt x="118" y="25"/>
                  <a:pt x="100" y="9"/>
                  <a:pt x="74" y="1"/>
                </a:cubicBezTo>
                <a:cubicBezTo>
                  <a:pt x="25" y="9"/>
                  <a:pt x="15" y="5"/>
                  <a:pt x="0" y="50"/>
                </a:cubicBezTo>
                <a:cubicBezTo>
                  <a:pt x="7" y="93"/>
                  <a:pt x="0" y="118"/>
                  <a:pt x="41" y="133"/>
                </a:cubicBezTo>
                <a:cubicBezTo>
                  <a:pt x="38" y="152"/>
                  <a:pt x="37" y="171"/>
                  <a:pt x="33" y="190"/>
                </a:cubicBezTo>
                <a:cubicBezTo>
                  <a:pt x="29" y="207"/>
                  <a:pt x="17" y="240"/>
                  <a:pt x="17" y="240"/>
                </a:cubicBezTo>
                <a:cubicBezTo>
                  <a:pt x="24" y="285"/>
                  <a:pt x="21" y="308"/>
                  <a:pt x="66" y="322"/>
                </a:cubicBezTo>
                <a:cubicBezTo>
                  <a:pt x="74" y="319"/>
                  <a:pt x="84" y="319"/>
                  <a:pt x="91" y="314"/>
                </a:cubicBezTo>
                <a:cubicBezTo>
                  <a:pt x="98" y="310"/>
                  <a:pt x="100" y="300"/>
                  <a:pt x="107" y="297"/>
                </a:cubicBezTo>
                <a:cubicBezTo>
                  <a:pt x="123" y="289"/>
                  <a:pt x="157" y="281"/>
                  <a:pt x="157" y="281"/>
                </a:cubicBezTo>
                <a:cubicBezTo>
                  <a:pt x="278" y="294"/>
                  <a:pt x="306" y="306"/>
                  <a:pt x="445" y="314"/>
                </a:cubicBezTo>
                <a:cubicBezTo>
                  <a:pt x="472" y="323"/>
                  <a:pt x="483" y="334"/>
                  <a:pt x="502" y="355"/>
                </a:cubicBezTo>
                <a:cubicBezTo>
                  <a:pt x="498" y="377"/>
                  <a:pt x="484" y="432"/>
                  <a:pt x="502" y="454"/>
                </a:cubicBezTo>
                <a:cubicBezTo>
                  <a:pt x="509" y="463"/>
                  <a:pt x="524" y="454"/>
                  <a:pt x="535" y="454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09" name="Freeform 17"/>
          <p:cNvSpPr>
            <a:spLocks/>
          </p:cNvSpPr>
          <p:nvPr/>
        </p:nvSpPr>
        <p:spPr bwMode="auto">
          <a:xfrm>
            <a:off x="1619250" y="4816475"/>
            <a:ext cx="1463675" cy="422275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9" y="175"/>
              </a:cxn>
              <a:cxn ang="0">
                <a:pos x="116" y="142"/>
              </a:cxn>
              <a:cxn ang="0">
                <a:pos x="173" y="85"/>
              </a:cxn>
              <a:cxn ang="0">
                <a:pos x="313" y="93"/>
              </a:cxn>
              <a:cxn ang="0">
                <a:pos x="329" y="118"/>
              </a:cxn>
              <a:cxn ang="0">
                <a:pos x="379" y="150"/>
              </a:cxn>
              <a:cxn ang="0">
                <a:pos x="494" y="150"/>
              </a:cxn>
              <a:cxn ang="0">
                <a:pos x="527" y="192"/>
              </a:cxn>
              <a:cxn ang="0">
                <a:pos x="585" y="208"/>
              </a:cxn>
              <a:cxn ang="0">
                <a:pos x="675" y="266"/>
              </a:cxn>
              <a:cxn ang="0">
                <a:pos x="733" y="249"/>
              </a:cxn>
              <a:cxn ang="0">
                <a:pos x="782" y="183"/>
              </a:cxn>
              <a:cxn ang="0">
                <a:pos x="790" y="11"/>
              </a:cxn>
              <a:cxn ang="0">
                <a:pos x="815" y="2"/>
              </a:cxn>
              <a:cxn ang="0">
                <a:pos x="831" y="19"/>
              </a:cxn>
              <a:cxn ang="0">
                <a:pos x="873" y="27"/>
              </a:cxn>
              <a:cxn ang="0">
                <a:pos x="922" y="43"/>
              </a:cxn>
            </a:cxnLst>
            <a:rect l="0" t="0" r="r" b="b"/>
            <a:pathLst>
              <a:path w="922" h="266">
                <a:moveTo>
                  <a:pt x="0" y="208"/>
                </a:moveTo>
                <a:cubicBezTo>
                  <a:pt x="3" y="197"/>
                  <a:pt x="0" y="182"/>
                  <a:pt x="9" y="175"/>
                </a:cubicBezTo>
                <a:cubicBezTo>
                  <a:pt x="28" y="159"/>
                  <a:pt x="92" y="150"/>
                  <a:pt x="116" y="142"/>
                </a:cubicBezTo>
                <a:cubicBezTo>
                  <a:pt x="149" y="109"/>
                  <a:pt x="133" y="98"/>
                  <a:pt x="173" y="85"/>
                </a:cubicBezTo>
                <a:cubicBezTo>
                  <a:pt x="220" y="88"/>
                  <a:pt x="267" y="83"/>
                  <a:pt x="313" y="93"/>
                </a:cubicBezTo>
                <a:cubicBezTo>
                  <a:pt x="323" y="95"/>
                  <a:pt x="322" y="112"/>
                  <a:pt x="329" y="118"/>
                </a:cubicBezTo>
                <a:cubicBezTo>
                  <a:pt x="344" y="131"/>
                  <a:pt x="379" y="150"/>
                  <a:pt x="379" y="150"/>
                </a:cubicBezTo>
                <a:cubicBezTo>
                  <a:pt x="427" y="141"/>
                  <a:pt x="437" y="134"/>
                  <a:pt x="494" y="150"/>
                </a:cubicBezTo>
                <a:cubicBezTo>
                  <a:pt x="511" y="155"/>
                  <a:pt x="515" y="184"/>
                  <a:pt x="527" y="192"/>
                </a:cubicBezTo>
                <a:cubicBezTo>
                  <a:pt x="544" y="203"/>
                  <a:pt x="566" y="202"/>
                  <a:pt x="585" y="208"/>
                </a:cubicBezTo>
                <a:cubicBezTo>
                  <a:pt x="611" y="236"/>
                  <a:pt x="640" y="253"/>
                  <a:pt x="675" y="266"/>
                </a:cubicBezTo>
                <a:cubicBezTo>
                  <a:pt x="694" y="261"/>
                  <a:pt x="717" y="261"/>
                  <a:pt x="733" y="249"/>
                </a:cubicBezTo>
                <a:cubicBezTo>
                  <a:pt x="749" y="236"/>
                  <a:pt x="771" y="201"/>
                  <a:pt x="782" y="183"/>
                </a:cubicBezTo>
                <a:cubicBezTo>
                  <a:pt x="785" y="126"/>
                  <a:pt x="780" y="67"/>
                  <a:pt x="790" y="11"/>
                </a:cubicBezTo>
                <a:cubicBezTo>
                  <a:pt x="792" y="2"/>
                  <a:pt x="806" y="0"/>
                  <a:pt x="815" y="2"/>
                </a:cubicBezTo>
                <a:cubicBezTo>
                  <a:pt x="823" y="3"/>
                  <a:pt x="824" y="16"/>
                  <a:pt x="831" y="19"/>
                </a:cubicBezTo>
                <a:cubicBezTo>
                  <a:pt x="844" y="25"/>
                  <a:pt x="859" y="23"/>
                  <a:pt x="873" y="27"/>
                </a:cubicBezTo>
                <a:cubicBezTo>
                  <a:pt x="890" y="31"/>
                  <a:pt x="922" y="43"/>
                  <a:pt x="922" y="43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14" name="Freeform 22"/>
          <p:cNvSpPr>
            <a:spLocks/>
          </p:cNvSpPr>
          <p:nvPr/>
        </p:nvSpPr>
        <p:spPr bwMode="auto">
          <a:xfrm>
            <a:off x="3095625" y="4649788"/>
            <a:ext cx="627063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33" y="66"/>
              </a:cxn>
              <a:cxn ang="0">
                <a:pos x="66" y="33"/>
              </a:cxn>
              <a:cxn ang="0">
                <a:pos x="74" y="9"/>
              </a:cxn>
              <a:cxn ang="0">
                <a:pos x="99" y="0"/>
              </a:cxn>
              <a:cxn ang="0">
                <a:pos x="157" y="50"/>
              </a:cxn>
              <a:cxn ang="0">
                <a:pos x="206" y="66"/>
              </a:cxn>
              <a:cxn ang="0">
                <a:pos x="231" y="50"/>
              </a:cxn>
              <a:cxn ang="0">
                <a:pos x="280" y="33"/>
              </a:cxn>
              <a:cxn ang="0">
                <a:pos x="296" y="91"/>
              </a:cxn>
              <a:cxn ang="0">
                <a:pos x="346" y="124"/>
              </a:cxn>
              <a:cxn ang="0">
                <a:pos x="379" y="116"/>
              </a:cxn>
              <a:cxn ang="0">
                <a:pos x="354" y="107"/>
              </a:cxn>
              <a:cxn ang="0">
                <a:pos x="305" y="91"/>
              </a:cxn>
              <a:cxn ang="0">
                <a:pos x="338" y="99"/>
              </a:cxn>
              <a:cxn ang="0">
                <a:pos x="362" y="107"/>
              </a:cxn>
              <a:cxn ang="0">
                <a:pos x="395" y="99"/>
              </a:cxn>
            </a:cxnLst>
            <a:rect l="0" t="0" r="r" b="b"/>
            <a:pathLst>
              <a:path w="395" h="132">
                <a:moveTo>
                  <a:pt x="0" y="132"/>
                </a:moveTo>
                <a:cubicBezTo>
                  <a:pt x="40" y="107"/>
                  <a:pt x="45" y="114"/>
                  <a:pt x="33" y="66"/>
                </a:cubicBezTo>
                <a:cubicBezTo>
                  <a:pt x="38" y="62"/>
                  <a:pt x="63" y="39"/>
                  <a:pt x="66" y="33"/>
                </a:cubicBezTo>
                <a:cubicBezTo>
                  <a:pt x="70" y="26"/>
                  <a:pt x="68" y="15"/>
                  <a:pt x="74" y="9"/>
                </a:cubicBezTo>
                <a:cubicBezTo>
                  <a:pt x="80" y="3"/>
                  <a:pt x="91" y="3"/>
                  <a:pt x="99" y="0"/>
                </a:cubicBezTo>
                <a:cubicBezTo>
                  <a:pt x="142" y="15"/>
                  <a:pt x="128" y="35"/>
                  <a:pt x="157" y="50"/>
                </a:cubicBezTo>
                <a:cubicBezTo>
                  <a:pt x="172" y="58"/>
                  <a:pt x="206" y="66"/>
                  <a:pt x="206" y="66"/>
                </a:cubicBezTo>
                <a:cubicBezTo>
                  <a:pt x="214" y="61"/>
                  <a:pt x="222" y="54"/>
                  <a:pt x="231" y="50"/>
                </a:cubicBezTo>
                <a:cubicBezTo>
                  <a:pt x="247" y="43"/>
                  <a:pt x="280" y="33"/>
                  <a:pt x="280" y="33"/>
                </a:cubicBezTo>
                <a:cubicBezTo>
                  <a:pt x="286" y="52"/>
                  <a:pt x="283" y="76"/>
                  <a:pt x="296" y="91"/>
                </a:cubicBezTo>
                <a:cubicBezTo>
                  <a:pt x="309" y="106"/>
                  <a:pt x="346" y="124"/>
                  <a:pt x="346" y="124"/>
                </a:cubicBezTo>
                <a:cubicBezTo>
                  <a:pt x="357" y="121"/>
                  <a:pt x="374" y="126"/>
                  <a:pt x="379" y="116"/>
                </a:cubicBezTo>
                <a:cubicBezTo>
                  <a:pt x="383" y="108"/>
                  <a:pt x="362" y="110"/>
                  <a:pt x="354" y="107"/>
                </a:cubicBezTo>
                <a:cubicBezTo>
                  <a:pt x="338" y="102"/>
                  <a:pt x="321" y="96"/>
                  <a:pt x="305" y="91"/>
                </a:cubicBezTo>
                <a:cubicBezTo>
                  <a:pt x="294" y="87"/>
                  <a:pt x="327" y="96"/>
                  <a:pt x="338" y="99"/>
                </a:cubicBezTo>
                <a:cubicBezTo>
                  <a:pt x="346" y="101"/>
                  <a:pt x="354" y="104"/>
                  <a:pt x="362" y="107"/>
                </a:cubicBezTo>
                <a:cubicBezTo>
                  <a:pt x="373" y="104"/>
                  <a:pt x="395" y="99"/>
                  <a:pt x="395" y="99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15" name="Freeform 23"/>
          <p:cNvSpPr>
            <a:spLocks/>
          </p:cNvSpPr>
          <p:nvPr/>
        </p:nvSpPr>
        <p:spPr bwMode="auto">
          <a:xfrm>
            <a:off x="3722688" y="3735388"/>
            <a:ext cx="901700" cy="1035050"/>
          </a:xfrm>
          <a:custGeom>
            <a:avLst/>
            <a:gdLst/>
            <a:ahLst/>
            <a:cxnLst>
              <a:cxn ang="0">
                <a:pos x="0" y="642"/>
              </a:cxn>
              <a:cxn ang="0">
                <a:pos x="91" y="626"/>
              </a:cxn>
              <a:cxn ang="0">
                <a:pos x="173" y="642"/>
              </a:cxn>
              <a:cxn ang="0">
                <a:pos x="222" y="585"/>
              </a:cxn>
              <a:cxn ang="0">
                <a:pos x="403" y="585"/>
              </a:cxn>
              <a:cxn ang="0">
                <a:pos x="420" y="535"/>
              </a:cxn>
              <a:cxn ang="0">
                <a:pos x="453" y="494"/>
              </a:cxn>
              <a:cxn ang="0">
                <a:pos x="486" y="379"/>
              </a:cxn>
              <a:cxn ang="0">
                <a:pos x="494" y="354"/>
              </a:cxn>
              <a:cxn ang="0">
                <a:pos x="461" y="321"/>
              </a:cxn>
              <a:cxn ang="0">
                <a:pos x="444" y="297"/>
              </a:cxn>
              <a:cxn ang="0">
                <a:pos x="395" y="280"/>
              </a:cxn>
              <a:cxn ang="0">
                <a:pos x="346" y="255"/>
              </a:cxn>
              <a:cxn ang="0">
                <a:pos x="346" y="214"/>
              </a:cxn>
              <a:cxn ang="0">
                <a:pos x="395" y="198"/>
              </a:cxn>
              <a:cxn ang="0">
                <a:pos x="453" y="140"/>
              </a:cxn>
              <a:cxn ang="0">
                <a:pos x="494" y="99"/>
              </a:cxn>
              <a:cxn ang="0">
                <a:pos x="551" y="17"/>
              </a:cxn>
              <a:cxn ang="0">
                <a:pos x="568" y="0"/>
              </a:cxn>
            </a:cxnLst>
            <a:rect l="0" t="0" r="r" b="b"/>
            <a:pathLst>
              <a:path w="568" h="652">
                <a:moveTo>
                  <a:pt x="0" y="642"/>
                </a:moveTo>
                <a:cubicBezTo>
                  <a:pt x="37" y="618"/>
                  <a:pt x="46" y="617"/>
                  <a:pt x="91" y="626"/>
                </a:cubicBezTo>
                <a:cubicBezTo>
                  <a:pt x="124" y="648"/>
                  <a:pt x="134" y="652"/>
                  <a:pt x="173" y="642"/>
                </a:cubicBezTo>
                <a:cubicBezTo>
                  <a:pt x="183" y="611"/>
                  <a:pt x="195" y="603"/>
                  <a:pt x="222" y="585"/>
                </a:cubicBezTo>
                <a:cubicBezTo>
                  <a:pt x="282" y="589"/>
                  <a:pt x="351" y="615"/>
                  <a:pt x="403" y="585"/>
                </a:cubicBezTo>
                <a:cubicBezTo>
                  <a:pt x="405" y="584"/>
                  <a:pt x="419" y="537"/>
                  <a:pt x="420" y="535"/>
                </a:cubicBezTo>
                <a:cubicBezTo>
                  <a:pt x="430" y="515"/>
                  <a:pt x="438" y="509"/>
                  <a:pt x="453" y="494"/>
                </a:cubicBezTo>
                <a:cubicBezTo>
                  <a:pt x="458" y="445"/>
                  <a:pt x="452" y="411"/>
                  <a:pt x="486" y="379"/>
                </a:cubicBezTo>
                <a:cubicBezTo>
                  <a:pt x="489" y="371"/>
                  <a:pt x="496" y="363"/>
                  <a:pt x="494" y="354"/>
                </a:cubicBezTo>
                <a:cubicBezTo>
                  <a:pt x="491" y="339"/>
                  <a:pt x="471" y="333"/>
                  <a:pt x="461" y="321"/>
                </a:cubicBezTo>
                <a:cubicBezTo>
                  <a:pt x="455" y="313"/>
                  <a:pt x="452" y="303"/>
                  <a:pt x="444" y="297"/>
                </a:cubicBezTo>
                <a:cubicBezTo>
                  <a:pt x="438" y="293"/>
                  <a:pt x="401" y="283"/>
                  <a:pt x="395" y="280"/>
                </a:cubicBezTo>
                <a:cubicBezTo>
                  <a:pt x="314" y="241"/>
                  <a:pt x="422" y="283"/>
                  <a:pt x="346" y="255"/>
                </a:cubicBezTo>
                <a:cubicBezTo>
                  <a:pt x="331" y="241"/>
                  <a:pt x="313" y="234"/>
                  <a:pt x="346" y="214"/>
                </a:cubicBezTo>
                <a:cubicBezTo>
                  <a:pt x="361" y="205"/>
                  <a:pt x="395" y="198"/>
                  <a:pt x="395" y="198"/>
                </a:cubicBezTo>
                <a:cubicBezTo>
                  <a:pt x="408" y="156"/>
                  <a:pt x="420" y="166"/>
                  <a:pt x="453" y="140"/>
                </a:cubicBezTo>
                <a:cubicBezTo>
                  <a:pt x="468" y="128"/>
                  <a:pt x="480" y="113"/>
                  <a:pt x="494" y="99"/>
                </a:cubicBezTo>
                <a:cubicBezTo>
                  <a:pt x="527" y="66"/>
                  <a:pt x="504" y="33"/>
                  <a:pt x="551" y="17"/>
                </a:cubicBezTo>
                <a:cubicBezTo>
                  <a:pt x="557" y="11"/>
                  <a:pt x="568" y="0"/>
                  <a:pt x="568" y="0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18" name="Freeform 26"/>
          <p:cNvSpPr>
            <a:spLocks/>
          </p:cNvSpPr>
          <p:nvPr/>
        </p:nvSpPr>
        <p:spPr bwMode="auto">
          <a:xfrm>
            <a:off x="4584700" y="2613025"/>
            <a:ext cx="1477963" cy="1096963"/>
          </a:xfrm>
          <a:custGeom>
            <a:avLst/>
            <a:gdLst/>
            <a:ahLst/>
            <a:cxnLst>
              <a:cxn ang="0">
                <a:pos x="0" y="691"/>
              </a:cxn>
              <a:cxn ang="0">
                <a:pos x="41" y="617"/>
              </a:cxn>
              <a:cxn ang="0">
                <a:pos x="173" y="551"/>
              </a:cxn>
              <a:cxn ang="0">
                <a:pos x="214" y="461"/>
              </a:cxn>
              <a:cxn ang="0">
                <a:pos x="338" y="419"/>
              </a:cxn>
              <a:cxn ang="0">
                <a:pos x="403" y="370"/>
              </a:cxn>
              <a:cxn ang="0">
                <a:pos x="445" y="304"/>
              </a:cxn>
              <a:cxn ang="0">
                <a:pos x="494" y="296"/>
              </a:cxn>
              <a:cxn ang="0">
                <a:pos x="634" y="321"/>
              </a:cxn>
              <a:cxn ang="0">
                <a:pos x="683" y="312"/>
              </a:cxn>
              <a:cxn ang="0">
                <a:pos x="716" y="247"/>
              </a:cxn>
              <a:cxn ang="0">
                <a:pos x="790" y="205"/>
              </a:cxn>
              <a:cxn ang="0">
                <a:pos x="840" y="140"/>
              </a:cxn>
              <a:cxn ang="0">
                <a:pos x="848" y="115"/>
              </a:cxn>
              <a:cxn ang="0">
                <a:pos x="930" y="148"/>
              </a:cxn>
              <a:cxn ang="0">
                <a:pos x="922" y="57"/>
              </a:cxn>
              <a:cxn ang="0">
                <a:pos x="848" y="24"/>
              </a:cxn>
              <a:cxn ang="0">
                <a:pos x="823" y="8"/>
              </a:cxn>
              <a:cxn ang="0">
                <a:pos x="798" y="0"/>
              </a:cxn>
            </a:cxnLst>
            <a:rect l="0" t="0" r="r" b="b"/>
            <a:pathLst>
              <a:path w="931" h="691">
                <a:moveTo>
                  <a:pt x="0" y="691"/>
                </a:moveTo>
                <a:cubicBezTo>
                  <a:pt x="51" y="675"/>
                  <a:pt x="22" y="661"/>
                  <a:pt x="41" y="617"/>
                </a:cubicBezTo>
                <a:cubicBezTo>
                  <a:pt x="59" y="575"/>
                  <a:pt x="136" y="557"/>
                  <a:pt x="173" y="551"/>
                </a:cubicBezTo>
                <a:cubicBezTo>
                  <a:pt x="187" y="507"/>
                  <a:pt x="164" y="477"/>
                  <a:pt x="214" y="461"/>
                </a:cubicBezTo>
                <a:cubicBezTo>
                  <a:pt x="246" y="414"/>
                  <a:pt x="276" y="426"/>
                  <a:pt x="338" y="419"/>
                </a:cubicBezTo>
                <a:cubicBezTo>
                  <a:pt x="361" y="404"/>
                  <a:pt x="380" y="385"/>
                  <a:pt x="403" y="370"/>
                </a:cubicBezTo>
                <a:cubicBezTo>
                  <a:pt x="414" y="354"/>
                  <a:pt x="425" y="311"/>
                  <a:pt x="445" y="304"/>
                </a:cubicBezTo>
                <a:cubicBezTo>
                  <a:pt x="460" y="298"/>
                  <a:pt x="478" y="299"/>
                  <a:pt x="494" y="296"/>
                </a:cubicBezTo>
                <a:cubicBezTo>
                  <a:pt x="557" y="302"/>
                  <a:pt x="582" y="302"/>
                  <a:pt x="634" y="321"/>
                </a:cubicBezTo>
                <a:cubicBezTo>
                  <a:pt x="650" y="318"/>
                  <a:pt x="667" y="318"/>
                  <a:pt x="683" y="312"/>
                </a:cubicBezTo>
                <a:cubicBezTo>
                  <a:pt x="724" y="297"/>
                  <a:pt x="673" y="276"/>
                  <a:pt x="716" y="247"/>
                </a:cubicBezTo>
                <a:cubicBezTo>
                  <a:pt x="772" y="209"/>
                  <a:pt x="746" y="221"/>
                  <a:pt x="790" y="205"/>
                </a:cubicBezTo>
                <a:cubicBezTo>
                  <a:pt x="810" y="186"/>
                  <a:pt x="840" y="140"/>
                  <a:pt x="840" y="140"/>
                </a:cubicBezTo>
                <a:cubicBezTo>
                  <a:pt x="843" y="132"/>
                  <a:pt x="840" y="118"/>
                  <a:pt x="848" y="115"/>
                </a:cubicBezTo>
                <a:cubicBezTo>
                  <a:pt x="868" y="107"/>
                  <a:pt x="911" y="142"/>
                  <a:pt x="930" y="148"/>
                </a:cubicBezTo>
                <a:cubicBezTo>
                  <a:pt x="927" y="118"/>
                  <a:pt x="931" y="86"/>
                  <a:pt x="922" y="57"/>
                </a:cubicBezTo>
                <a:cubicBezTo>
                  <a:pt x="916" y="38"/>
                  <a:pt x="863" y="32"/>
                  <a:pt x="848" y="24"/>
                </a:cubicBezTo>
                <a:cubicBezTo>
                  <a:pt x="839" y="20"/>
                  <a:pt x="832" y="12"/>
                  <a:pt x="823" y="8"/>
                </a:cubicBezTo>
                <a:cubicBezTo>
                  <a:pt x="815" y="4"/>
                  <a:pt x="798" y="0"/>
                  <a:pt x="798" y="0"/>
                </a:cubicBezTo>
              </a:path>
            </a:pathLst>
          </a:custGeom>
          <a:noFill/>
          <a:ln w="57150" cmpd="sng">
            <a:solidFill>
              <a:srgbClr val="99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0" name="Freeform 28"/>
          <p:cNvSpPr>
            <a:spLocks/>
          </p:cNvSpPr>
          <p:nvPr/>
        </p:nvSpPr>
        <p:spPr bwMode="auto">
          <a:xfrm>
            <a:off x="1524000" y="5199063"/>
            <a:ext cx="2890838" cy="1044575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27" y="66"/>
              </a:cxn>
              <a:cxn ang="0">
                <a:pos x="77" y="82"/>
              </a:cxn>
              <a:cxn ang="0">
                <a:pos x="101" y="90"/>
              </a:cxn>
              <a:cxn ang="0">
                <a:pos x="200" y="132"/>
              </a:cxn>
              <a:cxn ang="0">
                <a:pos x="241" y="288"/>
              </a:cxn>
              <a:cxn ang="0">
                <a:pos x="258" y="313"/>
              </a:cxn>
              <a:cxn ang="0">
                <a:pos x="332" y="337"/>
              </a:cxn>
              <a:cxn ang="0">
                <a:pos x="439" y="403"/>
              </a:cxn>
              <a:cxn ang="0">
                <a:pos x="538" y="395"/>
              </a:cxn>
              <a:cxn ang="0">
                <a:pos x="587" y="378"/>
              </a:cxn>
              <a:cxn ang="0">
                <a:pos x="645" y="420"/>
              </a:cxn>
              <a:cxn ang="0">
                <a:pos x="727" y="510"/>
              </a:cxn>
              <a:cxn ang="0">
                <a:pos x="842" y="527"/>
              </a:cxn>
              <a:cxn ang="0">
                <a:pos x="1031" y="592"/>
              </a:cxn>
              <a:cxn ang="0">
                <a:pos x="1056" y="601"/>
              </a:cxn>
              <a:cxn ang="0">
                <a:pos x="1105" y="617"/>
              </a:cxn>
              <a:cxn ang="0">
                <a:pos x="1130" y="625"/>
              </a:cxn>
              <a:cxn ang="0">
                <a:pos x="1212" y="658"/>
              </a:cxn>
              <a:cxn ang="0">
                <a:pos x="1303" y="625"/>
              </a:cxn>
              <a:cxn ang="0">
                <a:pos x="1402" y="601"/>
              </a:cxn>
              <a:cxn ang="0">
                <a:pos x="1467" y="551"/>
              </a:cxn>
              <a:cxn ang="0">
                <a:pos x="1459" y="395"/>
              </a:cxn>
              <a:cxn ang="0">
                <a:pos x="1467" y="313"/>
              </a:cxn>
              <a:cxn ang="0">
                <a:pos x="1764" y="296"/>
              </a:cxn>
              <a:cxn ang="0">
                <a:pos x="1813" y="239"/>
              </a:cxn>
              <a:cxn ang="0">
                <a:pos x="1755" y="189"/>
              </a:cxn>
              <a:cxn ang="0">
                <a:pos x="1780" y="90"/>
              </a:cxn>
              <a:cxn ang="0">
                <a:pos x="1797" y="74"/>
              </a:cxn>
              <a:cxn ang="0">
                <a:pos x="1821" y="58"/>
              </a:cxn>
            </a:cxnLst>
            <a:rect l="0" t="0" r="r" b="b"/>
            <a:pathLst>
              <a:path w="1821" h="658">
                <a:moveTo>
                  <a:pt x="44" y="0"/>
                </a:moveTo>
                <a:cubicBezTo>
                  <a:pt x="31" y="12"/>
                  <a:pt x="0" y="47"/>
                  <a:pt x="27" y="66"/>
                </a:cubicBezTo>
                <a:cubicBezTo>
                  <a:pt x="41" y="76"/>
                  <a:pt x="60" y="77"/>
                  <a:pt x="77" y="82"/>
                </a:cubicBezTo>
                <a:cubicBezTo>
                  <a:pt x="85" y="85"/>
                  <a:pt x="101" y="90"/>
                  <a:pt x="101" y="90"/>
                </a:cubicBezTo>
                <a:cubicBezTo>
                  <a:pt x="128" y="117"/>
                  <a:pt x="164" y="122"/>
                  <a:pt x="200" y="132"/>
                </a:cubicBezTo>
                <a:cubicBezTo>
                  <a:pt x="259" y="188"/>
                  <a:pt x="220" y="163"/>
                  <a:pt x="241" y="288"/>
                </a:cubicBezTo>
                <a:cubicBezTo>
                  <a:pt x="243" y="298"/>
                  <a:pt x="249" y="308"/>
                  <a:pt x="258" y="313"/>
                </a:cubicBezTo>
                <a:cubicBezTo>
                  <a:pt x="259" y="314"/>
                  <a:pt x="319" y="333"/>
                  <a:pt x="332" y="337"/>
                </a:cubicBezTo>
                <a:cubicBezTo>
                  <a:pt x="374" y="351"/>
                  <a:pt x="396" y="389"/>
                  <a:pt x="439" y="403"/>
                </a:cubicBezTo>
                <a:cubicBezTo>
                  <a:pt x="472" y="400"/>
                  <a:pt x="505" y="401"/>
                  <a:pt x="538" y="395"/>
                </a:cubicBezTo>
                <a:cubicBezTo>
                  <a:pt x="555" y="392"/>
                  <a:pt x="587" y="378"/>
                  <a:pt x="587" y="378"/>
                </a:cubicBezTo>
                <a:cubicBezTo>
                  <a:pt x="601" y="387"/>
                  <a:pt x="635" y="410"/>
                  <a:pt x="645" y="420"/>
                </a:cubicBezTo>
                <a:cubicBezTo>
                  <a:pt x="672" y="447"/>
                  <a:pt x="693" y="490"/>
                  <a:pt x="727" y="510"/>
                </a:cubicBezTo>
                <a:cubicBezTo>
                  <a:pt x="761" y="529"/>
                  <a:pt x="803" y="523"/>
                  <a:pt x="842" y="527"/>
                </a:cubicBezTo>
                <a:cubicBezTo>
                  <a:pt x="898" y="563"/>
                  <a:pt x="969" y="571"/>
                  <a:pt x="1031" y="592"/>
                </a:cubicBezTo>
                <a:cubicBezTo>
                  <a:pt x="1039" y="595"/>
                  <a:pt x="1048" y="598"/>
                  <a:pt x="1056" y="601"/>
                </a:cubicBezTo>
                <a:cubicBezTo>
                  <a:pt x="1072" y="606"/>
                  <a:pt x="1089" y="612"/>
                  <a:pt x="1105" y="617"/>
                </a:cubicBezTo>
                <a:cubicBezTo>
                  <a:pt x="1113" y="620"/>
                  <a:pt x="1130" y="625"/>
                  <a:pt x="1130" y="625"/>
                </a:cubicBezTo>
                <a:cubicBezTo>
                  <a:pt x="1155" y="650"/>
                  <a:pt x="1176" y="651"/>
                  <a:pt x="1212" y="658"/>
                </a:cubicBezTo>
                <a:cubicBezTo>
                  <a:pt x="1249" y="651"/>
                  <a:pt x="1269" y="637"/>
                  <a:pt x="1303" y="625"/>
                </a:cubicBezTo>
                <a:cubicBezTo>
                  <a:pt x="1335" y="614"/>
                  <a:pt x="1369" y="609"/>
                  <a:pt x="1402" y="601"/>
                </a:cubicBezTo>
                <a:cubicBezTo>
                  <a:pt x="1425" y="576"/>
                  <a:pt x="1441" y="578"/>
                  <a:pt x="1467" y="551"/>
                </a:cubicBezTo>
                <a:cubicBezTo>
                  <a:pt x="1486" y="500"/>
                  <a:pt x="1505" y="438"/>
                  <a:pt x="1459" y="395"/>
                </a:cubicBezTo>
                <a:cubicBezTo>
                  <a:pt x="1462" y="368"/>
                  <a:pt x="1441" y="321"/>
                  <a:pt x="1467" y="313"/>
                </a:cubicBezTo>
                <a:cubicBezTo>
                  <a:pt x="1561" y="282"/>
                  <a:pt x="1670" y="326"/>
                  <a:pt x="1764" y="296"/>
                </a:cubicBezTo>
                <a:cubicBezTo>
                  <a:pt x="1791" y="278"/>
                  <a:pt x="1803" y="270"/>
                  <a:pt x="1813" y="239"/>
                </a:cubicBezTo>
                <a:cubicBezTo>
                  <a:pt x="1801" y="201"/>
                  <a:pt x="1788" y="211"/>
                  <a:pt x="1755" y="189"/>
                </a:cubicBezTo>
                <a:cubicBezTo>
                  <a:pt x="1740" y="145"/>
                  <a:pt x="1729" y="109"/>
                  <a:pt x="1780" y="90"/>
                </a:cubicBezTo>
                <a:cubicBezTo>
                  <a:pt x="1786" y="85"/>
                  <a:pt x="1791" y="79"/>
                  <a:pt x="1797" y="74"/>
                </a:cubicBezTo>
                <a:cubicBezTo>
                  <a:pt x="1805" y="68"/>
                  <a:pt x="1821" y="58"/>
                  <a:pt x="1821" y="58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1" name="Freeform 29"/>
          <p:cNvSpPr>
            <a:spLocks/>
          </p:cNvSpPr>
          <p:nvPr/>
        </p:nvSpPr>
        <p:spPr bwMode="auto">
          <a:xfrm>
            <a:off x="4254500" y="4716463"/>
            <a:ext cx="277813" cy="587375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3" y="49"/>
              </a:cxn>
              <a:cxn ang="0">
                <a:pos x="27" y="65"/>
              </a:cxn>
              <a:cxn ang="0">
                <a:pos x="77" y="90"/>
              </a:cxn>
              <a:cxn ang="0">
                <a:pos x="109" y="139"/>
              </a:cxn>
              <a:cxn ang="0">
                <a:pos x="126" y="164"/>
              </a:cxn>
              <a:cxn ang="0">
                <a:pos x="151" y="205"/>
              </a:cxn>
              <a:cxn ang="0">
                <a:pos x="159" y="230"/>
              </a:cxn>
              <a:cxn ang="0">
                <a:pos x="175" y="255"/>
              </a:cxn>
              <a:cxn ang="0">
                <a:pos x="167" y="288"/>
              </a:cxn>
              <a:cxn ang="0">
                <a:pos x="142" y="304"/>
              </a:cxn>
              <a:cxn ang="0">
                <a:pos x="101" y="345"/>
              </a:cxn>
              <a:cxn ang="0">
                <a:pos x="93" y="370"/>
              </a:cxn>
            </a:cxnLst>
            <a:rect l="0" t="0" r="r" b="b"/>
            <a:pathLst>
              <a:path w="175" h="370">
                <a:moveTo>
                  <a:pt x="19" y="0"/>
                </a:moveTo>
                <a:cubicBezTo>
                  <a:pt x="14" y="16"/>
                  <a:pt x="8" y="33"/>
                  <a:pt x="3" y="49"/>
                </a:cubicBezTo>
                <a:cubicBezTo>
                  <a:pt x="0" y="58"/>
                  <a:pt x="18" y="61"/>
                  <a:pt x="27" y="65"/>
                </a:cubicBezTo>
                <a:cubicBezTo>
                  <a:pt x="101" y="103"/>
                  <a:pt x="0" y="41"/>
                  <a:pt x="77" y="90"/>
                </a:cubicBezTo>
                <a:cubicBezTo>
                  <a:pt x="88" y="106"/>
                  <a:pt x="98" y="123"/>
                  <a:pt x="109" y="139"/>
                </a:cubicBezTo>
                <a:cubicBezTo>
                  <a:pt x="115" y="147"/>
                  <a:pt x="126" y="164"/>
                  <a:pt x="126" y="164"/>
                </a:cubicBezTo>
                <a:cubicBezTo>
                  <a:pt x="149" y="235"/>
                  <a:pt x="117" y="149"/>
                  <a:pt x="151" y="205"/>
                </a:cubicBezTo>
                <a:cubicBezTo>
                  <a:pt x="156" y="212"/>
                  <a:pt x="155" y="222"/>
                  <a:pt x="159" y="230"/>
                </a:cubicBezTo>
                <a:cubicBezTo>
                  <a:pt x="163" y="239"/>
                  <a:pt x="170" y="247"/>
                  <a:pt x="175" y="255"/>
                </a:cubicBezTo>
                <a:cubicBezTo>
                  <a:pt x="172" y="266"/>
                  <a:pt x="173" y="279"/>
                  <a:pt x="167" y="288"/>
                </a:cubicBezTo>
                <a:cubicBezTo>
                  <a:pt x="161" y="296"/>
                  <a:pt x="149" y="297"/>
                  <a:pt x="142" y="304"/>
                </a:cubicBezTo>
                <a:cubicBezTo>
                  <a:pt x="87" y="359"/>
                  <a:pt x="168" y="302"/>
                  <a:pt x="101" y="345"/>
                </a:cubicBezTo>
                <a:cubicBezTo>
                  <a:pt x="98" y="353"/>
                  <a:pt x="93" y="370"/>
                  <a:pt x="93" y="370"/>
                </a:cubicBez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3" name="Freeform 31"/>
          <p:cNvSpPr>
            <a:spLocks/>
          </p:cNvSpPr>
          <p:nvPr/>
        </p:nvSpPr>
        <p:spPr bwMode="auto">
          <a:xfrm>
            <a:off x="5718175" y="1930400"/>
            <a:ext cx="538163" cy="714375"/>
          </a:xfrm>
          <a:custGeom>
            <a:avLst/>
            <a:gdLst/>
            <a:ahLst/>
            <a:cxnLst>
              <a:cxn ang="0">
                <a:pos x="339" y="43"/>
              </a:cxn>
              <a:cxn ang="0">
                <a:pos x="282" y="35"/>
              </a:cxn>
              <a:cxn ang="0">
                <a:pos x="274" y="10"/>
              </a:cxn>
              <a:cxn ang="0">
                <a:pos x="183" y="2"/>
              </a:cxn>
              <a:cxn ang="0">
                <a:pos x="117" y="76"/>
              </a:cxn>
              <a:cxn ang="0">
                <a:pos x="134" y="133"/>
              </a:cxn>
              <a:cxn ang="0">
                <a:pos x="43" y="183"/>
              </a:cxn>
              <a:cxn ang="0">
                <a:pos x="117" y="240"/>
              </a:cxn>
              <a:cxn ang="0">
                <a:pos x="126" y="265"/>
              </a:cxn>
              <a:cxn ang="0">
                <a:pos x="117" y="290"/>
              </a:cxn>
              <a:cxn ang="0">
                <a:pos x="134" y="339"/>
              </a:cxn>
              <a:cxn ang="0">
                <a:pos x="126" y="389"/>
              </a:cxn>
              <a:cxn ang="0">
                <a:pos x="109" y="430"/>
              </a:cxn>
            </a:cxnLst>
            <a:rect l="0" t="0" r="r" b="b"/>
            <a:pathLst>
              <a:path w="339" h="450">
                <a:moveTo>
                  <a:pt x="339" y="43"/>
                </a:moveTo>
                <a:cubicBezTo>
                  <a:pt x="320" y="40"/>
                  <a:pt x="299" y="44"/>
                  <a:pt x="282" y="35"/>
                </a:cubicBezTo>
                <a:cubicBezTo>
                  <a:pt x="274" y="31"/>
                  <a:pt x="282" y="13"/>
                  <a:pt x="274" y="10"/>
                </a:cubicBezTo>
                <a:cubicBezTo>
                  <a:pt x="245" y="0"/>
                  <a:pt x="213" y="5"/>
                  <a:pt x="183" y="2"/>
                </a:cubicBezTo>
                <a:cubicBezTo>
                  <a:pt x="144" y="14"/>
                  <a:pt x="130" y="39"/>
                  <a:pt x="117" y="76"/>
                </a:cubicBezTo>
                <a:cubicBezTo>
                  <a:pt x="122" y="95"/>
                  <a:pt x="138" y="114"/>
                  <a:pt x="134" y="133"/>
                </a:cubicBezTo>
                <a:cubicBezTo>
                  <a:pt x="129" y="157"/>
                  <a:pt x="63" y="177"/>
                  <a:pt x="43" y="183"/>
                </a:cubicBezTo>
                <a:cubicBezTo>
                  <a:pt x="0" y="250"/>
                  <a:pt x="52" y="234"/>
                  <a:pt x="117" y="240"/>
                </a:cubicBezTo>
                <a:cubicBezTo>
                  <a:pt x="120" y="248"/>
                  <a:pt x="126" y="256"/>
                  <a:pt x="126" y="265"/>
                </a:cubicBezTo>
                <a:cubicBezTo>
                  <a:pt x="126" y="274"/>
                  <a:pt x="116" y="281"/>
                  <a:pt x="117" y="290"/>
                </a:cubicBezTo>
                <a:cubicBezTo>
                  <a:pt x="119" y="307"/>
                  <a:pt x="134" y="339"/>
                  <a:pt x="134" y="339"/>
                </a:cubicBezTo>
                <a:cubicBezTo>
                  <a:pt x="131" y="356"/>
                  <a:pt x="132" y="373"/>
                  <a:pt x="126" y="389"/>
                </a:cubicBezTo>
                <a:cubicBezTo>
                  <a:pt x="103" y="450"/>
                  <a:pt x="109" y="355"/>
                  <a:pt x="109" y="43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4" name="Freeform 32"/>
          <p:cNvSpPr>
            <a:spLocks/>
          </p:cNvSpPr>
          <p:nvPr/>
        </p:nvSpPr>
        <p:spPr bwMode="auto">
          <a:xfrm>
            <a:off x="6267450" y="2011363"/>
            <a:ext cx="1479550" cy="152876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9" y="99"/>
              </a:cxn>
              <a:cxn ang="0">
                <a:pos x="26" y="206"/>
              </a:cxn>
              <a:cxn ang="0">
                <a:pos x="109" y="305"/>
              </a:cxn>
              <a:cxn ang="0">
                <a:pos x="257" y="420"/>
              </a:cxn>
              <a:cxn ang="0">
                <a:pos x="298" y="288"/>
              </a:cxn>
              <a:cxn ang="0">
                <a:pos x="356" y="272"/>
              </a:cxn>
              <a:cxn ang="0">
                <a:pos x="405" y="255"/>
              </a:cxn>
              <a:cxn ang="0">
                <a:pos x="594" y="198"/>
              </a:cxn>
              <a:cxn ang="0">
                <a:pos x="775" y="148"/>
              </a:cxn>
              <a:cxn ang="0">
                <a:pos x="866" y="157"/>
              </a:cxn>
              <a:cxn ang="0">
                <a:pos x="882" y="206"/>
              </a:cxn>
              <a:cxn ang="0">
                <a:pos x="890" y="231"/>
              </a:cxn>
              <a:cxn ang="0">
                <a:pos x="882" y="280"/>
              </a:cxn>
              <a:cxn ang="0">
                <a:pos x="857" y="296"/>
              </a:cxn>
              <a:cxn ang="0">
                <a:pos x="825" y="338"/>
              </a:cxn>
              <a:cxn ang="0">
                <a:pos x="833" y="420"/>
              </a:cxn>
              <a:cxn ang="0">
                <a:pos x="907" y="412"/>
              </a:cxn>
              <a:cxn ang="0">
                <a:pos x="923" y="395"/>
              </a:cxn>
              <a:cxn ang="0">
                <a:pos x="932" y="420"/>
              </a:cxn>
              <a:cxn ang="0">
                <a:pos x="923" y="535"/>
              </a:cxn>
              <a:cxn ang="0">
                <a:pos x="841" y="593"/>
              </a:cxn>
              <a:cxn ang="0">
                <a:pos x="808" y="576"/>
              </a:cxn>
              <a:cxn ang="0">
                <a:pos x="775" y="560"/>
              </a:cxn>
              <a:cxn ang="0">
                <a:pos x="709" y="601"/>
              </a:cxn>
              <a:cxn ang="0">
                <a:pos x="635" y="568"/>
              </a:cxn>
              <a:cxn ang="0">
                <a:pos x="561" y="798"/>
              </a:cxn>
              <a:cxn ang="0">
                <a:pos x="495" y="840"/>
              </a:cxn>
              <a:cxn ang="0">
                <a:pos x="495" y="897"/>
              </a:cxn>
              <a:cxn ang="0">
                <a:pos x="553" y="963"/>
              </a:cxn>
            </a:cxnLst>
            <a:rect l="0" t="0" r="r" b="b"/>
            <a:pathLst>
              <a:path w="932" h="963">
                <a:moveTo>
                  <a:pt x="2" y="0"/>
                </a:moveTo>
                <a:cubicBezTo>
                  <a:pt x="12" y="49"/>
                  <a:pt x="27" y="65"/>
                  <a:pt x="59" y="99"/>
                </a:cubicBezTo>
                <a:cubicBezTo>
                  <a:pt x="52" y="148"/>
                  <a:pt x="52" y="168"/>
                  <a:pt x="26" y="206"/>
                </a:cubicBezTo>
                <a:cubicBezTo>
                  <a:pt x="0" y="287"/>
                  <a:pt x="47" y="291"/>
                  <a:pt x="109" y="305"/>
                </a:cubicBezTo>
                <a:cubicBezTo>
                  <a:pt x="160" y="339"/>
                  <a:pt x="198" y="401"/>
                  <a:pt x="257" y="420"/>
                </a:cubicBezTo>
                <a:cubicBezTo>
                  <a:pt x="292" y="383"/>
                  <a:pt x="271" y="315"/>
                  <a:pt x="298" y="288"/>
                </a:cubicBezTo>
                <a:cubicBezTo>
                  <a:pt x="312" y="274"/>
                  <a:pt x="337" y="278"/>
                  <a:pt x="356" y="272"/>
                </a:cubicBezTo>
                <a:cubicBezTo>
                  <a:pt x="373" y="267"/>
                  <a:pt x="405" y="255"/>
                  <a:pt x="405" y="255"/>
                </a:cubicBezTo>
                <a:cubicBezTo>
                  <a:pt x="444" y="197"/>
                  <a:pt x="533" y="203"/>
                  <a:pt x="594" y="198"/>
                </a:cubicBezTo>
                <a:cubicBezTo>
                  <a:pt x="682" y="138"/>
                  <a:pt x="576" y="161"/>
                  <a:pt x="775" y="148"/>
                </a:cubicBezTo>
                <a:cubicBezTo>
                  <a:pt x="805" y="151"/>
                  <a:pt x="839" y="142"/>
                  <a:pt x="866" y="157"/>
                </a:cubicBezTo>
                <a:cubicBezTo>
                  <a:pt x="881" y="165"/>
                  <a:pt x="877" y="190"/>
                  <a:pt x="882" y="206"/>
                </a:cubicBezTo>
                <a:cubicBezTo>
                  <a:pt x="885" y="214"/>
                  <a:pt x="890" y="231"/>
                  <a:pt x="890" y="231"/>
                </a:cubicBezTo>
                <a:cubicBezTo>
                  <a:pt x="887" y="247"/>
                  <a:pt x="889" y="265"/>
                  <a:pt x="882" y="280"/>
                </a:cubicBezTo>
                <a:cubicBezTo>
                  <a:pt x="878" y="289"/>
                  <a:pt x="865" y="290"/>
                  <a:pt x="857" y="296"/>
                </a:cubicBezTo>
                <a:cubicBezTo>
                  <a:pt x="842" y="308"/>
                  <a:pt x="835" y="322"/>
                  <a:pt x="825" y="338"/>
                </a:cubicBezTo>
                <a:cubicBezTo>
                  <a:pt x="828" y="365"/>
                  <a:pt x="824" y="394"/>
                  <a:pt x="833" y="420"/>
                </a:cubicBezTo>
                <a:cubicBezTo>
                  <a:pt x="841" y="443"/>
                  <a:pt x="907" y="412"/>
                  <a:pt x="907" y="412"/>
                </a:cubicBezTo>
                <a:cubicBezTo>
                  <a:pt x="912" y="406"/>
                  <a:pt x="916" y="393"/>
                  <a:pt x="923" y="395"/>
                </a:cubicBezTo>
                <a:cubicBezTo>
                  <a:pt x="931" y="398"/>
                  <a:pt x="932" y="411"/>
                  <a:pt x="932" y="420"/>
                </a:cubicBezTo>
                <a:cubicBezTo>
                  <a:pt x="932" y="458"/>
                  <a:pt x="930" y="497"/>
                  <a:pt x="923" y="535"/>
                </a:cubicBezTo>
                <a:cubicBezTo>
                  <a:pt x="918" y="562"/>
                  <a:pt x="862" y="586"/>
                  <a:pt x="841" y="593"/>
                </a:cubicBezTo>
                <a:cubicBezTo>
                  <a:pt x="830" y="587"/>
                  <a:pt x="817" y="585"/>
                  <a:pt x="808" y="576"/>
                </a:cubicBezTo>
                <a:cubicBezTo>
                  <a:pt x="781" y="549"/>
                  <a:pt x="825" y="544"/>
                  <a:pt x="775" y="560"/>
                </a:cubicBezTo>
                <a:cubicBezTo>
                  <a:pt x="750" y="576"/>
                  <a:pt x="737" y="592"/>
                  <a:pt x="709" y="601"/>
                </a:cubicBezTo>
                <a:cubicBezTo>
                  <a:pt x="651" y="581"/>
                  <a:pt x="675" y="593"/>
                  <a:pt x="635" y="568"/>
                </a:cubicBezTo>
                <a:cubicBezTo>
                  <a:pt x="518" y="596"/>
                  <a:pt x="677" y="761"/>
                  <a:pt x="561" y="798"/>
                </a:cubicBezTo>
                <a:cubicBezTo>
                  <a:pt x="537" y="815"/>
                  <a:pt x="515" y="820"/>
                  <a:pt x="495" y="840"/>
                </a:cubicBezTo>
                <a:cubicBezTo>
                  <a:pt x="488" y="862"/>
                  <a:pt x="479" y="873"/>
                  <a:pt x="495" y="897"/>
                </a:cubicBezTo>
                <a:cubicBezTo>
                  <a:pt x="512" y="922"/>
                  <a:pt x="553" y="924"/>
                  <a:pt x="553" y="96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5" name="Freeform 33"/>
          <p:cNvSpPr>
            <a:spLocks/>
          </p:cNvSpPr>
          <p:nvPr/>
        </p:nvSpPr>
        <p:spPr bwMode="auto">
          <a:xfrm>
            <a:off x="5630863" y="3540125"/>
            <a:ext cx="1527175" cy="976313"/>
          </a:xfrm>
          <a:custGeom>
            <a:avLst/>
            <a:gdLst/>
            <a:ahLst/>
            <a:cxnLst>
              <a:cxn ang="0">
                <a:pos x="938" y="0"/>
              </a:cxn>
              <a:cxn ang="0">
                <a:pos x="888" y="49"/>
              </a:cxn>
              <a:cxn ang="0">
                <a:pos x="938" y="115"/>
              </a:cxn>
              <a:cxn ang="0">
                <a:pos x="938" y="206"/>
              </a:cxn>
              <a:cxn ang="0">
                <a:pos x="896" y="197"/>
              </a:cxn>
              <a:cxn ang="0">
                <a:pos x="814" y="140"/>
              </a:cxn>
              <a:cxn ang="0">
                <a:pos x="757" y="90"/>
              </a:cxn>
              <a:cxn ang="0">
                <a:pos x="707" y="74"/>
              </a:cxn>
              <a:cxn ang="0">
                <a:pos x="534" y="140"/>
              </a:cxn>
              <a:cxn ang="0">
                <a:pos x="510" y="165"/>
              </a:cxn>
              <a:cxn ang="0">
                <a:pos x="485" y="206"/>
              </a:cxn>
              <a:cxn ang="0">
                <a:pos x="436" y="222"/>
              </a:cxn>
              <a:cxn ang="0">
                <a:pos x="312" y="329"/>
              </a:cxn>
              <a:cxn ang="0">
                <a:pos x="255" y="378"/>
              </a:cxn>
              <a:cxn ang="0">
                <a:pos x="288" y="411"/>
              </a:cxn>
              <a:cxn ang="0">
                <a:pos x="304" y="461"/>
              </a:cxn>
              <a:cxn ang="0">
                <a:pos x="296" y="510"/>
              </a:cxn>
              <a:cxn ang="0">
                <a:pos x="172" y="535"/>
              </a:cxn>
              <a:cxn ang="0">
                <a:pos x="164" y="576"/>
              </a:cxn>
              <a:cxn ang="0">
                <a:pos x="131" y="568"/>
              </a:cxn>
              <a:cxn ang="0">
                <a:pos x="0" y="543"/>
              </a:cxn>
            </a:cxnLst>
            <a:rect l="0" t="0" r="r" b="b"/>
            <a:pathLst>
              <a:path w="962" h="615">
                <a:moveTo>
                  <a:pt x="938" y="0"/>
                </a:moveTo>
                <a:cubicBezTo>
                  <a:pt x="906" y="10"/>
                  <a:pt x="899" y="17"/>
                  <a:pt x="888" y="49"/>
                </a:cubicBezTo>
                <a:cubicBezTo>
                  <a:pt x="899" y="82"/>
                  <a:pt x="908" y="96"/>
                  <a:pt x="938" y="115"/>
                </a:cubicBezTo>
                <a:cubicBezTo>
                  <a:pt x="947" y="142"/>
                  <a:pt x="962" y="178"/>
                  <a:pt x="938" y="206"/>
                </a:cubicBezTo>
                <a:cubicBezTo>
                  <a:pt x="929" y="217"/>
                  <a:pt x="910" y="200"/>
                  <a:pt x="896" y="197"/>
                </a:cubicBezTo>
                <a:cubicBezTo>
                  <a:pt x="866" y="177"/>
                  <a:pt x="848" y="151"/>
                  <a:pt x="814" y="140"/>
                </a:cubicBezTo>
                <a:cubicBezTo>
                  <a:pt x="798" y="123"/>
                  <a:pt x="779" y="100"/>
                  <a:pt x="757" y="90"/>
                </a:cubicBezTo>
                <a:cubicBezTo>
                  <a:pt x="741" y="83"/>
                  <a:pt x="707" y="74"/>
                  <a:pt x="707" y="74"/>
                </a:cubicBezTo>
                <a:cubicBezTo>
                  <a:pt x="652" y="159"/>
                  <a:pt x="677" y="131"/>
                  <a:pt x="534" y="140"/>
                </a:cubicBezTo>
                <a:cubicBezTo>
                  <a:pt x="526" y="148"/>
                  <a:pt x="516" y="155"/>
                  <a:pt x="510" y="165"/>
                </a:cubicBezTo>
                <a:cubicBezTo>
                  <a:pt x="498" y="183"/>
                  <a:pt x="507" y="195"/>
                  <a:pt x="485" y="206"/>
                </a:cubicBezTo>
                <a:cubicBezTo>
                  <a:pt x="470" y="214"/>
                  <a:pt x="436" y="222"/>
                  <a:pt x="436" y="222"/>
                </a:cubicBezTo>
                <a:cubicBezTo>
                  <a:pt x="399" y="258"/>
                  <a:pt x="361" y="313"/>
                  <a:pt x="312" y="329"/>
                </a:cubicBezTo>
                <a:cubicBezTo>
                  <a:pt x="281" y="351"/>
                  <a:pt x="267" y="341"/>
                  <a:pt x="255" y="378"/>
                </a:cubicBezTo>
                <a:cubicBezTo>
                  <a:pt x="266" y="389"/>
                  <a:pt x="281" y="397"/>
                  <a:pt x="288" y="411"/>
                </a:cubicBezTo>
                <a:cubicBezTo>
                  <a:pt x="296" y="427"/>
                  <a:pt x="304" y="461"/>
                  <a:pt x="304" y="461"/>
                </a:cubicBezTo>
                <a:cubicBezTo>
                  <a:pt x="301" y="477"/>
                  <a:pt x="311" y="503"/>
                  <a:pt x="296" y="510"/>
                </a:cubicBezTo>
                <a:cubicBezTo>
                  <a:pt x="85" y="615"/>
                  <a:pt x="236" y="471"/>
                  <a:pt x="172" y="535"/>
                </a:cubicBezTo>
                <a:cubicBezTo>
                  <a:pt x="169" y="549"/>
                  <a:pt x="175" y="567"/>
                  <a:pt x="164" y="576"/>
                </a:cubicBezTo>
                <a:cubicBezTo>
                  <a:pt x="155" y="583"/>
                  <a:pt x="142" y="571"/>
                  <a:pt x="131" y="568"/>
                </a:cubicBezTo>
                <a:cubicBezTo>
                  <a:pt x="70" y="550"/>
                  <a:pt x="63" y="543"/>
                  <a:pt x="0" y="54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6" name="Freeform 34"/>
          <p:cNvSpPr>
            <a:spLocks/>
          </p:cNvSpPr>
          <p:nvPr/>
        </p:nvSpPr>
        <p:spPr bwMode="auto">
          <a:xfrm>
            <a:off x="4389438" y="4584700"/>
            <a:ext cx="1241425" cy="201613"/>
          </a:xfrm>
          <a:custGeom>
            <a:avLst/>
            <a:gdLst/>
            <a:ahLst/>
            <a:cxnLst>
              <a:cxn ang="0">
                <a:pos x="0" y="66"/>
              </a:cxn>
              <a:cxn ang="0">
                <a:pos x="24" y="58"/>
              </a:cxn>
              <a:cxn ang="0">
                <a:pos x="90" y="50"/>
              </a:cxn>
              <a:cxn ang="0">
                <a:pos x="131" y="17"/>
              </a:cxn>
              <a:cxn ang="0">
                <a:pos x="255" y="25"/>
              </a:cxn>
              <a:cxn ang="0">
                <a:pos x="263" y="50"/>
              </a:cxn>
              <a:cxn ang="0">
                <a:pos x="296" y="91"/>
              </a:cxn>
              <a:cxn ang="0">
                <a:pos x="411" y="115"/>
              </a:cxn>
              <a:cxn ang="0">
                <a:pos x="444" y="83"/>
              </a:cxn>
              <a:cxn ang="0">
                <a:pos x="452" y="58"/>
              </a:cxn>
              <a:cxn ang="0">
                <a:pos x="469" y="41"/>
              </a:cxn>
              <a:cxn ang="0">
                <a:pos x="551" y="66"/>
              </a:cxn>
              <a:cxn ang="0">
                <a:pos x="576" y="74"/>
              </a:cxn>
              <a:cxn ang="0">
                <a:pos x="642" y="66"/>
              </a:cxn>
              <a:cxn ang="0">
                <a:pos x="683" y="33"/>
              </a:cxn>
              <a:cxn ang="0">
                <a:pos x="782" y="0"/>
              </a:cxn>
            </a:cxnLst>
            <a:rect l="0" t="0" r="r" b="b"/>
            <a:pathLst>
              <a:path w="782" h="127">
                <a:moveTo>
                  <a:pt x="0" y="66"/>
                </a:moveTo>
                <a:cubicBezTo>
                  <a:pt x="8" y="63"/>
                  <a:pt x="16" y="59"/>
                  <a:pt x="24" y="58"/>
                </a:cubicBezTo>
                <a:cubicBezTo>
                  <a:pt x="46" y="54"/>
                  <a:pt x="69" y="56"/>
                  <a:pt x="90" y="50"/>
                </a:cubicBezTo>
                <a:cubicBezTo>
                  <a:pt x="107" y="45"/>
                  <a:pt x="116" y="27"/>
                  <a:pt x="131" y="17"/>
                </a:cubicBezTo>
                <a:cubicBezTo>
                  <a:pt x="172" y="20"/>
                  <a:pt x="215" y="15"/>
                  <a:pt x="255" y="25"/>
                </a:cubicBezTo>
                <a:cubicBezTo>
                  <a:pt x="263" y="27"/>
                  <a:pt x="259" y="42"/>
                  <a:pt x="263" y="50"/>
                </a:cubicBezTo>
                <a:cubicBezTo>
                  <a:pt x="268" y="60"/>
                  <a:pt x="286" y="83"/>
                  <a:pt x="296" y="91"/>
                </a:cubicBezTo>
                <a:cubicBezTo>
                  <a:pt x="335" y="122"/>
                  <a:pt x="346" y="109"/>
                  <a:pt x="411" y="115"/>
                </a:cubicBezTo>
                <a:cubicBezTo>
                  <a:pt x="433" y="50"/>
                  <a:pt x="400" y="127"/>
                  <a:pt x="444" y="83"/>
                </a:cubicBezTo>
                <a:cubicBezTo>
                  <a:pt x="450" y="77"/>
                  <a:pt x="448" y="66"/>
                  <a:pt x="452" y="58"/>
                </a:cubicBezTo>
                <a:cubicBezTo>
                  <a:pt x="456" y="51"/>
                  <a:pt x="463" y="47"/>
                  <a:pt x="469" y="41"/>
                </a:cubicBezTo>
                <a:cubicBezTo>
                  <a:pt x="520" y="55"/>
                  <a:pt x="489" y="46"/>
                  <a:pt x="551" y="66"/>
                </a:cubicBezTo>
                <a:cubicBezTo>
                  <a:pt x="559" y="69"/>
                  <a:pt x="576" y="74"/>
                  <a:pt x="576" y="74"/>
                </a:cubicBezTo>
                <a:cubicBezTo>
                  <a:pt x="598" y="71"/>
                  <a:pt x="621" y="72"/>
                  <a:pt x="642" y="66"/>
                </a:cubicBezTo>
                <a:cubicBezTo>
                  <a:pt x="660" y="61"/>
                  <a:pt x="670" y="44"/>
                  <a:pt x="683" y="33"/>
                </a:cubicBezTo>
                <a:cubicBezTo>
                  <a:pt x="711" y="10"/>
                  <a:pt x="746" y="0"/>
                  <a:pt x="782" y="0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7" name="Freeform 35"/>
          <p:cNvSpPr>
            <a:spLocks/>
          </p:cNvSpPr>
          <p:nvPr/>
        </p:nvSpPr>
        <p:spPr bwMode="auto">
          <a:xfrm>
            <a:off x="5630863" y="4414838"/>
            <a:ext cx="92075" cy="173037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6" y="58"/>
              </a:cxn>
              <a:cxn ang="0">
                <a:pos x="41" y="66"/>
              </a:cxn>
              <a:cxn ang="0">
                <a:pos x="0" y="99"/>
              </a:cxn>
            </a:cxnLst>
            <a:rect l="0" t="0" r="r" b="b"/>
            <a:pathLst>
              <a:path w="58" h="109">
                <a:moveTo>
                  <a:pt x="8" y="0"/>
                </a:moveTo>
                <a:cubicBezTo>
                  <a:pt x="11" y="19"/>
                  <a:pt x="7" y="41"/>
                  <a:pt x="16" y="58"/>
                </a:cubicBezTo>
                <a:cubicBezTo>
                  <a:pt x="20" y="66"/>
                  <a:pt x="38" y="58"/>
                  <a:pt x="41" y="66"/>
                </a:cubicBezTo>
                <a:cubicBezTo>
                  <a:pt x="58" y="109"/>
                  <a:pt x="17" y="99"/>
                  <a:pt x="0" y="99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28" name="WordArt 36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400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324"/>
              </a:avLst>
            </a:prstTxWarp>
          </a:bodyPr>
          <a:lstStyle/>
          <a:p>
            <a:pPr algn="ctr"/>
            <a:endParaRPr lang="ru-RU" sz="3600" kern="10" dirty="0">
              <a:ln w="19050">
                <a:solidFill>
                  <a:srgbClr val="99CC00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584325" y="3160713"/>
            <a:ext cx="2595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dirty="0" smtClean="0">
                <a:solidFill>
                  <a:srgbClr val="006600"/>
                </a:solidFill>
                <a:hlinkClick r:id="rId4" action="ppaction://hlinksldjump"/>
              </a:rPr>
              <a:t>Центральный район</a:t>
            </a:r>
            <a:r>
              <a:rPr lang="ru-RU" sz="1800" dirty="0" smtClean="0">
                <a:solidFill>
                  <a:srgbClr val="006600"/>
                </a:solidFill>
                <a:hlinkClick r:id="rId4" action="ppaction://hlinksldjump"/>
              </a:rPr>
              <a:t> </a:t>
            </a:r>
            <a:endParaRPr lang="ru-RU" sz="1800" dirty="0">
              <a:solidFill>
                <a:srgbClr val="006600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071954" y="3559304"/>
            <a:ext cx="1101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u="none" dirty="0" smtClean="0"/>
              <a:t> Москва </a:t>
            </a:r>
            <a:endParaRPr lang="ru-RU" sz="1800" u="none" dirty="0"/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 rot="-45905588">
            <a:off x="4661694" y="3458646"/>
            <a:ext cx="2714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800" b="1" u="none" dirty="0" smtClean="0">
                <a:hlinkClick r:id="rId5" action="ppaction://hlinksldjump"/>
              </a:rPr>
              <a:t>Волго-Вятский </a:t>
            </a:r>
            <a:r>
              <a:rPr lang="ru-RU" sz="1800" b="1" u="none" dirty="0">
                <a:hlinkClick r:id="rId5" action="ppaction://hlinksldjump"/>
              </a:rPr>
              <a:t>район</a:t>
            </a:r>
            <a:endParaRPr lang="ru-RU" sz="1800" b="1" u="none" dirty="0"/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2143108" y="5143512"/>
            <a:ext cx="1901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800" b="1" u="none" dirty="0">
                <a:hlinkClick r:id="rId2" action="ppaction://hlinksldjump"/>
              </a:rPr>
              <a:t>Центрально-</a:t>
            </a:r>
          </a:p>
          <a:p>
            <a:r>
              <a:rPr lang="ru-RU" sz="1800" b="1" u="none" dirty="0">
                <a:hlinkClick r:id="rId2" action="ppaction://hlinksldjump"/>
              </a:rPr>
              <a:t>Черноземный .</a:t>
            </a:r>
          </a:p>
          <a:p>
            <a:r>
              <a:rPr lang="ru-RU" sz="1800" b="1" u="none" dirty="0">
                <a:hlinkClick r:id="rId2" action="ppaction://hlinksldjump"/>
              </a:rPr>
              <a:t>            район</a:t>
            </a:r>
            <a:endParaRPr lang="ru-RU" sz="1800" b="1" u="none" dirty="0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 flipV="1">
            <a:off x="6400800" y="2819400"/>
            <a:ext cx="609600" cy="609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54" name="Line 62">
            <a:hlinkClick r:id="rId2" action="ppaction://hlinksldjump"/>
          </p:cNvPr>
          <p:cNvSpPr>
            <a:spLocks noChangeShapeType="1"/>
          </p:cNvSpPr>
          <p:nvPr/>
        </p:nvSpPr>
        <p:spPr bwMode="auto">
          <a:xfrm>
            <a:off x="2209800" y="541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29718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3048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 состав Центральной России</a:t>
            </a:r>
          </a:p>
          <a:p>
            <a:pPr algn="ctr"/>
            <a:r>
              <a:rPr lang="ru-RU" sz="4000" b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</a:t>
            </a:r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ходят три экономических района:</a:t>
            </a:r>
            <a:endParaRPr lang="ru-RU" sz="4000" b="1" dirty="0">
              <a:solidFill>
                <a:srgbClr val="0066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E:\документы Оксаны\Новая папка\презентации 9 кл\Центральная Россия\центральная Россия\cfo21_4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4114800" cy="3962400"/>
          </a:xfrm>
          <a:prstGeom prst="rect">
            <a:avLst/>
          </a:prstGeom>
          <a:noFill/>
        </p:spPr>
      </p:pic>
      <p:pic>
        <p:nvPicPr>
          <p:cNvPr id="54278" name="Picture 6" descr="http://www.penza-trade.ru/images/map-pf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357430"/>
            <a:ext cx="2857500" cy="27051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Состав района</a:t>
            </a:r>
            <a:r>
              <a:rPr lang="ru-RU" b="1" dirty="0" smtClean="0">
                <a:solidFill>
                  <a:srgbClr val="006600"/>
                </a:solidFill>
                <a:latin typeface="Garamond" pitchFamily="18" charset="0"/>
              </a:rPr>
              <a:t/>
            </a:r>
            <a:br>
              <a:rPr lang="ru-RU" b="1" dirty="0" smtClean="0">
                <a:solidFill>
                  <a:srgbClr val="006600"/>
                </a:solidFill>
                <a:latin typeface="Garamond" pitchFamily="18" charset="0"/>
              </a:rPr>
            </a:b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20" y="5500702"/>
            <a:ext cx="4040188" cy="639762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Центральный и Центрально-Черноземный районы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602291" y="5429264"/>
            <a:ext cx="3541709" cy="425448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Волго-Вятский район</a:t>
            </a:r>
            <a:endParaRPr lang="ru-RU" sz="2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1571612"/>
            <a:ext cx="2928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0" dirty="0" smtClean="0">
                <a:solidFill>
                  <a:srgbClr val="7030A0"/>
                </a:solidFill>
                <a:latin typeface="Impact" pitchFamily="34" charset="0"/>
              </a:rPr>
              <a:t>ПРИВОЛЖСКИЙ  ФЕДЕРАЛЬНЫЙ </a:t>
            </a:r>
          </a:p>
          <a:p>
            <a:pPr algn="ctr"/>
            <a:r>
              <a:rPr lang="ru-RU" sz="1600" b="0" dirty="0" smtClean="0">
                <a:solidFill>
                  <a:srgbClr val="7030A0"/>
                </a:solidFill>
                <a:latin typeface="Impact" pitchFamily="34" charset="0"/>
              </a:rPr>
              <a:t>ОКРУГ</a:t>
            </a:r>
            <a:endParaRPr lang="ru-RU" sz="1600" dirty="0"/>
          </a:p>
        </p:txBody>
      </p:sp>
      <p:sp>
        <p:nvSpPr>
          <p:cNvPr id="11" name="Стрелка вверх 10"/>
          <p:cNvSpPr/>
          <p:nvPr/>
        </p:nvSpPr>
        <p:spPr>
          <a:xfrm>
            <a:off x="7143768" y="5000636"/>
            <a:ext cx="357190" cy="478342"/>
          </a:xfrm>
          <a:prstGeom prst="up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00"/>
              </a:solidFill>
            </a:endParaRPr>
          </a:p>
        </p:txBody>
      </p:sp>
      <p:sp>
        <p:nvSpPr>
          <p:cNvPr id="12" name="Стрелка вверх 11"/>
          <p:cNvSpPr/>
          <p:nvPr/>
        </p:nvSpPr>
        <p:spPr>
          <a:xfrm>
            <a:off x="1643042" y="5000636"/>
            <a:ext cx="357190" cy="478342"/>
          </a:xfrm>
          <a:prstGeom prst="up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/>
            </a:r>
            <a:b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Состав района</a:t>
            </a:r>
            <a:r>
              <a:rPr lang="ru-RU" b="1" dirty="0" smtClean="0">
                <a:solidFill>
                  <a:srgbClr val="006600"/>
                </a:solidFill>
                <a:latin typeface="Garamond" pitchFamily="18" charset="0"/>
              </a:rPr>
              <a:t/>
            </a:r>
            <a:br>
              <a:rPr lang="ru-RU" b="1" dirty="0" smtClean="0">
                <a:solidFill>
                  <a:srgbClr val="006600"/>
                </a:solidFill>
                <a:latin typeface="Garamond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1285860"/>
            <a:ext cx="6143636" cy="1357322"/>
          </a:xfrm>
        </p:spPr>
        <p:txBody>
          <a:bodyPr/>
          <a:lstStyle/>
          <a:p>
            <a:pPr algn="ctr">
              <a:buClr>
                <a:schemeClr val="hlink"/>
              </a:buClr>
              <a:buSzPct val="80000"/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Москва – город </a:t>
            </a:r>
          </a:p>
          <a:p>
            <a:pPr algn="ctr">
              <a:buClr>
                <a:schemeClr val="hlink"/>
              </a:buClr>
              <a:buSzPct val="80000"/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федерального значения</a:t>
            </a:r>
          </a:p>
          <a:p>
            <a:endParaRPr lang="ru-RU" dirty="0"/>
          </a:p>
        </p:txBody>
      </p:sp>
      <p:pic>
        <p:nvPicPr>
          <p:cNvPr id="49154" name="Picture 2" descr="Coat of Arms of Mosco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000504"/>
            <a:ext cx="1905000" cy="2257426"/>
          </a:xfrm>
          <a:prstGeom prst="rect">
            <a:avLst/>
          </a:prstGeom>
          <a:noFill/>
        </p:spPr>
      </p:pic>
      <p:pic>
        <p:nvPicPr>
          <p:cNvPr id="49156" name="Picture 4" descr="http://www.google.ru/maps/vt/data=LtgX-e3f8ctI3U5dJtbt7EJ1ZfRneYme,saPKJx2BqFVb3oo5M29ARLI8wvlyNCPxA2fHXpm0_HHDJyoa3WDk2mCZMlbXGnKx7TzXXsR8cjRq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142984"/>
            <a:ext cx="2571750" cy="17621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49158" name="Picture 6" descr="http://t3.gstatic.com/images?q=tbn:ANd9GcRwS3w4F8c1zZPa8g5GXk3_6CiMjwEfFE36Xz2kIH0tPId5m8G-U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857628"/>
            <a:ext cx="2714644" cy="2300291"/>
          </a:xfrm>
          <a:prstGeom prst="rect">
            <a:avLst/>
          </a:prstGeom>
          <a:noFill/>
        </p:spPr>
      </p:pic>
      <p:pic>
        <p:nvPicPr>
          <p:cNvPr id="49160" name="Picture 8" descr="http://t0.gstatic.com/images?q=tbn:ANd9GcRfX4ugm-fX6xyR_JCxlMu06WkmWL4Ef1m5l4cVl8aw8W8KyttK_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3857628"/>
            <a:ext cx="2643206" cy="22907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План – характеристика</a:t>
            </a:r>
            <a:b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</a:br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экономико-географического положения</a:t>
            </a:r>
            <a:endParaRPr lang="ru-RU" sz="3600" b="1" dirty="0">
              <a:solidFill>
                <a:srgbClr val="006600"/>
              </a:solidFill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136339"/>
            <a:ext cx="8786874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Положение района на территории государства (окраинное, пограничное, центральное).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Соседние районы, государства.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Положение относительно топливно-энергетических и сырьевых баз страны.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Положение относительно транспортных магистралей.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Вывод о влиянии ЭГП на развитие экономики региона.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Центральная Росс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428604"/>
            <a:ext cx="6357982" cy="588159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85926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Garamond" pitchFamily="18" charset="0"/>
              </a:rPr>
              <a:t>Внутренняя граница </a:t>
            </a:r>
          </a:p>
          <a:p>
            <a:r>
              <a:rPr lang="ru-RU" b="1" dirty="0" smtClean="0">
                <a:latin typeface="Garamond" pitchFamily="18" charset="0"/>
              </a:rPr>
              <a:t>(граница с соседними районами):</a:t>
            </a:r>
          </a:p>
          <a:p>
            <a:r>
              <a:rPr lang="ru-RU" dirty="0" smtClean="0">
                <a:latin typeface="Garamond" pitchFamily="18" charset="0"/>
              </a:rPr>
              <a:t>Северо-Западный район</a:t>
            </a:r>
          </a:p>
          <a:p>
            <a:r>
              <a:rPr lang="ru-RU" dirty="0" smtClean="0">
                <a:latin typeface="Garamond" pitchFamily="18" charset="0"/>
              </a:rPr>
              <a:t>Европейский Север</a:t>
            </a:r>
          </a:p>
          <a:p>
            <a:r>
              <a:rPr lang="ru-RU" dirty="0" smtClean="0">
                <a:latin typeface="Garamond" pitchFamily="18" charset="0"/>
              </a:rPr>
              <a:t>Уральский район</a:t>
            </a:r>
          </a:p>
          <a:p>
            <a:r>
              <a:rPr lang="ru-RU" dirty="0" smtClean="0">
                <a:latin typeface="Garamond" pitchFamily="18" charset="0"/>
              </a:rPr>
              <a:t>Поволжье</a:t>
            </a:r>
          </a:p>
          <a:p>
            <a:r>
              <a:rPr lang="ru-RU" dirty="0" smtClean="0">
                <a:latin typeface="Garamond" pitchFamily="18" charset="0"/>
              </a:rPr>
              <a:t>Европейский Юг</a:t>
            </a:r>
          </a:p>
          <a:p>
            <a:endParaRPr lang="ru-RU" b="1" dirty="0" smtClean="0">
              <a:latin typeface="Garamond" pitchFamily="18" charset="0"/>
            </a:endParaRPr>
          </a:p>
          <a:p>
            <a:endParaRPr lang="ru-RU" b="1" dirty="0">
              <a:latin typeface="Garamond" pitchFamily="18" charset="0"/>
            </a:endParaRPr>
          </a:p>
          <a:p>
            <a:endParaRPr lang="ru-RU" b="1" dirty="0" smtClean="0">
              <a:latin typeface="Garamond" pitchFamily="18" charset="0"/>
            </a:endParaRPr>
          </a:p>
          <a:p>
            <a:endParaRPr lang="ru-RU" b="1" dirty="0" smtClean="0">
              <a:latin typeface="Garamond" pitchFamily="18" charset="0"/>
            </a:endParaRPr>
          </a:p>
          <a:p>
            <a:endParaRPr lang="ru-RU" b="1" dirty="0">
              <a:latin typeface="Garamond" pitchFamily="18" charset="0"/>
            </a:endParaRPr>
          </a:p>
          <a:p>
            <a:r>
              <a:rPr lang="ru-RU" b="1" dirty="0" smtClean="0">
                <a:latin typeface="Garamond" pitchFamily="18" charset="0"/>
              </a:rPr>
              <a:t>Внешняя граница (</a:t>
            </a:r>
            <a:r>
              <a:rPr lang="ru-RU" b="1" dirty="0" err="1" smtClean="0">
                <a:latin typeface="Garamond" pitchFamily="18" charset="0"/>
              </a:rPr>
              <a:t>граница</a:t>
            </a:r>
            <a:r>
              <a:rPr lang="ru-RU" b="1" dirty="0" smtClean="0">
                <a:latin typeface="Garamond" pitchFamily="18" charset="0"/>
              </a:rPr>
              <a:t> с сопредельными государствами):</a:t>
            </a:r>
          </a:p>
          <a:p>
            <a:r>
              <a:rPr lang="ru-RU" dirty="0" smtClean="0">
                <a:latin typeface="Garamond" pitchFamily="18" charset="0"/>
              </a:rPr>
              <a:t>Украина</a:t>
            </a:r>
          </a:p>
          <a:p>
            <a:r>
              <a:rPr lang="ru-RU" dirty="0" smtClean="0">
                <a:latin typeface="Garamond" pitchFamily="18" charset="0"/>
              </a:rPr>
              <a:t>Белоруссия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285728"/>
            <a:ext cx="569739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Внутренние и внешние </a:t>
            </a:r>
          </a:p>
          <a:p>
            <a:pPr algn="ctr"/>
            <a:r>
              <a:rPr lang="ru-RU" sz="40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границы района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59351"/>
            <a:ext cx="9144000" cy="559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Garamond" pitchFamily="18" charset="0"/>
              </a:rPr>
              <a:t>1. Расположен в центральной части Русской равнины на пересечении транспортных путей : </a:t>
            </a:r>
            <a:r>
              <a:rPr lang="ru-RU" sz="2400" dirty="0" err="1" smtClean="0">
                <a:latin typeface="Garamond" pitchFamily="18" charset="0"/>
              </a:rPr>
              <a:t>з-в</a:t>
            </a:r>
            <a:r>
              <a:rPr lang="ru-RU" sz="2400" dirty="0" smtClean="0">
                <a:latin typeface="Garamond" pitchFamily="18" charset="0"/>
              </a:rPr>
              <a:t>, </a:t>
            </a:r>
            <a:r>
              <a:rPr lang="ru-RU" sz="2400" dirty="0" err="1" smtClean="0">
                <a:latin typeface="Garamond" pitchFamily="18" charset="0"/>
              </a:rPr>
              <a:t>с-ю</a:t>
            </a:r>
            <a:r>
              <a:rPr lang="ru-RU" sz="2400" dirty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(здесь проходил древний путь «из варяг в греки». Положение района на территории страны - пограничное и центральное.</a:t>
            </a:r>
          </a:p>
          <a:p>
            <a:r>
              <a:rPr lang="ru-RU" sz="2400" dirty="0" smtClean="0">
                <a:latin typeface="Garamond" pitchFamily="18" charset="0"/>
              </a:rPr>
              <a:t>2. Соседние районы: Северо-Западный район, Европейский Север, Уральский район, Поволжье, Европейский Юг.</a:t>
            </a:r>
          </a:p>
          <a:p>
            <a:r>
              <a:rPr lang="ru-RU" sz="2400" dirty="0" smtClean="0">
                <a:latin typeface="Garamond" pitchFamily="18" charset="0"/>
              </a:rPr>
              <a:t>3. На западе граничит с Украиной и Белоруссией.</a:t>
            </a:r>
          </a:p>
          <a:p>
            <a:r>
              <a:rPr lang="ru-RU" sz="2400" dirty="0" smtClean="0">
                <a:latin typeface="Garamond" pitchFamily="18" charset="0"/>
              </a:rPr>
              <a:t>4. Удобно расположен к энергетическим и сырьевым базам(Поволжье, Северный Кавказ, Европейский Север, Урал ).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>
                <a:latin typeface="Garamond" pitchFamily="18" charset="0"/>
              </a:rPr>
              <a:t>5. У района нет прямого выхода к морям, но Волго-Донской и Волго-Балтийский каналы обеспечивают выход к 5 морям. Центральная Россия- это столичный регион. Он имеет наиболее развитую транспортную сеть, которая представлена всеми видами транспорта.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latin typeface="Garamond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 smtClean="0">
                <a:latin typeface="Garamond" pitchFamily="18" charset="0"/>
              </a:rPr>
              <a:t>Вывод: </a:t>
            </a:r>
            <a:r>
              <a:rPr lang="ru-RU" sz="2400" dirty="0" smtClean="0">
                <a:latin typeface="Garamond" pitchFamily="18" charset="0"/>
              </a:rPr>
              <a:t>район</a:t>
            </a:r>
            <a:r>
              <a:rPr lang="ru-RU" sz="2400" b="1" dirty="0" smtClean="0">
                <a:latin typeface="Garamond" pitchFamily="18" charset="0"/>
              </a:rPr>
              <a:t> </a:t>
            </a:r>
            <a:r>
              <a:rPr lang="ru-RU" sz="2400" dirty="0" smtClean="0">
                <a:latin typeface="Garamond" pitchFamily="18" charset="0"/>
              </a:rPr>
              <a:t>имеет выгодное экономико-географическое положение. </a:t>
            </a:r>
          </a:p>
          <a:p>
            <a:pPr eaLnBrk="1" hangingPunct="1">
              <a:lnSpc>
                <a:spcPct val="90000"/>
              </a:lnSpc>
            </a:pPr>
            <a:endParaRPr lang="ru-RU" sz="2400" dirty="0" smtClean="0">
              <a:latin typeface="Garamond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429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Экономико-географическое положение Центральной России.</a:t>
            </a:r>
            <a:endParaRPr lang="ru-RU" sz="3600" dirty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елёный -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зелёный -4</Template>
  <TotalTime>585</TotalTime>
  <Words>698</Words>
  <Application>Microsoft Office PowerPoint</Application>
  <PresentationFormat>Экран (4:3)</PresentationFormat>
  <Paragraphs>134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зелёный -4</vt:lpstr>
      <vt:lpstr>Центральная Россия</vt:lpstr>
      <vt:lpstr> Экономико-географическое положение, состав, природные условия и природные ресурсы. </vt:lpstr>
      <vt:lpstr>Цель урока</vt:lpstr>
      <vt:lpstr>Слайд 4</vt:lpstr>
      <vt:lpstr> Состав района </vt:lpstr>
      <vt:lpstr> Состав района </vt:lpstr>
      <vt:lpstr>Слайд 7</vt:lpstr>
      <vt:lpstr>Слайд 8</vt:lpstr>
      <vt:lpstr>Слайд 9</vt:lpstr>
      <vt:lpstr>Слайд 10</vt:lpstr>
      <vt:lpstr>Слайд 11</vt:lpstr>
      <vt:lpstr>Слайд 12</vt:lpstr>
      <vt:lpstr> Центральный экономический район</vt:lpstr>
      <vt:lpstr>Слайд 14</vt:lpstr>
      <vt:lpstr>Слайд 15</vt:lpstr>
      <vt:lpstr>Слайд 16</vt:lpstr>
      <vt:lpstr> Домашнее задание § 29, 30 Работа в контурной карте стр. 8 задание №1, 2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dc:description>З.В. Александрова  http://aida.ucoz.ru</dc:description>
  <cp:lastModifiedBy>Учитель</cp:lastModifiedBy>
  <cp:revision>47</cp:revision>
  <dcterms:created xsi:type="dcterms:W3CDTF">2011-01-11T15:56:08Z</dcterms:created>
  <dcterms:modified xsi:type="dcterms:W3CDTF">2017-10-23T11:16:32Z</dcterms:modified>
</cp:coreProperties>
</file>