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2" r:id="rId3"/>
    <p:sldId id="294" r:id="rId4"/>
    <p:sldId id="272" r:id="rId5"/>
    <p:sldId id="273" r:id="rId6"/>
    <p:sldId id="270" r:id="rId7"/>
    <p:sldId id="271" r:id="rId8"/>
    <p:sldId id="277" r:id="rId9"/>
    <p:sldId id="278" r:id="rId10"/>
    <p:sldId id="280" r:id="rId11"/>
    <p:sldId id="284" r:id="rId12"/>
    <p:sldId id="300" r:id="rId13"/>
    <p:sldId id="298" r:id="rId14"/>
    <p:sldId id="301" r:id="rId15"/>
    <p:sldId id="283" r:id="rId16"/>
    <p:sldId id="286" r:id="rId17"/>
    <p:sldId id="299" r:id="rId18"/>
    <p:sldId id="282" r:id="rId19"/>
    <p:sldId id="287" r:id="rId20"/>
    <p:sldId id="291" r:id="rId21"/>
    <p:sldId id="292" r:id="rId22"/>
    <p:sldId id="290" r:id="rId23"/>
    <p:sldId id="289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>
        <p:scale>
          <a:sx n="64" d="100"/>
          <a:sy n="64" d="100"/>
        </p:scale>
        <p:origin x="-163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6082" name="Picture 2" descr="http://img-fotki.yandex.ru/get/4512/108950446.a6/0_b5e3b_e4699777_M.png?share=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5904656" cy="2184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83671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Традиции и обычаи казахского народа</a:t>
            </a:r>
          </a:p>
          <a:p>
            <a:pPr lvl="0" algn="ctr">
              <a:spcBef>
                <a:spcPct val="0"/>
              </a:spcBef>
            </a:pP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Қазақ ұлттық салт-дәстүрлер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endParaRPr lang="ru-RU" sz="4800" b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32848" cy="6239046"/>
          </a:xfrm>
        </p:spPr>
        <p:txBody>
          <a:bodyPr>
            <a:noAutofit/>
          </a:bodyPr>
          <a:lstStyle/>
          <a:p>
            <a:pPr algn="l" fontAlgn="base"/>
            <a:r>
              <a:rPr lang="kk-KZ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Қонақасы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обычай,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связанный с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угощением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гостя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Казахский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народ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издревле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славился своим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гостеприимством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пришедших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гостей всегда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угощать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самыми лучшими блюдами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i.imgur.com/h0qnX.jpg"/>
          <p:cNvPicPr>
            <a:picLocks noChangeAspect="1" noChangeArrowheads="1"/>
          </p:cNvPicPr>
          <p:nvPr/>
        </p:nvPicPr>
        <p:blipFill>
          <a:blip r:embed="rId2" cstate="print"/>
          <a:srcRect r="501" b="12267"/>
          <a:stretch>
            <a:fillRect/>
          </a:stretch>
        </p:blipFill>
        <p:spPr bwMode="auto">
          <a:xfrm>
            <a:off x="3670909" y="1052736"/>
            <a:ext cx="5149563" cy="423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60648"/>
            <a:ext cx="4429726" cy="6408712"/>
          </a:xfrm>
        </p:spPr>
        <p:txBody>
          <a:bodyPr>
            <a:noAutofit/>
          </a:bodyPr>
          <a:lstStyle/>
          <a:p>
            <a:r>
              <a:rPr lang="ru-RU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Құдалық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(сватовство)</a:t>
            </a: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преддверии бракосочетания в дом невесты приезжают сваты. Их задача – договориться с ближайшими родственниками девушки о ее замужестве. В ходе сватовства, отец невесты получает от гостей подарки, являющиеся своеобразным задатком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cs620323.vk.me/v620323764/1876c/r1hLBgTxD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44" y="765341"/>
            <a:ext cx="4067972" cy="539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136904" cy="6643710"/>
          </a:xfrm>
        </p:spPr>
        <p:txBody>
          <a:bodyPr>
            <a:noAutofit/>
          </a:bodyPr>
          <a:lstStyle/>
          <a:p>
            <a:pPr algn="ctr"/>
            <a:r>
              <a:rPr lang="ru-RU" sz="28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Калын</a:t>
            </a: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мал </a:t>
            </a:r>
            <a:b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(калым)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официальной части сватовства, по традициям казахской свадьбы, сторона жениха должна уплатить стороне невесты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калын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Выплачивался он в основном скотом. Размер его зависел от достатка и состояния сватающихся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iaurus.info/wp-content/uploads/2010/11/Loshadi-v-Severnoy-Islandii-0007.jpg"/>
          <p:cNvPicPr>
            <a:picLocks noChangeAspect="1" noChangeArrowheads="1"/>
          </p:cNvPicPr>
          <p:nvPr/>
        </p:nvPicPr>
        <p:blipFill>
          <a:blip r:embed="rId2" cstate="print"/>
          <a:srcRect l="26146" t="12913" r="3030" b="19169"/>
          <a:stretch>
            <a:fillRect/>
          </a:stretch>
        </p:blipFill>
        <p:spPr bwMode="auto">
          <a:xfrm>
            <a:off x="1907704" y="476672"/>
            <a:ext cx="5805207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6597352"/>
          </a:xfrm>
        </p:spPr>
        <p:txBody>
          <a:bodyPr>
            <a:noAutofit/>
          </a:bodyPr>
          <a:lstStyle/>
          <a:p>
            <a:pPr algn="l"/>
            <a:r>
              <a:rPr lang="ru-RU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Келін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тусіру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ввести невестку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дом)</a:t>
            </a:r>
            <a:r>
              <a:rPr lang="ru-RU" sz="27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Невесту традиционно не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подвозили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 порогу, 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оставляли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некотором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расстоянии от аула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вместе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женге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Девушки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выходили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 встречу невесте и не открывая лица, вводили в дом и сажали за ширму 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шымылдык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с другими девушками. Встречающие осыпали всех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шашу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(конфеты,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баурсаки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монеты)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xjtonglan.com/upload/Image/mrtp/1_3385625.jpg"/>
          <p:cNvPicPr>
            <a:picLocks noChangeAspect="1" noChangeArrowheads="1"/>
          </p:cNvPicPr>
          <p:nvPr/>
        </p:nvPicPr>
        <p:blipFill>
          <a:blip r:embed="rId2" cstate="print"/>
          <a:srcRect l="7006" t="7337" r="13118" b="-2705"/>
          <a:stretch>
            <a:fillRect/>
          </a:stretch>
        </p:blipFill>
        <p:spPr bwMode="auto">
          <a:xfrm>
            <a:off x="4895301" y="908720"/>
            <a:ext cx="385316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662473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Традиция </a:t>
            </a:r>
            <a:r>
              <a:rPr lang="ru-RU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саукеле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кигизу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особо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торжественный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обряд для невесты,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ее голову одевали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свадебный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головной убор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саукеле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особым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покрывалом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желек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Саукеле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 только самая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дорогая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 убранства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невесты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он также служил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символом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начала новой жизни,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прежней беззаботной жизни девушки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йгерим\Desktop\курсовая работа Айгерим\kalynd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093" y="1282552"/>
            <a:ext cx="3786363" cy="394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064896" cy="3359296"/>
          </a:xfrm>
        </p:spPr>
        <p:txBody>
          <a:bodyPr>
            <a:noAutofit/>
          </a:bodyPr>
          <a:lstStyle/>
          <a:p>
            <a:pPr algn="ctr"/>
            <a:r>
              <a:rPr lang="ru-RU" sz="2400" b="1" i="1" u="sng" dirty="0" smtClean="0"/>
              <a:t> </a:t>
            </a:r>
            <a:r>
              <a:rPr lang="ru-RU" sz="2400" b="1" i="1" u="sng" dirty="0" smtClean="0">
                <a:solidFill>
                  <a:srgbClr val="FF0000"/>
                </a:solidFill>
              </a:rPr>
              <a:t>«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Беташар</a:t>
            </a:r>
            <a:r>
              <a:rPr lang="ru-RU" sz="2400" b="1" i="1" u="sng" dirty="0" smtClean="0">
                <a:solidFill>
                  <a:srgbClr val="FF0000"/>
                </a:solidFill>
              </a:rPr>
              <a:t>» </a:t>
            </a:r>
            <a:r>
              <a:rPr lang="ru-RU" sz="2400" b="1" dirty="0" smtClean="0"/>
              <a:t>- это обряд открытия лица невесты, традиционно проводимый на казахской свадьбе. Обряд проходил под песню, которая так и называется "</a:t>
            </a:r>
            <a:r>
              <a:rPr lang="ru-RU" sz="2400" b="1" dirty="0" err="1" smtClean="0"/>
              <a:t>Беташар</a:t>
            </a:r>
            <a:r>
              <a:rPr lang="ru-RU" sz="2400" b="1" dirty="0" smtClean="0"/>
              <a:t>". Певец-импровизатор , характеризую в стихах почтенных родственников призывал невесту поклониться каждому, в ответ на это близкие родственники мужа дарили подарки. Песня заканчивается наставлениями, пожеланиями, советами. </a:t>
            </a:r>
            <a:endParaRPr lang="ru-RU" sz="2400" b="1" dirty="0"/>
          </a:p>
        </p:txBody>
      </p:sp>
      <p:pic>
        <p:nvPicPr>
          <p:cNvPr id="11266" name="Picture 2" descr="http://astana.ekomok.kz/content/2013/20131211/u31427/images/201312/f20131211094504-img5680-kopija-1600x1200.jpg"/>
          <p:cNvPicPr>
            <a:picLocks noChangeAspect="1" noChangeArrowheads="1"/>
          </p:cNvPicPr>
          <p:nvPr/>
        </p:nvPicPr>
        <p:blipFill>
          <a:blip r:embed="rId2" cstate="print"/>
          <a:srcRect t="16530" r="833" b="14344"/>
          <a:stretch>
            <a:fillRect/>
          </a:stretch>
        </p:blipFill>
        <p:spPr bwMode="auto">
          <a:xfrm>
            <a:off x="1979712" y="3284984"/>
            <a:ext cx="5589834" cy="313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Проводы невесты </a:t>
            </a:r>
            <a:r>
              <a:rPr lang="ru-RU" sz="2800" b="1" u="sng" dirty="0" smtClean="0">
                <a:solidFill>
                  <a:srgbClr val="FF0000"/>
                </a:solidFill>
              </a:rPr>
              <a:t>«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қыз ұзату</a:t>
            </a:r>
            <a:r>
              <a:rPr lang="ru-RU" sz="2800" b="1" u="sng" dirty="0" smtClean="0">
                <a:solidFill>
                  <a:srgbClr val="FF0000"/>
                </a:solidFill>
              </a:rPr>
              <a:t>». </a:t>
            </a:r>
            <a:r>
              <a:rPr lang="ru-RU" sz="2800" b="1" dirty="0" smtClean="0"/>
              <a:t>Вечером перед началом церемонии в дом девушки вновь приезжают сваты. Количество визитеров должно быть не четным (5-7 человек). Рано утром, невесту вместе со сватами отправляют в дом жениха. Процедура прощания, сопровождается исполнением казахской ритуальной песни«Жар-жар»</a:t>
            </a:r>
            <a:endParaRPr lang="ru-RU" sz="2800" b="1" dirty="0"/>
          </a:p>
        </p:txBody>
      </p:sp>
      <p:pic>
        <p:nvPicPr>
          <p:cNvPr id="9218" name="Picture 2" descr="http://veta.kz/static/img/0000/0001/5394/15394545.su39t0wd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48812"/>
            <a:ext cx="5689115" cy="363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2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</a:rPr>
              <a:t>Нике кию </a:t>
            </a:r>
            <a:r>
              <a:rPr lang="ru-RU" sz="2400" b="1" dirty="0" smtClean="0"/>
              <a:t>(венчание по мусульманской религии). Жених с невестой садятся перед муллой, у которого в руках пиала с водой и серебряными монетами. Мулла читает молитву три раза и после каждой молитвы жених с невестой должны отпить из пиалы воду в одном и том же месте. После этого пиала передается присутствующим, которые пьют воду и берут из пиалы чайной ложкой монеты. Этот обряд проходит в мечети.</a:t>
            </a:r>
            <a:endParaRPr lang="ru-RU" sz="2400" b="1" dirty="0"/>
          </a:p>
        </p:txBody>
      </p:sp>
      <p:pic>
        <p:nvPicPr>
          <p:cNvPr id="8194" name="Picture 2" descr="http://www.metod-kopilka.ru/images/doc/12/5852/img42.jpg"/>
          <p:cNvPicPr>
            <a:picLocks noChangeAspect="1" noChangeArrowheads="1"/>
          </p:cNvPicPr>
          <p:nvPr/>
        </p:nvPicPr>
        <p:blipFill>
          <a:blip r:embed="rId2" cstate="print"/>
          <a:srcRect l="1575" t="5901" r="-11" b="11151"/>
          <a:stretch>
            <a:fillRect/>
          </a:stretch>
        </p:blipFill>
        <p:spPr bwMode="auto">
          <a:xfrm>
            <a:off x="1907704" y="2964118"/>
            <a:ext cx="5616624" cy="354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320480" cy="6381328"/>
          </a:xfrm>
        </p:spPr>
        <p:txBody>
          <a:bodyPr>
            <a:noAutofit/>
          </a:bodyPr>
          <a:lstStyle/>
          <a:p>
            <a:pPr algn="ctr"/>
            <a:r>
              <a:rPr lang="ru-RU" sz="3000" b="1" i="1" u="sng" dirty="0" err="1" smtClean="0">
                <a:solidFill>
                  <a:srgbClr val="FF0000"/>
                </a:solidFill>
              </a:rPr>
              <a:t>Ерулик</a:t>
            </a:r>
            <a:r>
              <a:rPr lang="ru-RU" sz="3000" b="1" i="1" u="sng" dirty="0" smtClean="0">
                <a:solidFill>
                  <a:srgbClr val="FF0000"/>
                </a:solidFill>
              </a:rPr>
              <a:t> (</a:t>
            </a:r>
            <a:r>
              <a:rPr lang="kk-KZ" sz="3000" b="1" i="1" u="sng" dirty="0" smtClean="0">
                <a:solidFill>
                  <a:srgbClr val="FF0000"/>
                </a:solidFill>
              </a:rPr>
              <a:t>ерулік</a:t>
            </a:r>
            <a:r>
              <a:rPr lang="ru-RU" sz="3000" b="1" i="1" u="sng" dirty="0" smtClean="0">
                <a:solidFill>
                  <a:srgbClr val="FF0000"/>
                </a:solidFill>
              </a:rPr>
              <a:t>)– </a:t>
            </a:r>
            <a:r>
              <a:rPr lang="ru-RU" sz="3000" b="1" dirty="0" smtClean="0"/>
              <a:t>если в аул прибывали новоселы, в их честь устраивался </a:t>
            </a:r>
            <a:r>
              <a:rPr lang="ru-RU" sz="3000" b="1" dirty="0" err="1" smtClean="0"/>
              <a:t>ерулик</a:t>
            </a:r>
            <a:r>
              <a:rPr lang="ru-RU" sz="3000" b="1" dirty="0" smtClean="0"/>
              <a:t> – небольшой праздник, позволявший прибывшим быстрее адаптироваться на новом месте. Также обычай </a:t>
            </a:r>
            <a:r>
              <a:rPr lang="ru-RU" sz="3000" b="1" dirty="0" err="1" smtClean="0"/>
              <a:t>ерулик</a:t>
            </a:r>
            <a:r>
              <a:rPr lang="ru-RU" sz="3000" b="1" dirty="0" smtClean="0"/>
              <a:t> включал в себя и помощь в бытовом обустройстве новичков</a:t>
            </a:r>
            <a:br>
              <a:rPr lang="ru-RU" sz="3000" b="1" dirty="0" smtClean="0"/>
            </a:br>
            <a:endParaRPr lang="ru-RU" sz="3000" b="1" dirty="0"/>
          </a:p>
        </p:txBody>
      </p:sp>
      <p:pic>
        <p:nvPicPr>
          <p:cNvPr id="31746" name="Picture 2" descr="http://i.ytimg.com/vi/PI8Oykh0K2I/0.jpg"/>
          <p:cNvPicPr>
            <a:picLocks noChangeAspect="1" noChangeArrowheads="1"/>
          </p:cNvPicPr>
          <p:nvPr/>
        </p:nvPicPr>
        <p:blipFill>
          <a:blip r:embed="rId2" cstate="print"/>
          <a:srcRect l="20998" t="1011" r="22303" b="2390"/>
          <a:stretch>
            <a:fillRect/>
          </a:stretch>
        </p:blipFill>
        <p:spPr bwMode="auto">
          <a:xfrm>
            <a:off x="4860031" y="786934"/>
            <a:ext cx="3933403" cy="502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20688"/>
            <a:ext cx="8822214" cy="2022494"/>
          </a:xfrm>
        </p:spPr>
        <p:txBody>
          <a:bodyPr>
            <a:noAutofit/>
          </a:bodyPr>
          <a:lstStyle/>
          <a:p>
            <a:pPr algn="ctr" fontAlgn="base"/>
            <a:r>
              <a:rPr lang="ru-RU" sz="2800" b="1" i="1" u="sng" dirty="0" smtClean="0">
                <a:solidFill>
                  <a:srgbClr val="FF0000"/>
                </a:solidFill>
              </a:rPr>
              <a:t/>
            </a:r>
            <a:br>
              <a:rPr lang="ru-RU" sz="2800" b="1" i="1" u="sng" dirty="0" smtClean="0">
                <a:solidFill>
                  <a:srgbClr val="FF0000"/>
                </a:solidFill>
              </a:rPr>
            </a:br>
            <a:r>
              <a:rPr lang="ru-RU" sz="2800" b="1" i="1" u="sng" dirty="0" err="1" smtClean="0">
                <a:solidFill>
                  <a:srgbClr val="FF0000"/>
                </a:solidFill>
              </a:rPr>
              <a:t>Шілдехана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(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шилдехана</a:t>
            </a:r>
            <a:r>
              <a:rPr lang="ru-RU" sz="2800" b="1" i="1" u="sng" dirty="0" smtClean="0">
                <a:solidFill>
                  <a:srgbClr val="FF0000"/>
                </a:solidFill>
              </a:rPr>
              <a:t>)</a:t>
            </a:r>
            <a:r>
              <a:rPr lang="ru-RU" sz="2800" b="1" dirty="0" smtClean="0"/>
              <a:t> - торжество, связанное с рождением ребенка. Проведение </a:t>
            </a:r>
            <a:r>
              <a:rPr lang="ru-RU" sz="2800" b="1" dirty="0" err="1" smtClean="0"/>
              <a:t>шильдекана</a:t>
            </a:r>
            <a:r>
              <a:rPr lang="ru-RU" sz="2800" b="1" dirty="0" smtClean="0"/>
              <a:t> связывали с поверьем, “согласно которому в три первые ночи духи могут похитить новорожденного, подменить его. Шумное веселье молодежи должно было отпугнуть их”</a:t>
            </a:r>
            <a:endParaRPr lang="ru-RU" sz="2800" b="1" dirty="0"/>
          </a:p>
        </p:txBody>
      </p:sp>
      <p:pic>
        <p:nvPicPr>
          <p:cNvPr id="7170" name="Picture 2" descr="http://top-news.kz/simgnews/13445749/13445749-925.jpg"/>
          <p:cNvPicPr>
            <a:picLocks noChangeAspect="1" noChangeArrowheads="1"/>
          </p:cNvPicPr>
          <p:nvPr/>
        </p:nvPicPr>
        <p:blipFill>
          <a:blip r:embed="rId2" cstate="print"/>
          <a:srcRect l="1477" b="6887"/>
          <a:stretch>
            <a:fillRect/>
          </a:stretch>
        </p:blipFill>
        <p:spPr bwMode="auto">
          <a:xfrm>
            <a:off x="1627431" y="2714620"/>
            <a:ext cx="6230717" cy="392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88832" cy="5616624"/>
          </a:xfrm>
        </p:spPr>
        <p:txBody>
          <a:bodyPr>
            <a:noAutofit/>
          </a:bodyPr>
          <a:lstStyle/>
          <a:p>
            <a:pPr algn="l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Бата</a:t>
            </a:r>
            <a:r>
              <a:rPr lang="ru-RU" sz="40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благословение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дальней дорогой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испытаниями,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благодарность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угощение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гостеприимство,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доброту. Это особый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 поэтического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творчества.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Благословение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произносят обыкновенно старшие по возрасту аксакалы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cs622820.vk.me/v622820059/2093f/DTd-KgaK4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3817735" cy="456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3528392" cy="623904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ою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обряд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имянаречения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Исполнение обряда поручают наиболее уважаемым людям, которые кроме всего прочего, благословляют младенца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ok-t.ru/studopediaru/baza15/4506532869708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92696"/>
            <a:ext cx="4535934" cy="5315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52928" cy="1728192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Бесікке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салу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праздник, устраиваемый после укладки новорожденного в люльку. Как правило, организуется на 3-5 день после отпадания пуповины у малыша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veta.kz/static/img/0000/0000/8127/8127971.a9egrk3u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21812"/>
            <a:ext cx="6379642" cy="383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960440" cy="6381328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ыр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ынан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обряд, исполняемый на сороковой день после рождения ребенка. Включает в себя: купание младенца в 40 ложках воды, а также первую стрижку волос и ногтей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islam-orkeniet.kz/wp-content/uploads/2015/02/shildeh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18272"/>
            <a:ext cx="4676264" cy="527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6864" cy="6096170"/>
          </a:xfrm>
        </p:spPr>
        <p:txBody>
          <a:bodyPr>
            <a:noAutofit/>
          </a:bodyPr>
          <a:lstStyle/>
          <a:p>
            <a:pPr algn="l"/>
            <a:r>
              <a:rPr lang="ru-RU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Тұсау кесер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по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казахскому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обычаю,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день, когда ребенок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сделал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шаги, в юрту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приглашался самый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старый и уважаемый в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ауле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человек. Он должен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перерезать ножом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веревки ,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опутывающие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ножки ребенка (разрезание пут). Делалось это для того, чтобы в будущем малыш мог красиво ходить и быстро бегать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im0-tub-kz.yandex.net/i?id=0de644e418a954809e19b203be9d4219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0-tub-kz.yandex.net/i?id=0de644e418a954809e19b203be9d4219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0-tub-kz.yandex.net/i?id=0de644e418a954809e19b203be9d4219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api.ning.com/files/xgAmC7rlBCNRQ47ABU07Ne-z5xs4gGWCbnN0xEboqnyrEdgShMYlOUVHbYictKJ9n5Tk3ydeLdVCT5rnOMxZ2-k7fZMfZm0Y/dfghert.jpg"/>
          <p:cNvPicPr>
            <a:picLocks noChangeAspect="1" noChangeArrowheads="1"/>
          </p:cNvPicPr>
          <p:nvPr/>
        </p:nvPicPr>
        <p:blipFill>
          <a:blip r:embed="rId2" cstate="print"/>
          <a:srcRect l="6196" t="16804" r="13228" b="1612"/>
          <a:stretch>
            <a:fillRect/>
          </a:stretch>
        </p:blipFill>
        <p:spPr bwMode="auto">
          <a:xfrm>
            <a:off x="4572000" y="1412776"/>
            <a:ext cx="396298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2736304"/>
          </a:xfrm>
        </p:spPr>
        <p:txBody>
          <a:bodyPr>
            <a:noAutofit/>
          </a:bodyPr>
          <a:lstStyle/>
          <a:p>
            <a:pPr algn="ctr"/>
            <a:r>
              <a:rPr lang="ru-RU" sz="2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Сүндетке отырғызу</a:t>
            </a:r>
            <a:r>
              <a:rPr lang="ru-RU" sz="2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обряд обрезания. Обряд проводится, когда ребенку исполняется 5-7 лет. В этот день родители зовут в юрту муллу, который и проводит данную процедуру. По случаю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сүндетке отырғызу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организуется большой праздник. Пришедшие на той, делают щедрые подарки виновнику торжества и его родителям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egdar.kz/wp-content/uploads/2015/09/26d763dfedb11b9fc405cade1769ecf5.jpg"/>
          <p:cNvPicPr>
            <a:picLocks noChangeAspect="1" noChangeArrowheads="1"/>
          </p:cNvPicPr>
          <p:nvPr/>
        </p:nvPicPr>
        <p:blipFill>
          <a:blip r:embed="rId2" cstate="print"/>
          <a:srcRect r="243" b="15214"/>
          <a:stretch>
            <a:fillRect/>
          </a:stretch>
        </p:blipFill>
        <p:spPr bwMode="auto">
          <a:xfrm>
            <a:off x="971600" y="3068960"/>
            <a:ext cx="7272808" cy="324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48872" cy="5976664"/>
          </a:xfrm>
        </p:spPr>
        <p:txBody>
          <a:bodyPr>
            <a:noAutofit/>
          </a:bodyPr>
          <a:lstStyle/>
          <a:p>
            <a:pPr algn="l"/>
            <a:r>
              <a:rPr lang="kk-KZ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Көрімдік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подарок,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полагается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давать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увиденных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впервые молодую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невестку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новорожденного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верблюжонка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Коримдик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" - от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слова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"кору" - смотреть,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видеть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"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Коримдик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служит для выражения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добрых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намерений родственников, близких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miss.inform.kz/fileman/Uploads/kz_madeniet/N1uZ64laynW8ZGZzwc0bqd164eh2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3905247" cy="518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5951584"/>
          </a:xfrm>
        </p:spPr>
        <p:txBody>
          <a:bodyPr>
            <a:noAutofit/>
          </a:bodyPr>
          <a:lstStyle/>
          <a:p>
            <a:pPr algn="l"/>
            <a:r>
              <a:rPr lang="ru-RU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Сүйінші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обычай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которому 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путник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принесший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дом добрую весть, в благодарность получает от хозяев ценный подарок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www.kazakhistory.ru/images/post42big4.jpg"/>
          <p:cNvPicPr>
            <a:picLocks noChangeAspect="1" noChangeArrowheads="1"/>
          </p:cNvPicPr>
          <p:nvPr/>
        </p:nvPicPr>
        <p:blipFill>
          <a:blip r:embed="rId2" cstate="print"/>
          <a:srcRect l="6332" r="5013" b="6036"/>
          <a:stretch>
            <a:fillRect/>
          </a:stretch>
        </p:blipFill>
        <p:spPr bwMode="auto">
          <a:xfrm>
            <a:off x="2843808" y="620688"/>
            <a:ext cx="5771943" cy="368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672408" cy="5832648"/>
          </a:xfrm>
        </p:spPr>
        <p:txBody>
          <a:bodyPr>
            <a:noAutofit/>
          </a:bodyPr>
          <a:lstStyle/>
          <a:p>
            <a:pPr algn="ctr" fontAlgn="base"/>
            <a:r>
              <a:rPr lang="ru-RU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Байғазы</a:t>
            </a:r>
            <a:r>
              <a:rPr lang="ru-RU" sz="3600" b="1" u="sng" dirty="0" err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традиция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предусматривающая возможность получения подарка человеком, приобретшим обновку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www.kazreligiya.kz/wp-content/uploads/2014/12/t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4680521" cy="358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248472" cy="7245424"/>
          </a:xfrm>
        </p:spPr>
        <p:txBody>
          <a:bodyPr>
            <a:noAutofit/>
          </a:bodyPr>
          <a:lstStyle/>
          <a:p>
            <a:pPr algn="ctr"/>
            <a:r>
              <a:rPr lang="ru-RU" sz="3000" b="1" i="1" u="sng" dirty="0" smtClean="0">
                <a:solidFill>
                  <a:srgbClr val="FF0000"/>
                </a:solidFill>
              </a:rPr>
              <a:t>«</a:t>
            </a:r>
            <a:r>
              <a:rPr lang="ru-RU" sz="3000" b="1" i="1" u="sng" dirty="0" err="1" smtClean="0">
                <a:solidFill>
                  <a:srgbClr val="FF0000"/>
                </a:solidFill>
              </a:rPr>
              <a:t>Ат</a:t>
            </a:r>
            <a:r>
              <a:rPr lang="ru-RU" sz="3000" b="1" i="1" u="sng" dirty="0" smtClean="0">
                <a:solidFill>
                  <a:srgbClr val="FF0000"/>
                </a:solidFill>
              </a:rPr>
              <a:t> </a:t>
            </a:r>
            <a:r>
              <a:rPr lang="ru-RU" sz="3000" b="1" i="1" u="sng" dirty="0" err="1" smtClean="0">
                <a:solidFill>
                  <a:srgbClr val="FF0000"/>
                </a:solidFill>
              </a:rPr>
              <a:t>мингизип</a:t>
            </a:r>
            <a:r>
              <a:rPr lang="ru-RU" sz="3000" b="1" i="1" u="sng" dirty="0" smtClean="0">
                <a:solidFill>
                  <a:srgbClr val="FF0000"/>
                </a:solidFill>
              </a:rPr>
              <a:t> </a:t>
            </a:r>
            <a:r>
              <a:rPr lang="ru-RU" sz="3000" b="1" i="1" u="sng" dirty="0" err="1" smtClean="0">
                <a:solidFill>
                  <a:srgbClr val="FF0000"/>
                </a:solidFill>
              </a:rPr>
              <a:t>шапан</a:t>
            </a:r>
            <a:r>
              <a:rPr lang="ru-RU" sz="3000" b="1" i="1" u="sng" dirty="0" smtClean="0">
                <a:solidFill>
                  <a:srgbClr val="FF0000"/>
                </a:solidFill>
              </a:rPr>
              <a:t> жабу» (</a:t>
            </a:r>
            <a:r>
              <a:rPr lang="ru-RU" sz="3000" b="1" i="1" u="sng" dirty="0" err="1" smtClean="0">
                <a:solidFill>
                  <a:srgbClr val="FF0000"/>
                </a:solidFill>
              </a:rPr>
              <a:t>Ат</a:t>
            </a:r>
            <a:r>
              <a:rPr lang="ru-RU" sz="3000" b="1" i="1" u="sng" dirty="0" smtClean="0">
                <a:solidFill>
                  <a:srgbClr val="FF0000"/>
                </a:solidFill>
              </a:rPr>
              <a:t> </a:t>
            </a:r>
            <a:r>
              <a:rPr lang="kk-KZ" sz="3000" b="1" i="1" u="sng" dirty="0" smtClean="0">
                <a:solidFill>
                  <a:srgbClr val="FF0000"/>
                </a:solidFill>
              </a:rPr>
              <a:t>мінгізіп шапан жабу</a:t>
            </a:r>
            <a:r>
              <a:rPr lang="ru-RU" sz="3000" b="1" i="1" u="sng" dirty="0" smtClean="0">
                <a:solidFill>
                  <a:srgbClr val="FF0000"/>
                </a:solidFill>
              </a:rPr>
              <a:t>)</a:t>
            </a:r>
            <a:r>
              <a:rPr lang="ru-RU" sz="3000" b="1" dirty="0" smtClean="0"/>
              <a:t> - высокий почет. Согласно традиции, дорогой гость, посетивший аул, в знак признания заслуг, получает в подарок от местных жителей коня и дорогой </a:t>
            </a:r>
            <a:r>
              <a:rPr lang="ru-RU" sz="3000" b="1" dirty="0" err="1" smtClean="0"/>
              <a:t>чапан</a:t>
            </a:r>
            <a:r>
              <a:rPr lang="ru-RU" sz="3000" b="1" dirty="0" smtClean="0"/>
              <a:t> (халат из верблюжьей шерсти с ситцевой подкладкой)</a:t>
            </a:r>
            <a:br>
              <a:rPr lang="ru-RU" sz="3000" b="1" dirty="0" smtClean="0"/>
            </a:br>
            <a:endParaRPr lang="ru-RU" sz="3000" b="1" dirty="0"/>
          </a:p>
        </p:txBody>
      </p:sp>
      <p:pic>
        <p:nvPicPr>
          <p:cNvPr id="41986" name="Picture 2" descr="http://cs306811.vk.me/v306811261/91da/hAedBrR5V4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14812"/>
            <a:ext cx="3805513" cy="433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4248472" cy="6048672"/>
          </a:xfrm>
        </p:spPr>
        <p:txBody>
          <a:bodyPr>
            <a:noAutofit/>
          </a:bodyPr>
          <a:lstStyle/>
          <a:p>
            <a:pPr algn="ctr"/>
            <a:r>
              <a:rPr lang="kk-KZ" sz="3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 жақсы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подарок для уважаемого человека, состоящий из пяти ценных вещей (верблюд -«кара нар», быстроногий скакун -«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жуйрик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», дорогой ковер -«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калы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килем», алмазная сабля - «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алмас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кылыш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», а также соболья шуба - «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булгын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ишик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boombob.ru/img/picture/Jul/04/4f79121f30ceeff3935fd84af9275669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2267744" cy="1929055"/>
          </a:xfrm>
          <a:prstGeom prst="rect">
            <a:avLst/>
          </a:prstGeom>
          <a:noFill/>
        </p:spPr>
      </p:pic>
      <p:sp>
        <p:nvSpPr>
          <p:cNvPr id="40964" name="AutoShape 4" descr="https://im0-tub-kz.yandex.net/i?id=61ffa02dd4d6abcfba695960bda4672c&amp;n=33&amp;h=190&amp;w=2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im0-tub-kz.yandex.net/i?id=61ffa02dd4d6abcfba695960bda4672c&amp;n=33&amp;h=190&amp;w=2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8" name="Picture 8" descr="http://i027.radikal.ru/0804/7f/7f7123d968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1"/>
            <a:ext cx="3024336" cy="2279964"/>
          </a:xfrm>
          <a:prstGeom prst="rect">
            <a:avLst/>
          </a:prstGeom>
          <a:noFill/>
        </p:spPr>
      </p:pic>
      <p:pic>
        <p:nvPicPr>
          <p:cNvPr id="40970" name="Picture 10" descr="http://mypresentation.ru/documents/ca5ed3fe129ef68b89e6c8a35aa6942d/img1.jpg"/>
          <p:cNvPicPr>
            <a:picLocks noChangeAspect="1" noChangeArrowheads="1"/>
          </p:cNvPicPr>
          <p:nvPr/>
        </p:nvPicPr>
        <p:blipFill>
          <a:blip r:embed="rId4" cstate="print"/>
          <a:srcRect l="10395" t="3780" r="3611" b="21881"/>
          <a:stretch>
            <a:fillRect/>
          </a:stretch>
        </p:blipFill>
        <p:spPr bwMode="auto">
          <a:xfrm>
            <a:off x="5004048" y="4509120"/>
            <a:ext cx="2808312" cy="1781618"/>
          </a:xfrm>
          <a:prstGeom prst="rect">
            <a:avLst/>
          </a:prstGeom>
          <a:noFill/>
        </p:spPr>
      </p:pic>
      <p:pic>
        <p:nvPicPr>
          <p:cNvPr id="40972" name="Picture 12" descr="http://images2.wikia.nocookie.net/__cb20120512094822/assassinscreed/de/images/c/c6/Altsyrisches_Schwe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420000">
            <a:off x="6811768" y="4184857"/>
            <a:ext cx="2507085" cy="1203048"/>
          </a:xfrm>
          <a:prstGeom prst="rect">
            <a:avLst/>
          </a:prstGeom>
          <a:noFill/>
        </p:spPr>
      </p:pic>
      <p:pic>
        <p:nvPicPr>
          <p:cNvPr id="40974" name="Picture 14" descr="http://steshka.ru/wp-content/uploads/2012/11/154.jpg"/>
          <p:cNvPicPr>
            <a:picLocks noChangeAspect="1" noChangeArrowheads="1"/>
          </p:cNvPicPr>
          <p:nvPr/>
        </p:nvPicPr>
        <p:blipFill>
          <a:blip r:embed="rId6" cstate="print"/>
          <a:srcRect l="3122" t="3465" r="54722" b="33869"/>
          <a:stretch>
            <a:fillRect/>
          </a:stretch>
        </p:blipFill>
        <p:spPr bwMode="auto">
          <a:xfrm>
            <a:off x="4894141" y="2492896"/>
            <a:ext cx="1478059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85794"/>
            <a:ext cx="8640960" cy="15630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– традиция, связанная с оказанием материальной, моральной и финансовой помощи людям, пострадавшим в результате стихийных бедствий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ult.kz/wp-content/uploads/bfi_thumb/mon54ledq1-m63zaa1j5qhauufywe1wkee6scuo7getr6h1jhju9y.jpg"/>
          <p:cNvPicPr>
            <a:picLocks noChangeAspect="1" noChangeArrowheads="1"/>
          </p:cNvPicPr>
          <p:nvPr/>
        </p:nvPicPr>
        <p:blipFill>
          <a:blip r:embed="rId2" cstate="print"/>
          <a:srcRect l="4414" b="1808"/>
          <a:stretch>
            <a:fillRect/>
          </a:stretch>
        </p:blipFill>
        <p:spPr bwMode="auto">
          <a:xfrm>
            <a:off x="524250" y="2708920"/>
            <a:ext cx="8008190" cy="345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6864" cy="6168748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 көтерер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угощать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пожилых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людей.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готовятся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вкусные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самое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мягкие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блюда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такие как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кумыс,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творог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т.д.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белкотерер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является примером заботы о пожилых людях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minber.kz/wp-content/uploads/2011/12/%D3%98%D0%B6%D0%B5%D0%BB%D0%B5%D1%80.jpg"/>
          <p:cNvPicPr>
            <a:picLocks noChangeAspect="1" noChangeArrowheads="1"/>
          </p:cNvPicPr>
          <p:nvPr/>
        </p:nvPicPr>
        <p:blipFill>
          <a:blip r:embed="rId2" cstate="print"/>
          <a:srcRect l="11065" r="5231" b="2997"/>
          <a:stretch>
            <a:fillRect/>
          </a:stretch>
        </p:blipFill>
        <p:spPr bwMode="auto">
          <a:xfrm>
            <a:off x="3635896" y="1313765"/>
            <a:ext cx="4909359" cy="337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974</TotalTime>
  <Words>184</Words>
  <Application>Microsoft Office PowerPoint</Application>
  <PresentationFormat>Экран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   </vt:lpstr>
      <vt:lpstr>Бата - благословение  перед дальней дорогой,  испытаниями,  благодарность за  угощение,  гостеприимство,  доброту. Это особый  вид поэтического  творчества.  Благословение произносят обыкновенно старшие по возрасту аксакалы</vt:lpstr>
      <vt:lpstr>Көрімдік - подарок,  который полагается  давать за увиденных  впервые молодую  невестку,  новорожденного,  верблюжонка.  "Коримдик" - от слова  "кору" - смотреть,  видеть. "Коримдик«  служит для выражения  добрых намерений родственников, близких </vt:lpstr>
      <vt:lpstr>Сүйінші -  обычай,  согласно  которому  путник,  принесший  в дом добрую весть, в благодарность получает от хозяев ценный подарок </vt:lpstr>
      <vt:lpstr>Байғазы –  традиция, предусматривающая возможность получения подарка человеком, приобретшим обновку</vt:lpstr>
      <vt:lpstr>«Ат мингизип шапан жабу» (Ат мінгізіп шапан жабу) - высокий почет. Согласно традиции, дорогой гость, посетивший аул, в знак признания заслуг, получает в подарок от местных жителей коня и дорогой чапан (халат из верблюжьей шерсти с ситцевой подкладкой) </vt:lpstr>
      <vt:lpstr>Бес жақсы- подарок для уважаемого человека, состоящий из пяти ценных вещей (верблюд -«кара нар», быстроногий скакун -«жуйрик ат», дорогой ковер -«калы килем», алмазная сабля - «алмас кылыш», а также соболья шуба - «булгын ишик» </vt:lpstr>
      <vt:lpstr>Жылу – традиция, связанная с оказанием материальной, моральной и финансовой помощи людям, пострадавшим в результате стихийных бедствий</vt:lpstr>
      <vt:lpstr> Бел көтерер –  традиция, угощать  пожилых людей.  Для стариков,  готовятся  вкусные, а самое  главное – мягкие  блюда, такие как  казы, жент, кумыс,  творог и т.д.  Традиция белкотерер, является примером заботы о пожилых людях</vt:lpstr>
      <vt:lpstr>Қонақасы–  обычай,  связанный с  угощением гостя.  Казахский народ  издревле  славился своим  гостеприимством,  пришедших  гостей всегда  было принято угощать самыми лучшими блюдами</vt:lpstr>
      <vt:lpstr>Құдалық (сватовство) В преддверии бракосочетания в дом невесты приезжают сваты. Их задача – договориться с ближайшими родственниками девушки о ее замужестве. В ходе сватовства, отец невесты получает от гостей подарки, являющиеся своеобразным задатком</vt:lpstr>
      <vt:lpstr>Калын мал  (калым)       После официальной части сватовства, по традициям казахской свадьбы, сторона жениха должна уплатить стороне невесты калын мал. Выплачивался он в основном скотом. Размер его зависел от достатка и состояния сватающихся</vt:lpstr>
      <vt:lpstr>Келін тусіру  (ввести невестку в дом) Невесту традиционно не  подвозили к порогу, а  оставляли на некотором  расстоянии от аула вместе  с женге. Девушки  выходили на встречу невесте и не открывая лица, вводили в дом и сажали за ширму (шымылдык) с другими девушками. Встречающие осыпали всех шашу(конфеты, баурсаки, монеты)</vt:lpstr>
      <vt:lpstr>Традиция саукеле кигизу –  это особо торжественный  обряд для невесты, когда  на ее голову одевали  свадебный головной убор –  саукеле с особым  покрывалом желек.  Саукеле - не только самая  дорогая часть убранства  невесты, он также служил  символом начала новой жизни,  память о прежней беззаботной жизни девушки</vt:lpstr>
      <vt:lpstr> «Беташар» - это обряд открытия лица невесты, традиционно проводимый на казахской свадьбе. Обряд проходил под песню, которая так и называется "Беташар". Певец-импровизатор , характеризую в стихах почтенных родственников призывал невесту поклониться каждому, в ответ на это близкие родственники мужа дарили подарки. Песня заканчивается наставлениями, пожеланиями, советами. </vt:lpstr>
      <vt:lpstr>Проводы невесты «қыз ұзату». Вечером перед началом церемонии в дом девушки вновь приезжают сваты. Количество визитеров должно быть не четным (5-7 человек). Рано утром, невесту вместе со сватами отправляют в дом жениха. Процедура прощания, сопровождается исполнением казахской ритуальной песни«Жар-жар»</vt:lpstr>
      <vt:lpstr>Нике кию (венчание по мусульманской религии). Жених с невестой садятся перед муллой, у которого в руках пиала с водой и серебряными монетами. Мулла читает молитву три раза и после каждой молитвы жених с невестой должны отпить из пиалы воду в одном и том же месте. После этого пиала передается присутствующим, которые пьют воду и берут из пиалы чайной ложкой монеты. Этот обряд проходит в мечети.</vt:lpstr>
      <vt:lpstr>Ерулик (ерулік)– если в аул прибывали новоселы, в их честь устраивался ерулик – небольшой праздник, позволявший прибывшим быстрее адаптироваться на новом месте. Также обычай ерулик включал в себя и помощь в бытовом обустройстве новичков </vt:lpstr>
      <vt:lpstr> Шілдехана (шилдехана) - торжество, связанное с рождением ребенка. Проведение шильдекана связывали с поверьем, “согласно которому в три первые ночи духи могут похитить новорожденного, подменить его. Шумное веселье молодежи должно было отпугнуть их”</vt:lpstr>
      <vt:lpstr>Есім қою  - обряд имянаречения. Исполнение обряда поручают наиболее уважаемым людям, которые кроме всего прочего, благословляют младенца</vt:lpstr>
      <vt:lpstr>Бесікке салу  - праздник, устраиваемый после укладки новорожденного в люльку. Как правило, организуется на 3-5 день после отпадания пуповины у малыша</vt:lpstr>
      <vt:lpstr>Қырқынан шығару - обряд, исполняемый на сороковой день после рождения ребенка. Включает в себя: купание младенца в 40 ложках воды, а также первую стрижку волос и ногтей</vt:lpstr>
      <vt:lpstr>Тұсау кесер - по  казахскому обычаю,  в день, когда ребенок  сделал свои  первые шаги, в юрту  приглашался самый  старый и уважаемый в  ауле человек. Он должен  был перерезать ножом  специальные веревки ,  опутывающие ножки ребенка (разрезание пут). Делалось это для того, чтобы в будущем малыш мог красиво ходить и быстро бегать</vt:lpstr>
      <vt:lpstr>Сүндетке отырғызу - обряд обрезания. Обряд проводится, когда ребенку исполняется 5-7 лет. В этот день родители зовут в юрту муллу, который и проводит данную процедуру. По случаю сүндетке отырғызу, организуется большой праздник. Пришедшие на той, делают щедрые подарки виновнику торжества и его родителям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Разделы: 1. Традиции 2. Праздники 3.Игры  </dc:title>
  <dc:creator>Айгерим</dc:creator>
  <cp:lastModifiedBy>Айгерим</cp:lastModifiedBy>
  <cp:revision>79</cp:revision>
  <dcterms:created xsi:type="dcterms:W3CDTF">2016-01-14T20:25:48Z</dcterms:created>
  <dcterms:modified xsi:type="dcterms:W3CDTF">2016-04-10T21:40:10Z</dcterms:modified>
</cp:coreProperties>
</file>