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3" r:id="rId3"/>
    <p:sldId id="264" r:id="rId4"/>
    <p:sldId id="260" r:id="rId5"/>
    <p:sldId id="278" r:id="rId6"/>
    <p:sldId id="265" r:id="rId7"/>
    <p:sldId id="28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07" autoAdjust="0"/>
  </p:normalViewPr>
  <p:slideViewPr>
    <p:cSldViewPr snapToGrid="0">
      <p:cViewPr>
        <p:scale>
          <a:sx n="50" d="100"/>
          <a:sy n="50" d="100"/>
        </p:scale>
        <p:origin x="174" y="55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4AA61-4BD7-4702-BD2F-4E9DFE5BFCE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334FA16-11C0-4C26-9699-9A3C503E6CC5}">
      <dgm:prSet phldrT="[Текст]"/>
      <dgm:spPr/>
      <dgm:t>
        <a:bodyPr/>
        <a:lstStyle/>
        <a:p>
          <a:r>
            <a:rPr lang="ru-RU" dirty="0"/>
            <a:t>Клетка</a:t>
          </a:r>
        </a:p>
      </dgm:t>
    </dgm:pt>
    <dgm:pt modelId="{02309247-27CB-4F06-A9F9-BFC2302AFAC4}" type="parTrans" cxnId="{1D2118EC-928E-4898-82ED-8D8DDC496B81}">
      <dgm:prSet/>
      <dgm:spPr/>
      <dgm:t>
        <a:bodyPr/>
        <a:lstStyle/>
        <a:p>
          <a:endParaRPr lang="ru-RU"/>
        </a:p>
      </dgm:t>
    </dgm:pt>
    <dgm:pt modelId="{7AEF3767-AAB3-4E56-9886-7E92DBC7BEA4}" type="sibTrans" cxnId="{1D2118EC-928E-4898-82ED-8D8DDC496B81}">
      <dgm:prSet/>
      <dgm:spPr/>
      <dgm:t>
        <a:bodyPr/>
        <a:lstStyle/>
        <a:p>
          <a:endParaRPr lang="ru-RU"/>
        </a:p>
      </dgm:t>
    </dgm:pt>
    <dgm:pt modelId="{C6747A84-43D0-42BE-956E-788A1D5EAE8D}">
      <dgm:prSet phldrT="[Текст]"/>
      <dgm:spPr/>
      <dgm:t>
        <a:bodyPr/>
        <a:lstStyle/>
        <a:p>
          <a:r>
            <a:rPr lang="ru-RU" dirty="0"/>
            <a:t>Ткань</a:t>
          </a:r>
        </a:p>
      </dgm:t>
    </dgm:pt>
    <dgm:pt modelId="{F44449F6-44E5-4EBD-8548-825AEAD3676A}" type="parTrans" cxnId="{5AF049DB-9749-495C-9448-CE62FC67E4DB}">
      <dgm:prSet/>
      <dgm:spPr/>
      <dgm:t>
        <a:bodyPr/>
        <a:lstStyle/>
        <a:p>
          <a:endParaRPr lang="ru-RU"/>
        </a:p>
      </dgm:t>
    </dgm:pt>
    <dgm:pt modelId="{7C3485B5-5308-427A-B256-0B11F45CAEC6}" type="sibTrans" cxnId="{5AF049DB-9749-495C-9448-CE62FC67E4DB}">
      <dgm:prSet/>
      <dgm:spPr/>
      <dgm:t>
        <a:bodyPr/>
        <a:lstStyle/>
        <a:p>
          <a:endParaRPr lang="ru-RU"/>
        </a:p>
      </dgm:t>
    </dgm:pt>
    <dgm:pt modelId="{B8B5130A-7D36-43B7-BF01-42F68E2F0252}">
      <dgm:prSet phldrT="[Текст]"/>
      <dgm:spPr/>
      <dgm:t>
        <a:bodyPr/>
        <a:lstStyle/>
        <a:p>
          <a:r>
            <a:rPr lang="ru-RU" dirty="0"/>
            <a:t>Орган</a:t>
          </a:r>
        </a:p>
      </dgm:t>
    </dgm:pt>
    <dgm:pt modelId="{AA9CD366-718D-422B-A0EC-A0EF1A1DC761}" type="parTrans" cxnId="{84A6DAFB-40B8-436C-818B-4E9EC4AD8A3D}">
      <dgm:prSet/>
      <dgm:spPr/>
      <dgm:t>
        <a:bodyPr/>
        <a:lstStyle/>
        <a:p>
          <a:endParaRPr lang="ru-RU"/>
        </a:p>
      </dgm:t>
    </dgm:pt>
    <dgm:pt modelId="{136F8306-C606-4D93-AE49-CDEE6B6625FF}" type="sibTrans" cxnId="{84A6DAFB-40B8-436C-818B-4E9EC4AD8A3D}">
      <dgm:prSet/>
      <dgm:spPr/>
      <dgm:t>
        <a:bodyPr/>
        <a:lstStyle/>
        <a:p>
          <a:endParaRPr lang="ru-RU"/>
        </a:p>
      </dgm:t>
    </dgm:pt>
    <dgm:pt modelId="{43241688-0FD0-4D98-9CCA-213EB8C373B0}">
      <dgm:prSet/>
      <dgm:spPr/>
      <dgm:t>
        <a:bodyPr/>
        <a:lstStyle/>
        <a:p>
          <a:r>
            <a:rPr lang="ru-RU" dirty="0"/>
            <a:t>Система органов</a:t>
          </a:r>
        </a:p>
      </dgm:t>
    </dgm:pt>
    <dgm:pt modelId="{6D0226DC-0C8B-4406-BCD2-EF5FD79228CC}" type="parTrans" cxnId="{901D759F-F734-443C-95B2-034A442E143B}">
      <dgm:prSet/>
      <dgm:spPr/>
      <dgm:t>
        <a:bodyPr/>
        <a:lstStyle/>
        <a:p>
          <a:endParaRPr lang="ru-RU"/>
        </a:p>
      </dgm:t>
    </dgm:pt>
    <dgm:pt modelId="{BB7D84A6-FA7A-4D13-8065-4A5DF9FF0DC0}" type="sibTrans" cxnId="{901D759F-F734-443C-95B2-034A442E143B}">
      <dgm:prSet/>
      <dgm:spPr/>
      <dgm:t>
        <a:bodyPr/>
        <a:lstStyle/>
        <a:p>
          <a:endParaRPr lang="ru-RU"/>
        </a:p>
      </dgm:t>
    </dgm:pt>
    <dgm:pt modelId="{04BF4A18-C444-4216-B0A6-F4CCECD2E92F}">
      <dgm:prSet/>
      <dgm:spPr/>
      <dgm:t>
        <a:bodyPr/>
        <a:lstStyle/>
        <a:p>
          <a:r>
            <a:rPr lang="ru-RU" dirty="0"/>
            <a:t>Организм</a:t>
          </a:r>
        </a:p>
      </dgm:t>
    </dgm:pt>
    <dgm:pt modelId="{1B8192EF-11D5-4C52-9A0F-E6DBEDF4BDAA}" type="parTrans" cxnId="{137AD728-6866-425E-9542-E4354FC1B61E}">
      <dgm:prSet/>
      <dgm:spPr/>
      <dgm:t>
        <a:bodyPr/>
        <a:lstStyle/>
        <a:p>
          <a:endParaRPr lang="ru-RU"/>
        </a:p>
      </dgm:t>
    </dgm:pt>
    <dgm:pt modelId="{1AEBD130-B0CE-4E16-8EFF-B254329ED49B}" type="sibTrans" cxnId="{137AD728-6866-425E-9542-E4354FC1B61E}">
      <dgm:prSet/>
      <dgm:spPr/>
      <dgm:t>
        <a:bodyPr/>
        <a:lstStyle/>
        <a:p>
          <a:endParaRPr lang="ru-RU"/>
        </a:p>
      </dgm:t>
    </dgm:pt>
    <dgm:pt modelId="{3BCD033A-C1C6-4083-8384-FF3545247352}" type="pres">
      <dgm:prSet presAssocID="{06E4AA61-4BD7-4702-BD2F-4E9DFE5BFCE4}" presName="Name0" presStyleCnt="0">
        <dgm:presLayoutVars>
          <dgm:dir/>
          <dgm:animLvl val="lvl"/>
          <dgm:resizeHandles val="exact"/>
        </dgm:presLayoutVars>
      </dgm:prSet>
      <dgm:spPr/>
    </dgm:pt>
    <dgm:pt modelId="{13705592-CFC2-4B11-9B75-F1E564DE254F}" type="pres">
      <dgm:prSet presAssocID="{7334FA16-11C0-4C26-9699-9A3C503E6CC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2FD729D-DD11-4C6D-B477-4ADC7769B83F}" type="pres">
      <dgm:prSet presAssocID="{7AEF3767-AAB3-4E56-9886-7E92DBC7BEA4}" presName="parTxOnlySpace" presStyleCnt="0"/>
      <dgm:spPr/>
    </dgm:pt>
    <dgm:pt modelId="{14F744E1-E9EF-48D8-BE77-E8F17E766149}" type="pres">
      <dgm:prSet presAssocID="{C6747A84-43D0-42BE-956E-788A1D5EAE8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9CFB632-ABD4-402A-882B-BEAD6FD8F749}" type="pres">
      <dgm:prSet presAssocID="{7C3485B5-5308-427A-B256-0B11F45CAEC6}" presName="parTxOnlySpace" presStyleCnt="0"/>
      <dgm:spPr/>
    </dgm:pt>
    <dgm:pt modelId="{CE48E3B3-95E1-456D-946E-F0BE6EFD3B5A}" type="pres">
      <dgm:prSet presAssocID="{B8B5130A-7D36-43B7-BF01-42F68E2F025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94DD6DE-C9B2-45FC-AB6F-DAD5C1FDDF7A}" type="pres">
      <dgm:prSet presAssocID="{136F8306-C606-4D93-AE49-CDEE6B6625FF}" presName="parTxOnlySpace" presStyleCnt="0"/>
      <dgm:spPr/>
    </dgm:pt>
    <dgm:pt modelId="{9AAB3805-F758-46EF-9E1F-D0FE5A865DF0}" type="pres">
      <dgm:prSet presAssocID="{43241688-0FD0-4D98-9CCA-213EB8C373B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30D5A60-04AA-4FA9-A353-586243DACE60}" type="pres">
      <dgm:prSet presAssocID="{BB7D84A6-FA7A-4D13-8065-4A5DF9FF0DC0}" presName="parTxOnlySpace" presStyleCnt="0"/>
      <dgm:spPr/>
    </dgm:pt>
    <dgm:pt modelId="{B3C113E8-CFC9-48E4-9581-08D87B1E3A0C}" type="pres">
      <dgm:prSet presAssocID="{04BF4A18-C444-4216-B0A6-F4CCECD2E92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9AF3D06-561B-4F44-B6B3-0EB2727AB039}" type="presOf" srcId="{C6747A84-43D0-42BE-956E-788A1D5EAE8D}" destId="{14F744E1-E9EF-48D8-BE77-E8F17E766149}" srcOrd="0" destOrd="0" presId="urn:microsoft.com/office/officeart/2005/8/layout/chevron1"/>
    <dgm:cxn modelId="{137AD728-6866-425E-9542-E4354FC1B61E}" srcId="{06E4AA61-4BD7-4702-BD2F-4E9DFE5BFCE4}" destId="{04BF4A18-C444-4216-B0A6-F4CCECD2E92F}" srcOrd="4" destOrd="0" parTransId="{1B8192EF-11D5-4C52-9A0F-E6DBEDF4BDAA}" sibTransId="{1AEBD130-B0CE-4E16-8EFF-B254329ED49B}"/>
    <dgm:cxn modelId="{ADF2F94D-4050-4199-9146-AABAB0A0DEF2}" type="presOf" srcId="{06E4AA61-4BD7-4702-BD2F-4E9DFE5BFCE4}" destId="{3BCD033A-C1C6-4083-8384-FF3545247352}" srcOrd="0" destOrd="0" presId="urn:microsoft.com/office/officeart/2005/8/layout/chevron1"/>
    <dgm:cxn modelId="{709F108A-8DC6-43CE-99F4-2423BFCD4B8E}" type="presOf" srcId="{43241688-0FD0-4D98-9CCA-213EB8C373B0}" destId="{9AAB3805-F758-46EF-9E1F-D0FE5A865DF0}" srcOrd="0" destOrd="0" presId="urn:microsoft.com/office/officeart/2005/8/layout/chevron1"/>
    <dgm:cxn modelId="{901D759F-F734-443C-95B2-034A442E143B}" srcId="{06E4AA61-4BD7-4702-BD2F-4E9DFE5BFCE4}" destId="{43241688-0FD0-4D98-9CCA-213EB8C373B0}" srcOrd="3" destOrd="0" parTransId="{6D0226DC-0C8B-4406-BCD2-EF5FD79228CC}" sibTransId="{BB7D84A6-FA7A-4D13-8065-4A5DF9FF0DC0}"/>
    <dgm:cxn modelId="{879040B0-5E5B-45E9-A208-84A28607B9F6}" type="presOf" srcId="{7334FA16-11C0-4C26-9699-9A3C503E6CC5}" destId="{13705592-CFC2-4B11-9B75-F1E564DE254F}" srcOrd="0" destOrd="0" presId="urn:microsoft.com/office/officeart/2005/8/layout/chevron1"/>
    <dgm:cxn modelId="{E36520BA-F2EC-4F2A-ABDA-EFCBF3090391}" type="presOf" srcId="{B8B5130A-7D36-43B7-BF01-42F68E2F0252}" destId="{CE48E3B3-95E1-456D-946E-F0BE6EFD3B5A}" srcOrd="0" destOrd="0" presId="urn:microsoft.com/office/officeart/2005/8/layout/chevron1"/>
    <dgm:cxn modelId="{5AF049DB-9749-495C-9448-CE62FC67E4DB}" srcId="{06E4AA61-4BD7-4702-BD2F-4E9DFE5BFCE4}" destId="{C6747A84-43D0-42BE-956E-788A1D5EAE8D}" srcOrd="1" destOrd="0" parTransId="{F44449F6-44E5-4EBD-8548-825AEAD3676A}" sibTransId="{7C3485B5-5308-427A-B256-0B11F45CAEC6}"/>
    <dgm:cxn modelId="{1D2118EC-928E-4898-82ED-8D8DDC496B81}" srcId="{06E4AA61-4BD7-4702-BD2F-4E9DFE5BFCE4}" destId="{7334FA16-11C0-4C26-9699-9A3C503E6CC5}" srcOrd="0" destOrd="0" parTransId="{02309247-27CB-4F06-A9F9-BFC2302AFAC4}" sibTransId="{7AEF3767-AAB3-4E56-9886-7E92DBC7BEA4}"/>
    <dgm:cxn modelId="{E3F234F5-DC0B-42F9-AA06-F485C59C05A0}" type="presOf" srcId="{04BF4A18-C444-4216-B0A6-F4CCECD2E92F}" destId="{B3C113E8-CFC9-48E4-9581-08D87B1E3A0C}" srcOrd="0" destOrd="0" presId="urn:microsoft.com/office/officeart/2005/8/layout/chevron1"/>
    <dgm:cxn modelId="{84A6DAFB-40B8-436C-818B-4E9EC4AD8A3D}" srcId="{06E4AA61-4BD7-4702-BD2F-4E9DFE5BFCE4}" destId="{B8B5130A-7D36-43B7-BF01-42F68E2F0252}" srcOrd="2" destOrd="0" parTransId="{AA9CD366-718D-422B-A0EC-A0EF1A1DC761}" sibTransId="{136F8306-C606-4D93-AE49-CDEE6B6625FF}"/>
    <dgm:cxn modelId="{B3A35793-C4BD-4E72-864B-3303E0B95332}" type="presParOf" srcId="{3BCD033A-C1C6-4083-8384-FF3545247352}" destId="{13705592-CFC2-4B11-9B75-F1E564DE254F}" srcOrd="0" destOrd="0" presId="urn:microsoft.com/office/officeart/2005/8/layout/chevron1"/>
    <dgm:cxn modelId="{2BABF3DB-68C9-4BC0-898D-BD5D7EE360F0}" type="presParOf" srcId="{3BCD033A-C1C6-4083-8384-FF3545247352}" destId="{82FD729D-DD11-4C6D-B477-4ADC7769B83F}" srcOrd="1" destOrd="0" presId="urn:microsoft.com/office/officeart/2005/8/layout/chevron1"/>
    <dgm:cxn modelId="{DC9C5DD0-634A-4739-8480-463B0E92BBE0}" type="presParOf" srcId="{3BCD033A-C1C6-4083-8384-FF3545247352}" destId="{14F744E1-E9EF-48D8-BE77-E8F17E766149}" srcOrd="2" destOrd="0" presId="urn:microsoft.com/office/officeart/2005/8/layout/chevron1"/>
    <dgm:cxn modelId="{BE0504FF-914B-4EA2-8629-609489630CBC}" type="presParOf" srcId="{3BCD033A-C1C6-4083-8384-FF3545247352}" destId="{59CFB632-ABD4-402A-882B-BEAD6FD8F749}" srcOrd="3" destOrd="0" presId="urn:microsoft.com/office/officeart/2005/8/layout/chevron1"/>
    <dgm:cxn modelId="{B3F8FCFA-8420-44AB-B378-3374B9CC23A0}" type="presParOf" srcId="{3BCD033A-C1C6-4083-8384-FF3545247352}" destId="{CE48E3B3-95E1-456D-946E-F0BE6EFD3B5A}" srcOrd="4" destOrd="0" presId="urn:microsoft.com/office/officeart/2005/8/layout/chevron1"/>
    <dgm:cxn modelId="{38DE4B30-23EE-49E0-A2FD-76447BDAD86A}" type="presParOf" srcId="{3BCD033A-C1C6-4083-8384-FF3545247352}" destId="{294DD6DE-C9B2-45FC-AB6F-DAD5C1FDDF7A}" srcOrd="5" destOrd="0" presId="urn:microsoft.com/office/officeart/2005/8/layout/chevron1"/>
    <dgm:cxn modelId="{E1B9EFE5-9A87-4C22-AA9F-536AE0F72FD3}" type="presParOf" srcId="{3BCD033A-C1C6-4083-8384-FF3545247352}" destId="{9AAB3805-F758-46EF-9E1F-D0FE5A865DF0}" srcOrd="6" destOrd="0" presId="urn:microsoft.com/office/officeart/2005/8/layout/chevron1"/>
    <dgm:cxn modelId="{2ABBE7A0-6603-4CF4-AB4F-A2CD5E8E30A0}" type="presParOf" srcId="{3BCD033A-C1C6-4083-8384-FF3545247352}" destId="{230D5A60-04AA-4FA9-A353-586243DACE60}" srcOrd="7" destOrd="0" presId="urn:microsoft.com/office/officeart/2005/8/layout/chevron1"/>
    <dgm:cxn modelId="{49316DBD-FC39-4602-AD0C-55E848BC05B3}" type="presParOf" srcId="{3BCD033A-C1C6-4083-8384-FF3545247352}" destId="{B3C113E8-CFC9-48E4-9581-08D87B1E3A0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05592-CFC2-4B11-9B75-F1E564DE254F}">
      <dsp:nvSpPr>
        <dsp:cNvPr id="0" name=""/>
        <dsp:cNvSpPr/>
      </dsp:nvSpPr>
      <dsp:spPr>
        <a:xfrm>
          <a:off x="1786" y="1658698"/>
          <a:ext cx="1589829" cy="635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Клетка</a:t>
          </a:r>
        </a:p>
      </dsp:txBody>
      <dsp:txXfrm>
        <a:off x="319752" y="1658698"/>
        <a:ext cx="953898" cy="635931"/>
      </dsp:txXfrm>
    </dsp:sp>
    <dsp:sp modelId="{14F744E1-E9EF-48D8-BE77-E8F17E766149}">
      <dsp:nvSpPr>
        <dsp:cNvPr id="0" name=""/>
        <dsp:cNvSpPr/>
      </dsp:nvSpPr>
      <dsp:spPr>
        <a:xfrm>
          <a:off x="1432632" y="1658698"/>
          <a:ext cx="1589829" cy="635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Ткань</a:t>
          </a:r>
        </a:p>
      </dsp:txBody>
      <dsp:txXfrm>
        <a:off x="1750598" y="1658698"/>
        <a:ext cx="953898" cy="635931"/>
      </dsp:txXfrm>
    </dsp:sp>
    <dsp:sp modelId="{CE48E3B3-95E1-456D-946E-F0BE6EFD3B5A}">
      <dsp:nvSpPr>
        <dsp:cNvPr id="0" name=""/>
        <dsp:cNvSpPr/>
      </dsp:nvSpPr>
      <dsp:spPr>
        <a:xfrm>
          <a:off x="2863478" y="1658698"/>
          <a:ext cx="1589829" cy="635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</a:t>
          </a:r>
        </a:p>
      </dsp:txBody>
      <dsp:txXfrm>
        <a:off x="3181444" y="1658698"/>
        <a:ext cx="953898" cy="635931"/>
      </dsp:txXfrm>
    </dsp:sp>
    <dsp:sp modelId="{9AAB3805-F758-46EF-9E1F-D0FE5A865DF0}">
      <dsp:nvSpPr>
        <dsp:cNvPr id="0" name=""/>
        <dsp:cNvSpPr/>
      </dsp:nvSpPr>
      <dsp:spPr>
        <a:xfrm>
          <a:off x="4294325" y="1658698"/>
          <a:ext cx="1589829" cy="635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Система органов</a:t>
          </a:r>
        </a:p>
      </dsp:txBody>
      <dsp:txXfrm>
        <a:off x="4612291" y="1658698"/>
        <a:ext cx="953898" cy="635931"/>
      </dsp:txXfrm>
    </dsp:sp>
    <dsp:sp modelId="{B3C113E8-CFC9-48E4-9581-08D87B1E3A0C}">
      <dsp:nvSpPr>
        <dsp:cNvPr id="0" name=""/>
        <dsp:cNvSpPr/>
      </dsp:nvSpPr>
      <dsp:spPr>
        <a:xfrm>
          <a:off x="5725171" y="1658698"/>
          <a:ext cx="1589829" cy="635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Организм</a:t>
          </a:r>
        </a:p>
      </dsp:txBody>
      <dsp:txXfrm>
        <a:off x="6043137" y="1658698"/>
        <a:ext cx="953898" cy="635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4C6180-C4D7-44EB-91C2-F2986497964A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D50D-2287-4053-9796-500DFA5D700B}" type="datetime1">
              <a:rPr lang="ru-RU" smtClean="0"/>
              <a:pPr/>
              <a:t>22.10.2021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2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68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09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337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11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 descr="Разделитель титульного слайда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Полилиния: Фигура 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Полилиния: Фигура 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Полилиния: Фигура 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олилиния: Фигура 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: Фигура 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8" name="Рисунок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Рисунок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Скругленный прямоуголь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5" name="Скругленный прямоуголь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6" name="Прямоугольник: Скругленные углы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7" name="Скругленный прямоуголь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8" name="Скругленный прямоуголь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Сюда можно добавить выделенный 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Заголовок раздела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9057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54076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5" name="Прямая со стрелкой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50" name="Текст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,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пасибо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lnSpc>
                <a:spcPct val="70000"/>
              </a:lnSpc>
              <a:defRPr sz="55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Контактный номер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Рисунок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Рисунок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маркера-изображения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угольник 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Надпись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ru-RU" sz="1200" noProof="0" dirty="0">
                <a:solidFill>
                  <a:schemeClr val="tx2"/>
                </a:solidFill>
                <a:latin typeface="+mj-lt"/>
              </a:rPr>
              <a:t>Ваш логотип или название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hyperlink" Target="http://www.fabrikcam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Ткани Растений</a:t>
            </a:r>
          </a:p>
        </p:txBody>
      </p:sp>
      <p:cxnSp>
        <p:nvCxnSpPr>
          <p:cNvPr id="15" name="Прямая соединительная линия 14" descr="Разделитель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Виды тканей и основные функции</a:t>
            </a:r>
          </a:p>
        </p:txBody>
      </p:sp>
      <p:grpSp>
        <p:nvGrpSpPr>
          <p:cNvPr id="34" name="Группа 33" title="геометрическая фигура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4000" dirty="0"/>
              <a:t>Что такое ткани?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2000" y="1328787"/>
            <a:ext cx="7288013" cy="504825"/>
          </a:xfrm>
        </p:spPr>
        <p:txBody>
          <a:bodyPr rtlCol="0"/>
          <a:lstStyle/>
          <a:p>
            <a:pPr rtl="0"/>
            <a:r>
              <a:rPr lang="ru-RU" sz="2600" dirty="0"/>
              <a:t>Ткань – группа клеток, сходных по строению, имеющих общее происхождение и выполняющие общую функцию. </a:t>
            </a:r>
          </a:p>
          <a:p>
            <a:pPr rtl="0"/>
            <a:endParaRPr lang="ru-RU" sz="2600" dirty="0"/>
          </a:p>
          <a:p>
            <a:pPr rtl="0"/>
            <a:r>
              <a:rPr lang="ru-RU" sz="2600" dirty="0"/>
              <a:t>Ткани, соответственно, состоят из клеток, а пространство между клетками заполнено межклеточным веществом.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031413" y="3925888"/>
            <a:ext cx="2160587" cy="504825"/>
          </a:xfrm>
        </p:spPr>
        <p:txBody>
          <a:bodyPr rtlCol="0"/>
          <a:lstStyle/>
          <a:p>
            <a:pPr rtl="0"/>
            <a:r>
              <a:rPr lang="ru-RU" dirty="0"/>
              <a:t>Здоровые </a:t>
            </a:r>
            <a:br>
              <a:rPr lang="ru-RU" dirty="0"/>
            </a:br>
            <a:r>
              <a:rPr lang="ru-RU" dirty="0"/>
              <a:t>овощи</a:t>
            </a:r>
          </a:p>
        </p:txBody>
      </p:sp>
      <p:pic>
        <p:nvPicPr>
          <p:cNvPr id="179" name="Рисунок 178" descr="Рисунок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>
          <a:xfrm>
            <a:off x="7720013" y="87313"/>
            <a:ext cx="4471987" cy="6478587"/>
          </a:xfrm>
        </p:spPr>
      </p:pic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016EE7B4-0409-4A10-B68C-107CBCBCD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735110"/>
              </p:ext>
            </p:extLst>
          </p:nvPr>
        </p:nvGraphicFramePr>
        <p:xfrm>
          <a:off x="172584" y="2612571"/>
          <a:ext cx="7316787" cy="395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 descr="Рисунок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262914" y="-188686"/>
            <a:ext cx="678475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628" y="851154"/>
            <a:ext cx="11340000" cy="432000"/>
          </a:xfrm>
        </p:spPr>
        <p:txBody>
          <a:bodyPr rtlCol="0"/>
          <a:lstStyle/>
          <a:p>
            <a:pPr rtl="0"/>
            <a:r>
              <a:rPr lang="ru-RU" sz="4000" dirty="0"/>
              <a:t>Какие бывают ткани?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17320-F14C-4920-B3C0-1DC219C098F6}"/>
              </a:ext>
            </a:extLst>
          </p:cNvPr>
          <p:cNvSpPr txBox="1"/>
          <p:nvPr/>
        </p:nvSpPr>
        <p:spPr>
          <a:xfrm>
            <a:off x="6923314" y="2496457"/>
            <a:ext cx="4034972" cy="23948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buFontTx/>
              <a:buChar char="-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Покровные</a:t>
            </a:r>
          </a:p>
          <a:p>
            <a:pPr marL="342900" indent="-342900">
              <a:buFontTx/>
              <a:buChar char="-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Механические</a:t>
            </a:r>
          </a:p>
          <a:p>
            <a:pPr marL="342900" indent="-342900" algn="l">
              <a:buFontTx/>
              <a:buChar char="-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Образовательные</a:t>
            </a:r>
          </a:p>
          <a:p>
            <a:pPr marL="342900" indent="-342900" algn="l">
              <a:buFontTx/>
              <a:buChar char="-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</a:t>
            </a:r>
          </a:p>
          <a:p>
            <a:pPr marL="342900" indent="-342900" algn="l">
              <a:buFontTx/>
              <a:buChar char="-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Проводящие</a:t>
            </a:r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Рисунок">
            <a:extLst>
              <a:ext uri="{FF2B5EF4-FFF2-40B4-BE49-F238E27FC236}">
                <a16:creationId xmlns:a16="http://schemas.microsoft.com/office/drawing/2014/main" id="{925A3C19-2816-4D4F-B6A9-C4A6DA022E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57" y="86714"/>
            <a:ext cx="5291843" cy="6684572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5201" y="86713"/>
            <a:ext cx="6856800" cy="1854045"/>
          </a:xfrm>
        </p:spPr>
        <p:txBody>
          <a:bodyPr rtlCol="0"/>
          <a:lstStyle/>
          <a:p>
            <a:pPr rtl="0"/>
            <a:r>
              <a:rPr lang="ru-RU" dirty="0"/>
              <a:t>Механические и покровные ткани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935BD9-ED7D-4D8B-A0A5-1217BC8FE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5200" y="1940758"/>
            <a:ext cx="6813443" cy="4830528"/>
          </a:xfrm>
        </p:spPr>
        <p:txBody>
          <a:bodyPr/>
          <a:lstStyle/>
          <a:p>
            <a:r>
              <a:rPr lang="ru-RU" sz="2800" dirty="0"/>
              <a:t>Основная функция – защитная. </a:t>
            </a:r>
          </a:p>
          <a:p>
            <a:endParaRPr lang="ru-RU" sz="2800" dirty="0"/>
          </a:p>
          <a:p>
            <a:pPr algn="just"/>
            <a:r>
              <a:rPr lang="ru-RU" sz="2800" dirty="0"/>
              <a:t>Покровная ткань защищает растения от перегрева, высыхания, проникновения бактерий. Пример – кожица у листа.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Механическая ткань позволяет противостоять большим нагрузкам: порывам ветра, прыжкам птиц, ударам о землю. Пример – ткани стебля или скорлупа ореха.</a:t>
            </a:r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итогового слайда, левый верхний угол">
            <a:extLst>
              <a:ext uri="{FF2B5EF4-FFF2-40B4-BE49-F238E27FC236}">
                <a16:creationId xmlns:a16="http://schemas.microsoft.com/office/drawing/2014/main" id="{AD40D937-B3C8-43EA-A0D3-6CE4BF447E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01" y="86715"/>
            <a:ext cx="4811850" cy="3342286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33CBA-6B58-475A-BAF2-04998BA4A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3517901"/>
            <a:ext cx="4811850" cy="1409700"/>
          </a:xfrm>
        </p:spPr>
        <p:txBody>
          <a:bodyPr rtlCol="0"/>
          <a:lstStyle/>
          <a:p>
            <a:pPr rtl="0"/>
            <a:r>
              <a:rPr lang="ru-RU" dirty="0"/>
              <a:t>Образовательная и основная ткани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542706-50AC-4B17-A704-143D94A79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4811851" cy="1845743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163A50-2819-40D9-A42F-D84F47928C9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064819" y="270810"/>
            <a:ext cx="6650931" cy="6053790"/>
          </a:xfrm>
        </p:spPr>
        <p:txBody>
          <a:bodyPr rtlCol="0"/>
          <a:lstStyle/>
          <a:p>
            <a:pPr algn="just" rtl="0"/>
            <a:r>
              <a:rPr lang="ru-RU" sz="2800" dirty="0"/>
              <a:t>Образовательная ткань отвечает за «образование» клеток, то есть деление, рост и развитие. Обеспечивает рост растения в длину и толщину. Эти клетки потом превращаются в клетки других типов тканей. Пример – камбий в стебле. </a:t>
            </a:r>
          </a:p>
          <a:p>
            <a:pPr marL="0" indent="0" algn="just" rtl="0">
              <a:buNone/>
            </a:pPr>
            <a:endParaRPr lang="ru-RU" sz="2800" dirty="0"/>
          </a:p>
          <a:p>
            <a:pPr algn="just" rtl="0"/>
            <a:r>
              <a:rPr lang="ru-RU" sz="2800" dirty="0"/>
              <a:t>Основная ткань отвечает за создание и накопление питательных веществ. За создание отвечают зеленые (наполненные хлорофиллом) части растений, например, клетки листа, запасают же ткани семян, луковиц, клубней и так далее.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249B8-A654-41FD-9724-45A3A5EE1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1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152000"/>
            <a:ext cx="3486150" cy="2196235"/>
          </a:xfrm>
        </p:spPr>
        <p:txBody>
          <a:bodyPr rtlCol="0"/>
          <a:lstStyle/>
          <a:p>
            <a:pPr algn="just" rtl="0"/>
            <a:r>
              <a:rPr lang="ru-RU" sz="2600" dirty="0"/>
              <a:t>Проводят питательные вещества. От листьев к корням и обратно. Представлены сосудами, </a:t>
            </a:r>
            <a:r>
              <a:rPr lang="ru-RU" sz="2600" dirty="0" err="1"/>
              <a:t>трахеидами</a:t>
            </a:r>
            <a:r>
              <a:rPr lang="ru-RU" sz="2600" dirty="0"/>
              <a:t>, ситовидными трубками.</a:t>
            </a:r>
          </a:p>
        </p:txBody>
      </p:sp>
      <p:pic>
        <p:nvPicPr>
          <p:cNvPr id="24" name="Рисунок 23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EF9CE69-52BF-4E4F-9351-1B249FD5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Проводящие ткани растений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220453F-3492-4A78-8F8C-32A80A6035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0500" y="3509766"/>
            <a:ext cx="3485950" cy="23227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/>
              <a:t>По сути, являются аналогом сосудов в организме человека. Доставляют разные питательные вещества, по форме вытянутые и длинные. Позже Вы начнете различать Ксилему (восходящий ток) и Флоэму (нисходящий ток).</a:t>
            </a:r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тья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/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DC24D3-EEF0-4B69-A174-E4DFF7884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>
              <a:lnSpc>
                <a:spcPct val="70000"/>
              </a:lnSpc>
            </a:pPr>
            <a:r>
              <a:rPr lang="ru-RU" sz="5500" dirty="0"/>
              <a:t>Спасибо за внимание!</a:t>
            </a:r>
          </a:p>
        </p:txBody>
      </p:sp>
      <p:cxnSp>
        <p:nvCxnSpPr>
          <p:cNvPr id="5" name="Прямая соединительная линия 4" descr="Разделитель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Графический объект 12" descr="Пользователь" title="Значок — имя докладчика">
            <a:extLst>
              <a:ext uri="{FF2B5EF4-FFF2-40B4-BE49-F238E27FC236}">
                <a16:creationId xmlns:a16="http://schemas.microsoft.com/office/drawing/2014/main" id="{708AF784-88DE-4E89-A28B-BECD54FC1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4624" y="3886690"/>
            <a:ext cx="164463" cy="164463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650F9D0C-7F14-4B83-A0A3-5710128C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/>
              <a:t>+7 (123) 987-65-54</a:t>
            </a:r>
          </a:p>
        </p:txBody>
      </p:sp>
      <p:pic>
        <p:nvPicPr>
          <p:cNvPr id="15" name="Графический объект 14" descr="Смартфон" title="Значок — номер телефона докладчика">
            <a:extLst>
              <a:ext uri="{FF2B5EF4-FFF2-40B4-BE49-F238E27FC236}">
                <a16:creationId xmlns:a16="http://schemas.microsoft.com/office/drawing/2014/main" id="{E276E47B-4C08-4FEC-AAE8-3DCCBA7EE7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4624" y="4196776"/>
            <a:ext cx="164463" cy="164463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2EF9E03C-A81E-4083-9F20-EF8FFAF59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ru-RU" dirty="0"/>
              <a:t>mariya@email.com</a:t>
            </a:r>
          </a:p>
        </p:txBody>
      </p:sp>
      <p:pic>
        <p:nvPicPr>
          <p:cNvPr id="14" name="Графический объект 13" descr="Конверт" title="Значок — адрес электронной почты докладчика">
            <a:extLst>
              <a:ext uri="{FF2B5EF4-FFF2-40B4-BE49-F238E27FC236}">
                <a16:creationId xmlns:a16="http://schemas.microsoft.com/office/drawing/2014/main" id="{4F2D4997-93AD-4A62-8488-4572923DB8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84624" y="4530964"/>
            <a:ext cx="164463" cy="164463"/>
          </a:xfrm>
          <a:prstGeom prst="rect">
            <a:avLst/>
          </a:prstGeom>
        </p:spPr>
      </p:pic>
      <p:sp>
        <p:nvSpPr>
          <p:cNvPr id="26" name="Текст 25">
            <a:extLst>
              <a:ext uri="{FF2B5EF4-FFF2-40B4-BE49-F238E27FC236}">
                <a16:creationId xmlns:a16="http://schemas.microsoft.com/office/drawing/2014/main" id="{88557579-7DEF-FF4C-AD37-0E81A6BB3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dirty="0">
                <a:hlinkClick r:id="rId10"/>
              </a:rPr>
              <a:t>www.fabrikam.com</a:t>
            </a:r>
            <a:r>
              <a:rPr lang="ru-RU" dirty="0"/>
              <a:t> </a:t>
            </a:r>
          </a:p>
        </p:txBody>
      </p:sp>
      <p:pic>
        <p:nvPicPr>
          <p:cNvPr id="30" name="Графический объект 29" descr="Мир">
            <a:extLst>
              <a:ext uri="{FF2B5EF4-FFF2-40B4-BE49-F238E27FC236}">
                <a16:creationId xmlns:a16="http://schemas.microsoft.com/office/drawing/2014/main" id="{07973E30-0C12-8442-90B5-47D1C4554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8999" y="4843614"/>
            <a:ext cx="170088" cy="170088"/>
          </a:xfrm>
          <a:prstGeom prst="rect">
            <a:avLst/>
          </a:prstGeom>
        </p:spPr>
      </p:pic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id="{8081DBCE-B19B-408D-907D-F7196CA61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Не проверяйте прочность механической ткани лишний раз. Поверьте, цветочкам и так хватает стресса.</a:t>
            </a:r>
          </a:p>
        </p:txBody>
      </p:sp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573_TF16411174.potx" id="{B9D1EFAA-1B8A-435B-B40B-36E03B99D842}" vid="{BF204853-A097-4AAF-B811-234D352F67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58</TotalTime>
  <Words>301</Words>
  <Application>Microsoft Office PowerPoint</Application>
  <PresentationFormat>Широкоэкранный</PresentationFormat>
  <Paragraphs>46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Times New Roman</vt:lpstr>
      <vt:lpstr>Тема Office</vt:lpstr>
      <vt:lpstr>Ткани Растений</vt:lpstr>
      <vt:lpstr>Что такое ткани? </vt:lpstr>
      <vt:lpstr>Какие бывают ткани? </vt:lpstr>
      <vt:lpstr>Механические и покровные ткани</vt:lpstr>
      <vt:lpstr>Образовательная и основная ткани</vt:lpstr>
      <vt:lpstr>Проводящие ткани растений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Ткани Растений</dc:title>
  <dc:creator>Анна Румянцева</dc:creator>
  <cp:lastModifiedBy>Анна Румянцева</cp:lastModifiedBy>
  <cp:revision>1</cp:revision>
  <dcterms:created xsi:type="dcterms:W3CDTF">2021-10-22T13:21:27Z</dcterms:created>
  <dcterms:modified xsi:type="dcterms:W3CDTF">2021-10-22T14:20:08Z</dcterms:modified>
</cp:coreProperties>
</file>