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69" r:id="rId2"/>
    <p:sldId id="271" r:id="rId3"/>
    <p:sldId id="294" r:id="rId4"/>
    <p:sldId id="272" r:id="rId5"/>
    <p:sldId id="275" r:id="rId6"/>
    <p:sldId id="280" r:id="rId7"/>
    <p:sldId id="282" r:id="rId8"/>
    <p:sldId id="283" r:id="rId9"/>
    <p:sldId id="281" r:id="rId10"/>
    <p:sldId id="284" r:id="rId11"/>
    <p:sldId id="285" r:id="rId12"/>
    <p:sldId id="286" r:id="rId13"/>
    <p:sldId id="287" r:id="rId14"/>
    <p:sldId id="288" r:id="rId15"/>
    <p:sldId id="289" r:id="rId16"/>
    <p:sldId id="290" r:id="rId17"/>
    <p:sldId id="292" r:id="rId18"/>
    <p:sldId id="300" r:id="rId19"/>
    <p:sldId id="295" r:id="rId20"/>
    <p:sldId id="296" r:id="rId21"/>
    <p:sldId id="293" r:id="rId22"/>
    <p:sldId id="297" r:id="rId23"/>
    <p:sldId id="298" r:id="rId24"/>
    <p:sldId id="279" r:id="rId25"/>
    <p:sldId id="302" r:id="rId26"/>
    <p:sldId id="303" r:id="rId27"/>
    <p:sldId id="304" r:id="rId28"/>
    <p:sldId id="305" r:id="rId29"/>
    <p:sldId id="306" r:id="rId30"/>
    <p:sldId id="308" r:id="rId31"/>
    <p:sldId id="309" r:id="rId32"/>
    <p:sldId id="312" r:id="rId33"/>
    <p:sldId id="315" r:id="rId34"/>
    <p:sldId id="314" r:id="rId35"/>
    <p:sldId id="320" r:id="rId36"/>
    <p:sldId id="319" r:id="rId37"/>
    <p:sldId id="316" r:id="rId38"/>
    <p:sldId id="321" r:id="rId39"/>
    <p:sldId id="323" r:id="rId40"/>
    <p:sldId id="270" r:id="rId41"/>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666633"/>
    <a:srgbClr val="CC3300"/>
    <a:srgbClr val="008000"/>
    <a:srgbClr val="990099"/>
    <a:srgbClr val="6600CC"/>
    <a:srgbClr val="000099"/>
    <a:srgbClr val="CCCC00"/>
    <a:srgbClr val="FF99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50" y="-4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E9A2D-E0B3-4F47-B167-070013CE5E90}"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ru-RU"/>
        </a:p>
      </dgm:t>
    </dgm:pt>
    <dgm:pt modelId="{D877E5CE-4C70-48A1-8809-1A4B33DCDF72}">
      <dgm:prSet phldrT="[Текст]" custT="1"/>
      <dgm:spPr/>
      <dgm:t>
        <a:bodyPr/>
        <a:lstStyle/>
        <a:p>
          <a:r>
            <a:rPr lang="ru-RU" sz="1800" b="1" dirty="0" smtClean="0">
              <a:solidFill>
                <a:schemeClr val="tx1">
                  <a:lumMod val="95000"/>
                  <a:lumOff val="5000"/>
                </a:schemeClr>
              </a:solidFill>
              <a:latin typeface="Monotype Corsiva" pitchFamily="66" charset="0"/>
            </a:rPr>
            <a:t>Лекция</a:t>
          </a:r>
          <a:endParaRPr lang="ru-RU" sz="1800" b="1" dirty="0">
            <a:solidFill>
              <a:schemeClr val="tx1">
                <a:lumMod val="95000"/>
                <a:lumOff val="5000"/>
              </a:schemeClr>
            </a:solidFill>
            <a:latin typeface="Monotype Corsiva" pitchFamily="66" charset="0"/>
          </a:endParaRPr>
        </a:p>
      </dgm:t>
    </dgm:pt>
    <dgm:pt modelId="{EF56A5BB-F514-411E-B816-50F547FD7274}" type="parTrans" cxnId="{976F793A-CA74-43CE-A4C4-16F8BFB4C159}">
      <dgm:prSet/>
      <dgm:spPr/>
      <dgm:t>
        <a:bodyPr/>
        <a:lstStyle/>
        <a:p>
          <a:endParaRPr lang="ru-RU"/>
        </a:p>
      </dgm:t>
    </dgm:pt>
    <dgm:pt modelId="{050C750C-7463-4F19-9CBA-E2C12A70D832}" type="sibTrans" cxnId="{976F793A-CA74-43CE-A4C4-16F8BFB4C159}">
      <dgm:prSet/>
      <dgm:spPr/>
      <dgm:t>
        <a:bodyPr/>
        <a:lstStyle/>
        <a:p>
          <a:endParaRPr lang="ru-RU"/>
        </a:p>
      </dgm:t>
    </dgm:pt>
    <dgm:pt modelId="{88BD9EF8-6994-476C-AB39-101A9B501C86}">
      <dgm:prSet phldrT="[Текст]" custT="1"/>
      <dgm:spPr/>
      <dgm:t>
        <a:bodyPr/>
        <a:lstStyle/>
        <a:p>
          <a:r>
            <a:rPr lang="ru-RU" sz="1800" b="1" dirty="0" smtClean="0">
              <a:solidFill>
                <a:schemeClr val="tx1">
                  <a:lumMod val="95000"/>
                  <a:lumOff val="5000"/>
                </a:schemeClr>
              </a:solidFill>
              <a:latin typeface="Monotype Corsiva" pitchFamily="66" charset="0"/>
            </a:rPr>
            <a:t>Беседа / дискуссия </a:t>
          </a:r>
          <a:endParaRPr lang="ru-RU" sz="1800" b="1" dirty="0">
            <a:solidFill>
              <a:schemeClr val="tx1">
                <a:lumMod val="95000"/>
                <a:lumOff val="5000"/>
              </a:schemeClr>
            </a:solidFill>
            <a:latin typeface="Monotype Corsiva" pitchFamily="66" charset="0"/>
          </a:endParaRPr>
        </a:p>
      </dgm:t>
    </dgm:pt>
    <dgm:pt modelId="{886FD385-9FD9-4755-A9C6-45910FECA21A}" type="parTrans" cxnId="{E198C321-E4E3-4BC6-B3AD-ED7FE0D48533}">
      <dgm:prSet/>
      <dgm:spPr/>
      <dgm:t>
        <a:bodyPr/>
        <a:lstStyle/>
        <a:p>
          <a:endParaRPr lang="ru-RU"/>
        </a:p>
      </dgm:t>
    </dgm:pt>
    <dgm:pt modelId="{B5FC4415-2AC7-4908-BC7D-D23C52B89B4F}" type="sibTrans" cxnId="{E198C321-E4E3-4BC6-B3AD-ED7FE0D48533}">
      <dgm:prSet/>
      <dgm:spPr/>
      <dgm:t>
        <a:bodyPr/>
        <a:lstStyle/>
        <a:p>
          <a:endParaRPr lang="ru-RU"/>
        </a:p>
      </dgm:t>
    </dgm:pt>
    <dgm:pt modelId="{2C8B79AE-2B0A-451D-B750-A13FA7A36195}">
      <dgm:prSet phldrT="[Текст]" custT="1"/>
      <dgm:spPr/>
      <dgm:t>
        <a:bodyPr/>
        <a:lstStyle/>
        <a:p>
          <a:r>
            <a:rPr lang="ru-RU" sz="2000" b="1" dirty="0" smtClean="0">
              <a:solidFill>
                <a:schemeClr val="tx1">
                  <a:lumMod val="95000"/>
                  <a:lumOff val="5000"/>
                </a:schemeClr>
              </a:solidFill>
              <a:latin typeface="Monotype Corsiva" pitchFamily="66" charset="0"/>
            </a:rPr>
            <a:t>Выступление </a:t>
          </a:r>
          <a:endParaRPr lang="ru-RU" sz="2000" b="1" dirty="0">
            <a:solidFill>
              <a:schemeClr val="tx1">
                <a:lumMod val="95000"/>
                <a:lumOff val="5000"/>
              </a:schemeClr>
            </a:solidFill>
            <a:latin typeface="Monotype Corsiva" pitchFamily="66" charset="0"/>
          </a:endParaRPr>
        </a:p>
      </dgm:t>
    </dgm:pt>
    <dgm:pt modelId="{CA39DF80-6BF0-4C52-A9F2-B055F28B7C4B}" type="parTrans" cxnId="{B384D59C-4FE9-460C-852F-570B70ECCCAD}">
      <dgm:prSet/>
      <dgm:spPr/>
      <dgm:t>
        <a:bodyPr/>
        <a:lstStyle/>
        <a:p>
          <a:endParaRPr lang="ru-RU"/>
        </a:p>
      </dgm:t>
    </dgm:pt>
    <dgm:pt modelId="{A3523E9B-E2D6-4625-A2A8-2AC194EB59EB}" type="sibTrans" cxnId="{B384D59C-4FE9-460C-852F-570B70ECCCAD}">
      <dgm:prSet/>
      <dgm:spPr/>
      <dgm:t>
        <a:bodyPr/>
        <a:lstStyle/>
        <a:p>
          <a:endParaRPr lang="ru-RU"/>
        </a:p>
      </dgm:t>
    </dgm:pt>
    <dgm:pt modelId="{F31DFB53-620B-4540-B7C0-C15F0619B8F4}">
      <dgm:prSet custT="1"/>
      <dgm:spPr/>
      <dgm:t>
        <a:bodyPr/>
        <a:lstStyle/>
        <a:p>
          <a:r>
            <a:rPr lang="ru-RU" sz="1800" b="1" dirty="0" smtClean="0">
              <a:solidFill>
                <a:schemeClr val="tx1">
                  <a:lumMod val="95000"/>
                  <a:lumOff val="5000"/>
                </a:schemeClr>
              </a:solidFill>
              <a:latin typeface="Monotype Corsiva" pitchFamily="66" charset="0"/>
            </a:rPr>
            <a:t>Сообщение </a:t>
          </a:r>
          <a:endParaRPr lang="ru-RU" sz="1800" b="1" dirty="0">
            <a:solidFill>
              <a:schemeClr val="tx1">
                <a:lumMod val="95000"/>
                <a:lumOff val="5000"/>
              </a:schemeClr>
            </a:solidFill>
            <a:latin typeface="Monotype Corsiva" pitchFamily="66" charset="0"/>
          </a:endParaRPr>
        </a:p>
      </dgm:t>
    </dgm:pt>
    <dgm:pt modelId="{33A0D8BB-72EF-4863-A956-F16BE859BE65}" type="parTrans" cxnId="{DA1994CA-131F-4F4A-8061-BA186B64923F}">
      <dgm:prSet/>
      <dgm:spPr/>
      <dgm:t>
        <a:bodyPr/>
        <a:lstStyle/>
        <a:p>
          <a:endParaRPr lang="ru-RU"/>
        </a:p>
      </dgm:t>
    </dgm:pt>
    <dgm:pt modelId="{5FCAA75A-FAB8-479F-9B9B-7F0330F82BBD}" type="sibTrans" cxnId="{DA1994CA-131F-4F4A-8061-BA186B64923F}">
      <dgm:prSet/>
      <dgm:spPr/>
      <dgm:t>
        <a:bodyPr/>
        <a:lstStyle/>
        <a:p>
          <a:endParaRPr lang="ru-RU"/>
        </a:p>
      </dgm:t>
    </dgm:pt>
    <dgm:pt modelId="{DE43B038-EBA2-4494-97C1-5EC8097C644C}">
      <dgm:prSet custT="1"/>
      <dgm:spPr/>
      <dgm:t>
        <a:bodyPr/>
        <a:lstStyle/>
        <a:p>
          <a:r>
            <a:rPr lang="ru-RU" sz="1800" b="1" dirty="0" smtClean="0">
              <a:solidFill>
                <a:schemeClr val="tx1">
                  <a:lumMod val="95000"/>
                  <a:lumOff val="5000"/>
                </a:schemeClr>
              </a:solidFill>
              <a:latin typeface="Monotype Corsiva" pitchFamily="66" charset="0"/>
            </a:rPr>
            <a:t>Доклад </a:t>
          </a:r>
          <a:endParaRPr lang="ru-RU" sz="1800" b="1" dirty="0">
            <a:solidFill>
              <a:schemeClr val="tx1">
                <a:lumMod val="95000"/>
                <a:lumOff val="5000"/>
              </a:schemeClr>
            </a:solidFill>
            <a:latin typeface="Monotype Corsiva" pitchFamily="66" charset="0"/>
          </a:endParaRPr>
        </a:p>
      </dgm:t>
    </dgm:pt>
    <dgm:pt modelId="{E86DD3DE-8F52-4F43-8D5B-8B874AF473A6}" type="parTrans" cxnId="{011091EF-B39A-4590-BDF0-D2C89D3F7C2D}">
      <dgm:prSet/>
      <dgm:spPr/>
      <dgm:t>
        <a:bodyPr/>
        <a:lstStyle/>
        <a:p>
          <a:endParaRPr lang="ru-RU"/>
        </a:p>
      </dgm:t>
    </dgm:pt>
    <dgm:pt modelId="{FAAFDFAF-DD89-4E5F-AD8D-474C15F5B55D}" type="sibTrans" cxnId="{011091EF-B39A-4590-BDF0-D2C89D3F7C2D}">
      <dgm:prSet/>
      <dgm:spPr/>
      <dgm:t>
        <a:bodyPr/>
        <a:lstStyle/>
        <a:p>
          <a:endParaRPr lang="ru-RU"/>
        </a:p>
      </dgm:t>
    </dgm:pt>
    <dgm:pt modelId="{E06EAA27-E882-4084-A0CC-AFC183C0DA8F}" type="pres">
      <dgm:prSet presAssocID="{2CEE9A2D-E0B3-4F47-B167-070013CE5E90}" presName="linear" presStyleCnt="0">
        <dgm:presLayoutVars>
          <dgm:dir/>
          <dgm:animLvl val="lvl"/>
          <dgm:resizeHandles val="exact"/>
        </dgm:presLayoutVars>
      </dgm:prSet>
      <dgm:spPr/>
      <dgm:t>
        <a:bodyPr/>
        <a:lstStyle/>
        <a:p>
          <a:endParaRPr lang="ru-RU"/>
        </a:p>
      </dgm:t>
    </dgm:pt>
    <dgm:pt modelId="{DD84EE9B-EDC5-4163-8ADA-546BDD3CD735}" type="pres">
      <dgm:prSet presAssocID="{D877E5CE-4C70-48A1-8809-1A4B33DCDF72}" presName="parentLin" presStyleCnt="0"/>
      <dgm:spPr/>
    </dgm:pt>
    <dgm:pt modelId="{02A1815F-C17B-4F8F-9C24-32D1A24AFE80}" type="pres">
      <dgm:prSet presAssocID="{D877E5CE-4C70-48A1-8809-1A4B33DCDF72}" presName="parentLeftMargin" presStyleLbl="node1" presStyleIdx="0" presStyleCnt="5"/>
      <dgm:spPr/>
      <dgm:t>
        <a:bodyPr/>
        <a:lstStyle/>
        <a:p>
          <a:endParaRPr lang="ru-RU"/>
        </a:p>
      </dgm:t>
    </dgm:pt>
    <dgm:pt modelId="{AC2412BD-924C-4AD0-8667-B16BCD55E06A}" type="pres">
      <dgm:prSet presAssocID="{D877E5CE-4C70-48A1-8809-1A4B33DCDF72}" presName="parentText" presStyleLbl="node1" presStyleIdx="0" presStyleCnt="5">
        <dgm:presLayoutVars>
          <dgm:chMax val="0"/>
          <dgm:bulletEnabled val="1"/>
        </dgm:presLayoutVars>
      </dgm:prSet>
      <dgm:spPr/>
      <dgm:t>
        <a:bodyPr/>
        <a:lstStyle/>
        <a:p>
          <a:endParaRPr lang="ru-RU"/>
        </a:p>
      </dgm:t>
    </dgm:pt>
    <dgm:pt modelId="{DFD0A44B-A02F-4D7B-8E60-2744A77607F0}" type="pres">
      <dgm:prSet presAssocID="{D877E5CE-4C70-48A1-8809-1A4B33DCDF72}" presName="negativeSpace" presStyleCnt="0"/>
      <dgm:spPr/>
    </dgm:pt>
    <dgm:pt modelId="{C3C12997-95BD-4E3C-973D-6040E87B9B05}" type="pres">
      <dgm:prSet presAssocID="{D877E5CE-4C70-48A1-8809-1A4B33DCDF72}" presName="childText" presStyleLbl="conFgAcc1" presStyleIdx="0" presStyleCnt="5">
        <dgm:presLayoutVars>
          <dgm:bulletEnabled val="1"/>
        </dgm:presLayoutVars>
      </dgm:prSet>
      <dgm:spPr/>
    </dgm:pt>
    <dgm:pt modelId="{4C04B69F-402E-4AC7-8F77-1775C1FE8637}" type="pres">
      <dgm:prSet presAssocID="{050C750C-7463-4F19-9CBA-E2C12A70D832}" presName="spaceBetweenRectangles" presStyleCnt="0"/>
      <dgm:spPr/>
    </dgm:pt>
    <dgm:pt modelId="{D7DD116F-044C-4F2A-951A-5BC0B079C72A}" type="pres">
      <dgm:prSet presAssocID="{88BD9EF8-6994-476C-AB39-101A9B501C86}" presName="parentLin" presStyleCnt="0"/>
      <dgm:spPr/>
    </dgm:pt>
    <dgm:pt modelId="{F1BB9005-EC55-445E-A048-735ACA7B4F6E}" type="pres">
      <dgm:prSet presAssocID="{88BD9EF8-6994-476C-AB39-101A9B501C86}" presName="parentLeftMargin" presStyleLbl="node1" presStyleIdx="0" presStyleCnt="5"/>
      <dgm:spPr/>
      <dgm:t>
        <a:bodyPr/>
        <a:lstStyle/>
        <a:p>
          <a:endParaRPr lang="ru-RU"/>
        </a:p>
      </dgm:t>
    </dgm:pt>
    <dgm:pt modelId="{92704900-3E34-4BD7-AB92-98AD0415EA57}" type="pres">
      <dgm:prSet presAssocID="{88BD9EF8-6994-476C-AB39-101A9B501C86}" presName="parentText" presStyleLbl="node1" presStyleIdx="1" presStyleCnt="5">
        <dgm:presLayoutVars>
          <dgm:chMax val="0"/>
          <dgm:bulletEnabled val="1"/>
        </dgm:presLayoutVars>
      </dgm:prSet>
      <dgm:spPr/>
      <dgm:t>
        <a:bodyPr/>
        <a:lstStyle/>
        <a:p>
          <a:endParaRPr lang="ru-RU"/>
        </a:p>
      </dgm:t>
    </dgm:pt>
    <dgm:pt modelId="{0BE177A0-C505-485F-BE4E-FC3FC7DA1DF5}" type="pres">
      <dgm:prSet presAssocID="{88BD9EF8-6994-476C-AB39-101A9B501C86}" presName="negativeSpace" presStyleCnt="0"/>
      <dgm:spPr/>
    </dgm:pt>
    <dgm:pt modelId="{EA902D3D-E419-4C89-885F-5E941DD2A9E4}" type="pres">
      <dgm:prSet presAssocID="{88BD9EF8-6994-476C-AB39-101A9B501C86}" presName="childText" presStyleLbl="conFgAcc1" presStyleIdx="1" presStyleCnt="5">
        <dgm:presLayoutVars>
          <dgm:bulletEnabled val="1"/>
        </dgm:presLayoutVars>
      </dgm:prSet>
      <dgm:spPr/>
    </dgm:pt>
    <dgm:pt modelId="{F6EC5C51-D236-4509-BCD6-5EFA568D2237}" type="pres">
      <dgm:prSet presAssocID="{B5FC4415-2AC7-4908-BC7D-D23C52B89B4F}" presName="spaceBetweenRectangles" presStyleCnt="0"/>
      <dgm:spPr/>
    </dgm:pt>
    <dgm:pt modelId="{444B71FF-A4B6-4F43-98F1-CCF7AC9B03B6}" type="pres">
      <dgm:prSet presAssocID="{2C8B79AE-2B0A-451D-B750-A13FA7A36195}" presName="parentLin" presStyleCnt="0"/>
      <dgm:spPr/>
    </dgm:pt>
    <dgm:pt modelId="{3AC254E9-B9FC-487A-A92D-9F79EEE07640}" type="pres">
      <dgm:prSet presAssocID="{2C8B79AE-2B0A-451D-B750-A13FA7A36195}" presName="parentLeftMargin" presStyleLbl="node1" presStyleIdx="1" presStyleCnt="5"/>
      <dgm:spPr/>
      <dgm:t>
        <a:bodyPr/>
        <a:lstStyle/>
        <a:p>
          <a:endParaRPr lang="ru-RU"/>
        </a:p>
      </dgm:t>
    </dgm:pt>
    <dgm:pt modelId="{06F42102-E279-4BAD-94CD-78F45538B254}" type="pres">
      <dgm:prSet presAssocID="{2C8B79AE-2B0A-451D-B750-A13FA7A36195}" presName="parentText" presStyleLbl="node1" presStyleIdx="2" presStyleCnt="5">
        <dgm:presLayoutVars>
          <dgm:chMax val="0"/>
          <dgm:bulletEnabled val="1"/>
        </dgm:presLayoutVars>
      </dgm:prSet>
      <dgm:spPr/>
      <dgm:t>
        <a:bodyPr/>
        <a:lstStyle/>
        <a:p>
          <a:endParaRPr lang="ru-RU"/>
        </a:p>
      </dgm:t>
    </dgm:pt>
    <dgm:pt modelId="{885195EF-22DD-468A-8C30-0C269A49CAFB}" type="pres">
      <dgm:prSet presAssocID="{2C8B79AE-2B0A-451D-B750-A13FA7A36195}" presName="negativeSpace" presStyleCnt="0"/>
      <dgm:spPr/>
    </dgm:pt>
    <dgm:pt modelId="{ED0CDB50-1B64-4BD4-9E3F-A39CE8CA49A4}" type="pres">
      <dgm:prSet presAssocID="{2C8B79AE-2B0A-451D-B750-A13FA7A36195}" presName="childText" presStyleLbl="conFgAcc1" presStyleIdx="2" presStyleCnt="5">
        <dgm:presLayoutVars>
          <dgm:bulletEnabled val="1"/>
        </dgm:presLayoutVars>
      </dgm:prSet>
      <dgm:spPr/>
    </dgm:pt>
    <dgm:pt modelId="{CDAE45A6-936D-4F97-9786-F65943F4B206}" type="pres">
      <dgm:prSet presAssocID="{A3523E9B-E2D6-4625-A2A8-2AC194EB59EB}" presName="spaceBetweenRectangles" presStyleCnt="0"/>
      <dgm:spPr/>
    </dgm:pt>
    <dgm:pt modelId="{84665312-2C9D-48F0-ADD5-0E0602823C53}" type="pres">
      <dgm:prSet presAssocID="{F31DFB53-620B-4540-B7C0-C15F0619B8F4}" presName="parentLin" presStyleCnt="0"/>
      <dgm:spPr/>
    </dgm:pt>
    <dgm:pt modelId="{44419F97-CCA0-47A1-A574-2A3DC3A19C69}" type="pres">
      <dgm:prSet presAssocID="{F31DFB53-620B-4540-B7C0-C15F0619B8F4}" presName="parentLeftMargin" presStyleLbl="node1" presStyleIdx="2" presStyleCnt="5"/>
      <dgm:spPr/>
      <dgm:t>
        <a:bodyPr/>
        <a:lstStyle/>
        <a:p>
          <a:endParaRPr lang="ru-RU"/>
        </a:p>
      </dgm:t>
    </dgm:pt>
    <dgm:pt modelId="{8C7F6247-31D5-4863-B671-9DD439D589A4}" type="pres">
      <dgm:prSet presAssocID="{F31DFB53-620B-4540-B7C0-C15F0619B8F4}" presName="parentText" presStyleLbl="node1" presStyleIdx="3" presStyleCnt="5">
        <dgm:presLayoutVars>
          <dgm:chMax val="0"/>
          <dgm:bulletEnabled val="1"/>
        </dgm:presLayoutVars>
      </dgm:prSet>
      <dgm:spPr/>
      <dgm:t>
        <a:bodyPr/>
        <a:lstStyle/>
        <a:p>
          <a:endParaRPr lang="ru-RU"/>
        </a:p>
      </dgm:t>
    </dgm:pt>
    <dgm:pt modelId="{43FE3808-3157-4865-965D-CE321B2BBBEF}" type="pres">
      <dgm:prSet presAssocID="{F31DFB53-620B-4540-B7C0-C15F0619B8F4}" presName="negativeSpace" presStyleCnt="0"/>
      <dgm:spPr/>
    </dgm:pt>
    <dgm:pt modelId="{B434B7C4-8AD3-42CB-B713-F8EBA014F5FD}" type="pres">
      <dgm:prSet presAssocID="{F31DFB53-620B-4540-B7C0-C15F0619B8F4}" presName="childText" presStyleLbl="conFgAcc1" presStyleIdx="3" presStyleCnt="5">
        <dgm:presLayoutVars>
          <dgm:bulletEnabled val="1"/>
        </dgm:presLayoutVars>
      </dgm:prSet>
      <dgm:spPr/>
    </dgm:pt>
    <dgm:pt modelId="{4F68CD73-27A3-47AA-94AC-B88CA42677DE}" type="pres">
      <dgm:prSet presAssocID="{5FCAA75A-FAB8-479F-9B9B-7F0330F82BBD}" presName="spaceBetweenRectangles" presStyleCnt="0"/>
      <dgm:spPr/>
    </dgm:pt>
    <dgm:pt modelId="{08799560-F4B2-4252-BCD0-990C610DD086}" type="pres">
      <dgm:prSet presAssocID="{DE43B038-EBA2-4494-97C1-5EC8097C644C}" presName="parentLin" presStyleCnt="0"/>
      <dgm:spPr/>
    </dgm:pt>
    <dgm:pt modelId="{EC5F7261-0639-4BBF-8084-BDC985DE7D4D}" type="pres">
      <dgm:prSet presAssocID="{DE43B038-EBA2-4494-97C1-5EC8097C644C}" presName="parentLeftMargin" presStyleLbl="node1" presStyleIdx="3" presStyleCnt="5"/>
      <dgm:spPr/>
      <dgm:t>
        <a:bodyPr/>
        <a:lstStyle/>
        <a:p>
          <a:endParaRPr lang="ru-RU"/>
        </a:p>
      </dgm:t>
    </dgm:pt>
    <dgm:pt modelId="{D14AA612-D6AA-422D-9D15-7AAEBEC47415}" type="pres">
      <dgm:prSet presAssocID="{DE43B038-EBA2-4494-97C1-5EC8097C644C}" presName="parentText" presStyleLbl="node1" presStyleIdx="4" presStyleCnt="5">
        <dgm:presLayoutVars>
          <dgm:chMax val="0"/>
          <dgm:bulletEnabled val="1"/>
        </dgm:presLayoutVars>
      </dgm:prSet>
      <dgm:spPr/>
      <dgm:t>
        <a:bodyPr/>
        <a:lstStyle/>
        <a:p>
          <a:endParaRPr lang="ru-RU"/>
        </a:p>
      </dgm:t>
    </dgm:pt>
    <dgm:pt modelId="{67FC1EC5-A983-4349-8186-E002B6F880BA}" type="pres">
      <dgm:prSet presAssocID="{DE43B038-EBA2-4494-97C1-5EC8097C644C}" presName="negativeSpace" presStyleCnt="0"/>
      <dgm:spPr/>
    </dgm:pt>
    <dgm:pt modelId="{44D901F4-3E58-4AC1-B923-BDF66D091EAD}" type="pres">
      <dgm:prSet presAssocID="{DE43B038-EBA2-4494-97C1-5EC8097C644C}" presName="childText" presStyleLbl="conFgAcc1" presStyleIdx="4" presStyleCnt="5" custLinFactNeighborY="26398">
        <dgm:presLayoutVars>
          <dgm:bulletEnabled val="1"/>
        </dgm:presLayoutVars>
      </dgm:prSet>
      <dgm:spPr/>
    </dgm:pt>
  </dgm:ptLst>
  <dgm:cxnLst>
    <dgm:cxn modelId="{B384D59C-4FE9-460C-852F-570B70ECCCAD}" srcId="{2CEE9A2D-E0B3-4F47-B167-070013CE5E90}" destId="{2C8B79AE-2B0A-451D-B750-A13FA7A36195}" srcOrd="2" destOrd="0" parTransId="{CA39DF80-6BF0-4C52-A9F2-B055F28B7C4B}" sibTransId="{A3523E9B-E2D6-4625-A2A8-2AC194EB59EB}"/>
    <dgm:cxn modelId="{2C8C3B68-237E-42B6-A609-6DB1738C5AA0}" type="presOf" srcId="{DE43B038-EBA2-4494-97C1-5EC8097C644C}" destId="{D14AA612-D6AA-422D-9D15-7AAEBEC47415}" srcOrd="1" destOrd="0" presId="urn:microsoft.com/office/officeart/2005/8/layout/list1"/>
    <dgm:cxn modelId="{976F793A-CA74-43CE-A4C4-16F8BFB4C159}" srcId="{2CEE9A2D-E0B3-4F47-B167-070013CE5E90}" destId="{D877E5CE-4C70-48A1-8809-1A4B33DCDF72}" srcOrd="0" destOrd="0" parTransId="{EF56A5BB-F514-411E-B816-50F547FD7274}" sibTransId="{050C750C-7463-4F19-9CBA-E2C12A70D832}"/>
    <dgm:cxn modelId="{2CBBCC92-4759-4E2F-871E-02944565FBD3}" type="presOf" srcId="{F31DFB53-620B-4540-B7C0-C15F0619B8F4}" destId="{44419F97-CCA0-47A1-A574-2A3DC3A19C69}" srcOrd="0" destOrd="0" presId="urn:microsoft.com/office/officeart/2005/8/layout/list1"/>
    <dgm:cxn modelId="{9D84C707-28D9-4FB1-8B9C-8D03D779B29B}" type="presOf" srcId="{D877E5CE-4C70-48A1-8809-1A4B33DCDF72}" destId="{02A1815F-C17B-4F8F-9C24-32D1A24AFE80}" srcOrd="0" destOrd="0" presId="urn:microsoft.com/office/officeart/2005/8/layout/list1"/>
    <dgm:cxn modelId="{92183700-52F9-4C00-A0CE-CA5884D2B0FD}" type="presOf" srcId="{F31DFB53-620B-4540-B7C0-C15F0619B8F4}" destId="{8C7F6247-31D5-4863-B671-9DD439D589A4}" srcOrd="1" destOrd="0" presId="urn:microsoft.com/office/officeart/2005/8/layout/list1"/>
    <dgm:cxn modelId="{DA1994CA-131F-4F4A-8061-BA186B64923F}" srcId="{2CEE9A2D-E0B3-4F47-B167-070013CE5E90}" destId="{F31DFB53-620B-4540-B7C0-C15F0619B8F4}" srcOrd="3" destOrd="0" parTransId="{33A0D8BB-72EF-4863-A956-F16BE859BE65}" sibTransId="{5FCAA75A-FAB8-479F-9B9B-7F0330F82BBD}"/>
    <dgm:cxn modelId="{011091EF-B39A-4590-BDF0-D2C89D3F7C2D}" srcId="{2CEE9A2D-E0B3-4F47-B167-070013CE5E90}" destId="{DE43B038-EBA2-4494-97C1-5EC8097C644C}" srcOrd="4" destOrd="0" parTransId="{E86DD3DE-8F52-4F43-8D5B-8B874AF473A6}" sibTransId="{FAAFDFAF-DD89-4E5F-AD8D-474C15F5B55D}"/>
    <dgm:cxn modelId="{2C40AFDB-5580-4DB8-8FD0-E1C34D4873EC}" type="presOf" srcId="{2CEE9A2D-E0B3-4F47-B167-070013CE5E90}" destId="{E06EAA27-E882-4084-A0CC-AFC183C0DA8F}" srcOrd="0" destOrd="0" presId="urn:microsoft.com/office/officeart/2005/8/layout/list1"/>
    <dgm:cxn modelId="{B1F00CC2-42F5-4D4F-9990-B9FBDA5A14D0}" type="presOf" srcId="{2C8B79AE-2B0A-451D-B750-A13FA7A36195}" destId="{3AC254E9-B9FC-487A-A92D-9F79EEE07640}" srcOrd="0" destOrd="0" presId="urn:microsoft.com/office/officeart/2005/8/layout/list1"/>
    <dgm:cxn modelId="{E198C321-E4E3-4BC6-B3AD-ED7FE0D48533}" srcId="{2CEE9A2D-E0B3-4F47-B167-070013CE5E90}" destId="{88BD9EF8-6994-476C-AB39-101A9B501C86}" srcOrd="1" destOrd="0" parTransId="{886FD385-9FD9-4755-A9C6-45910FECA21A}" sibTransId="{B5FC4415-2AC7-4908-BC7D-D23C52B89B4F}"/>
    <dgm:cxn modelId="{921AFE73-599F-4F5F-95F6-51FFB6D722CF}" type="presOf" srcId="{DE43B038-EBA2-4494-97C1-5EC8097C644C}" destId="{EC5F7261-0639-4BBF-8084-BDC985DE7D4D}" srcOrd="0" destOrd="0" presId="urn:microsoft.com/office/officeart/2005/8/layout/list1"/>
    <dgm:cxn modelId="{2D52BA49-BA55-4C4A-ABB4-80A691170A42}" type="presOf" srcId="{88BD9EF8-6994-476C-AB39-101A9B501C86}" destId="{92704900-3E34-4BD7-AB92-98AD0415EA57}" srcOrd="1" destOrd="0" presId="urn:microsoft.com/office/officeart/2005/8/layout/list1"/>
    <dgm:cxn modelId="{053F720B-E363-420A-9A33-216BE2529584}" type="presOf" srcId="{D877E5CE-4C70-48A1-8809-1A4B33DCDF72}" destId="{AC2412BD-924C-4AD0-8667-B16BCD55E06A}" srcOrd="1" destOrd="0" presId="urn:microsoft.com/office/officeart/2005/8/layout/list1"/>
    <dgm:cxn modelId="{6144185E-46E9-4157-9171-8517F136E1EA}" type="presOf" srcId="{88BD9EF8-6994-476C-AB39-101A9B501C86}" destId="{F1BB9005-EC55-445E-A048-735ACA7B4F6E}" srcOrd="0" destOrd="0" presId="urn:microsoft.com/office/officeart/2005/8/layout/list1"/>
    <dgm:cxn modelId="{1C884A6E-F48B-45A7-972B-61DF71AC4059}" type="presOf" srcId="{2C8B79AE-2B0A-451D-B750-A13FA7A36195}" destId="{06F42102-E279-4BAD-94CD-78F45538B254}" srcOrd="1" destOrd="0" presId="urn:microsoft.com/office/officeart/2005/8/layout/list1"/>
    <dgm:cxn modelId="{05F4CF7C-DFA0-4B4E-899F-FD76AE71073C}" type="presParOf" srcId="{E06EAA27-E882-4084-A0CC-AFC183C0DA8F}" destId="{DD84EE9B-EDC5-4163-8ADA-546BDD3CD735}" srcOrd="0" destOrd="0" presId="urn:microsoft.com/office/officeart/2005/8/layout/list1"/>
    <dgm:cxn modelId="{F8807FCB-F1B8-49E8-AB6A-791E7AAA0ABE}" type="presParOf" srcId="{DD84EE9B-EDC5-4163-8ADA-546BDD3CD735}" destId="{02A1815F-C17B-4F8F-9C24-32D1A24AFE80}" srcOrd="0" destOrd="0" presId="urn:microsoft.com/office/officeart/2005/8/layout/list1"/>
    <dgm:cxn modelId="{66C3D79C-783E-479E-BC10-72F4E089767A}" type="presParOf" srcId="{DD84EE9B-EDC5-4163-8ADA-546BDD3CD735}" destId="{AC2412BD-924C-4AD0-8667-B16BCD55E06A}" srcOrd="1" destOrd="0" presId="urn:microsoft.com/office/officeart/2005/8/layout/list1"/>
    <dgm:cxn modelId="{DDA7C9F7-0769-4C9C-A945-D6A4FDACA345}" type="presParOf" srcId="{E06EAA27-E882-4084-A0CC-AFC183C0DA8F}" destId="{DFD0A44B-A02F-4D7B-8E60-2744A77607F0}" srcOrd="1" destOrd="0" presId="urn:microsoft.com/office/officeart/2005/8/layout/list1"/>
    <dgm:cxn modelId="{F2E5F552-3799-44C4-9917-8707640FA22B}" type="presParOf" srcId="{E06EAA27-E882-4084-A0CC-AFC183C0DA8F}" destId="{C3C12997-95BD-4E3C-973D-6040E87B9B05}" srcOrd="2" destOrd="0" presId="urn:microsoft.com/office/officeart/2005/8/layout/list1"/>
    <dgm:cxn modelId="{400FB396-7FE0-49D7-902E-BAEAC330DB65}" type="presParOf" srcId="{E06EAA27-E882-4084-A0CC-AFC183C0DA8F}" destId="{4C04B69F-402E-4AC7-8F77-1775C1FE8637}" srcOrd="3" destOrd="0" presId="urn:microsoft.com/office/officeart/2005/8/layout/list1"/>
    <dgm:cxn modelId="{B667A2E5-EA37-4587-9ACF-69509CBF53DA}" type="presParOf" srcId="{E06EAA27-E882-4084-A0CC-AFC183C0DA8F}" destId="{D7DD116F-044C-4F2A-951A-5BC0B079C72A}" srcOrd="4" destOrd="0" presId="urn:microsoft.com/office/officeart/2005/8/layout/list1"/>
    <dgm:cxn modelId="{F4DC63E2-65D4-4490-ACBF-B45892F51680}" type="presParOf" srcId="{D7DD116F-044C-4F2A-951A-5BC0B079C72A}" destId="{F1BB9005-EC55-445E-A048-735ACA7B4F6E}" srcOrd="0" destOrd="0" presId="urn:microsoft.com/office/officeart/2005/8/layout/list1"/>
    <dgm:cxn modelId="{4E0D68ED-4D8A-4D50-9CE8-25061DC8289F}" type="presParOf" srcId="{D7DD116F-044C-4F2A-951A-5BC0B079C72A}" destId="{92704900-3E34-4BD7-AB92-98AD0415EA57}" srcOrd="1" destOrd="0" presId="urn:microsoft.com/office/officeart/2005/8/layout/list1"/>
    <dgm:cxn modelId="{EEF0362E-A895-47F9-9099-41A137BD5910}" type="presParOf" srcId="{E06EAA27-E882-4084-A0CC-AFC183C0DA8F}" destId="{0BE177A0-C505-485F-BE4E-FC3FC7DA1DF5}" srcOrd="5" destOrd="0" presId="urn:microsoft.com/office/officeart/2005/8/layout/list1"/>
    <dgm:cxn modelId="{71D634FD-6191-47A3-903A-829B0DAB125F}" type="presParOf" srcId="{E06EAA27-E882-4084-A0CC-AFC183C0DA8F}" destId="{EA902D3D-E419-4C89-885F-5E941DD2A9E4}" srcOrd="6" destOrd="0" presId="urn:microsoft.com/office/officeart/2005/8/layout/list1"/>
    <dgm:cxn modelId="{733AF2DC-DBB8-4FA5-BC99-5916DA13DAAC}" type="presParOf" srcId="{E06EAA27-E882-4084-A0CC-AFC183C0DA8F}" destId="{F6EC5C51-D236-4509-BCD6-5EFA568D2237}" srcOrd="7" destOrd="0" presId="urn:microsoft.com/office/officeart/2005/8/layout/list1"/>
    <dgm:cxn modelId="{35E3DD6D-2AD8-4F32-A28D-D995011EC07A}" type="presParOf" srcId="{E06EAA27-E882-4084-A0CC-AFC183C0DA8F}" destId="{444B71FF-A4B6-4F43-98F1-CCF7AC9B03B6}" srcOrd="8" destOrd="0" presId="urn:microsoft.com/office/officeart/2005/8/layout/list1"/>
    <dgm:cxn modelId="{DE388A49-DB96-4252-802D-A388928BED96}" type="presParOf" srcId="{444B71FF-A4B6-4F43-98F1-CCF7AC9B03B6}" destId="{3AC254E9-B9FC-487A-A92D-9F79EEE07640}" srcOrd="0" destOrd="0" presId="urn:microsoft.com/office/officeart/2005/8/layout/list1"/>
    <dgm:cxn modelId="{5E8173C7-E1B4-41CF-B5B8-FAA57D501E8E}" type="presParOf" srcId="{444B71FF-A4B6-4F43-98F1-CCF7AC9B03B6}" destId="{06F42102-E279-4BAD-94CD-78F45538B254}" srcOrd="1" destOrd="0" presId="urn:microsoft.com/office/officeart/2005/8/layout/list1"/>
    <dgm:cxn modelId="{8E39FA14-D38B-46B5-9B17-012BFD242E9D}" type="presParOf" srcId="{E06EAA27-E882-4084-A0CC-AFC183C0DA8F}" destId="{885195EF-22DD-468A-8C30-0C269A49CAFB}" srcOrd="9" destOrd="0" presId="urn:microsoft.com/office/officeart/2005/8/layout/list1"/>
    <dgm:cxn modelId="{4DD728A3-7FB6-4842-B9A7-79A93E83C1AC}" type="presParOf" srcId="{E06EAA27-E882-4084-A0CC-AFC183C0DA8F}" destId="{ED0CDB50-1B64-4BD4-9E3F-A39CE8CA49A4}" srcOrd="10" destOrd="0" presId="urn:microsoft.com/office/officeart/2005/8/layout/list1"/>
    <dgm:cxn modelId="{3BAECA00-1D34-44C2-81C6-BE1A91AE6089}" type="presParOf" srcId="{E06EAA27-E882-4084-A0CC-AFC183C0DA8F}" destId="{CDAE45A6-936D-4F97-9786-F65943F4B206}" srcOrd="11" destOrd="0" presId="urn:microsoft.com/office/officeart/2005/8/layout/list1"/>
    <dgm:cxn modelId="{51918C21-FBF9-469B-AFED-C089D95C66C4}" type="presParOf" srcId="{E06EAA27-E882-4084-A0CC-AFC183C0DA8F}" destId="{84665312-2C9D-48F0-ADD5-0E0602823C53}" srcOrd="12" destOrd="0" presId="urn:microsoft.com/office/officeart/2005/8/layout/list1"/>
    <dgm:cxn modelId="{74D9B04C-8220-436E-AFA3-977EABAA0499}" type="presParOf" srcId="{84665312-2C9D-48F0-ADD5-0E0602823C53}" destId="{44419F97-CCA0-47A1-A574-2A3DC3A19C69}" srcOrd="0" destOrd="0" presId="urn:microsoft.com/office/officeart/2005/8/layout/list1"/>
    <dgm:cxn modelId="{58AB9284-FCF3-43F4-AF9B-9C4CB27F4B3D}" type="presParOf" srcId="{84665312-2C9D-48F0-ADD5-0E0602823C53}" destId="{8C7F6247-31D5-4863-B671-9DD439D589A4}" srcOrd="1" destOrd="0" presId="urn:microsoft.com/office/officeart/2005/8/layout/list1"/>
    <dgm:cxn modelId="{E74C470F-F43B-4647-82D2-D9CC1244B7CD}" type="presParOf" srcId="{E06EAA27-E882-4084-A0CC-AFC183C0DA8F}" destId="{43FE3808-3157-4865-965D-CE321B2BBBEF}" srcOrd="13" destOrd="0" presId="urn:microsoft.com/office/officeart/2005/8/layout/list1"/>
    <dgm:cxn modelId="{86B0A58F-CBE0-40E6-A6E6-70927309C40C}" type="presParOf" srcId="{E06EAA27-E882-4084-A0CC-AFC183C0DA8F}" destId="{B434B7C4-8AD3-42CB-B713-F8EBA014F5FD}" srcOrd="14" destOrd="0" presId="urn:microsoft.com/office/officeart/2005/8/layout/list1"/>
    <dgm:cxn modelId="{C00FE993-8A9A-4A4A-83EA-0B0B05B73969}" type="presParOf" srcId="{E06EAA27-E882-4084-A0CC-AFC183C0DA8F}" destId="{4F68CD73-27A3-47AA-94AC-B88CA42677DE}" srcOrd="15" destOrd="0" presId="urn:microsoft.com/office/officeart/2005/8/layout/list1"/>
    <dgm:cxn modelId="{B1C9F3BE-ECC2-41C5-ABF5-FADC0C153CBB}" type="presParOf" srcId="{E06EAA27-E882-4084-A0CC-AFC183C0DA8F}" destId="{08799560-F4B2-4252-BCD0-990C610DD086}" srcOrd="16" destOrd="0" presId="urn:microsoft.com/office/officeart/2005/8/layout/list1"/>
    <dgm:cxn modelId="{7ACE4A03-E54B-4E5C-B484-F2F44C8948A0}" type="presParOf" srcId="{08799560-F4B2-4252-BCD0-990C610DD086}" destId="{EC5F7261-0639-4BBF-8084-BDC985DE7D4D}" srcOrd="0" destOrd="0" presId="urn:microsoft.com/office/officeart/2005/8/layout/list1"/>
    <dgm:cxn modelId="{75FECEDB-C74A-437C-A88D-E3C3977BFBE9}" type="presParOf" srcId="{08799560-F4B2-4252-BCD0-990C610DD086}" destId="{D14AA612-D6AA-422D-9D15-7AAEBEC47415}" srcOrd="1" destOrd="0" presId="urn:microsoft.com/office/officeart/2005/8/layout/list1"/>
    <dgm:cxn modelId="{0636794D-5404-418F-8848-BB9B852BAF5E}" type="presParOf" srcId="{E06EAA27-E882-4084-A0CC-AFC183C0DA8F}" destId="{67FC1EC5-A983-4349-8186-E002B6F880BA}" srcOrd="17" destOrd="0" presId="urn:microsoft.com/office/officeart/2005/8/layout/list1"/>
    <dgm:cxn modelId="{3E09A43F-1646-47C6-9B46-2094663DB58B}" type="presParOf" srcId="{E06EAA27-E882-4084-A0CC-AFC183C0DA8F}" destId="{44D901F4-3E58-4AC1-B923-BDF66D091EAD}"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B88DF-9D24-4289-A758-29AC69BF1E95}" type="doc">
      <dgm:prSet loTypeId="urn:microsoft.com/office/officeart/2005/8/layout/hierarchy1" loCatId="hierarchy" qsTypeId="urn:microsoft.com/office/officeart/2005/8/quickstyle/3d2" qsCatId="3D" csTypeId="urn:microsoft.com/office/officeart/2005/8/colors/accent1_1" csCatId="accent1" phldr="1"/>
      <dgm:spPr/>
      <dgm:t>
        <a:bodyPr/>
        <a:lstStyle/>
        <a:p>
          <a:endParaRPr lang="ru-RU"/>
        </a:p>
      </dgm:t>
    </dgm:pt>
    <dgm:pt modelId="{C7B64A65-C256-4F5D-BD11-5B47EC5C14FF}">
      <dgm:prSet phldrT="[Текст]" custT="1"/>
      <dgm:spPr/>
      <dgm:t>
        <a:bodyPr/>
        <a:lstStyle/>
        <a:p>
          <a:r>
            <a:rPr lang="ru-RU" sz="2400" b="1" dirty="0" smtClean="0">
              <a:solidFill>
                <a:srgbClr val="0070C0"/>
              </a:solidFill>
              <a:latin typeface="Monotype Corsiva" pitchFamily="66" charset="0"/>
            </a:rPr>
            <a:t>Типы речи</a:t>
          </a:r>
          <a:endParaRPr lang="ru-RU" sz="2400" b="1" dirty="0">
            <a:solidFill>
              <a:srgbClr val="0070C0"/>
            </a:solidFill>
            <a:latin typeface="Monotype Corsiva" pitchFamily="66" charset="0"/>
          </a:endParaRPr>
        </a:p>
      </dgm:t>
    </dgm:pt>
    <dgm:pt modelId="{25E59799-F489-498D-9A14-F3BAC7A4D5A9}" type="parTrans" cxnId="{9244E769-1829-43EF-BABC-4817B7AFFE48}">
      <dgm:prSet/>
      <dgm:spPr/>
      <dgm:t>
        <a:bodyPr/>
        <a:lstStyle/>
        <a:p>
          <a:endParaRPr lang="ru-RU"/>
        </a:p>
      </dgm:t>
    </dgm:pt>
    <dgm:pt modelId="{8106ED2C-8B35-4A82-A2CB-D139623CEE37}" type="sibTrans" cxnId="{9244E769-1829-43EF-BABC-4817B7AFFE48}">
      <dgm:prSet/>
      <dgm:spPr/>
      <dgm:t>
        <a:bodyPr/>
        <a:lstStyle/>
        <a:p>
          <a:endParaRPr lang="ru-RU"/>
        </a:p>
      </dgm:t>
    </dgm:pt>
    <dgm:pt modelId="{A0C746C2-EE05-4D91-9132-102911FB05EC}">
      <dgm:prSet phldrT="[Текст]"/>
      <dgm:spPr/>
      <dgm:t>
        <a:bodyPr/>
        <a:lstStyle/>
        <a:p>
          <a:r>
            <a:rPr lang="ru-RU" b="1" dirty="0" smtClean="0">
              <a:solidFill>
                <a:srgbClr val="0070C0"/>
              </a:solidFill>
              <a:latin typeface="Monotype Corsiva" pitchFamily="66" charset="0"/>
            </a:rPr>
            <a:t>повествование</a:t>
          </a:r>
          <a:endParaRPr lang="ru-RU" b="1" dirty="0">
            <a:solidFill>
              <a:srgbClr val="0070C0"/>
            </a:solidFill>
            <a:latin typeface="Monotype Corsiva" pitchFamily="66" charset="0"/>
          </a:endParaRPr>
        </a:p>
      </dgm:t>
    </dgm:pt>
    <dgm:pt modelId="{34B3D154-D25C-497A-86D6-7AF8A9DDF645}" type="parTrans" cxnId="{869C4FDA-1042-4A20-9714-EDBC3B1BDEF8}">
      <dgm:prSet/>
      <dgm:spPr/>
      <dgm:t>
        <a:bodyPr/>
        <a:lstStyle/>
        <a:p>
          <a:endParaRPr lang="ru-RU"/>
        </a:p>
      </dgm:t>
    </dgm:pt>
    <dgm:pt modelId="{1A6665FB-23FC-47B6-9886-343F18ED1695}" type="sibTrans" cxnId="{869C4FDA-1042-4A20-9714-EDBC3B1BDEF8}">
      <dgm:prSet/>
      <dgm:spPr/>
      <dgm:t>
        <a:bodyPr/>
        <a:lstStyle/>
        <a:p>
          <a:endParaRPr lang="ru-RU"/>
        </a:p>
      </dgm:t>
    </dgm:pt>
    <dgm:pt modelId="{67BE7884-7828-450A-852B-7A304310346F}">
      <dgm:prSet phldrT="[Текст]"/>
      <dgm:spPr/>
      <dgm:t>
        <a:bodyPr/>
        <a:lstStyle/>
        <a:p>
          <a:r>
            <a:rPr lang="ru-RU" b="1" dirty="0" smtClean="0">
              <a:solidFill>
                <a:srgbClr val="0070C0"/>
              </a:solidFill>
              <a:latin typeface="Monotype Corsiva" pitchFamily="66" charset="0"/>
            </a:rPr>
            <a:t>описание</a:t>
          </a:r>
          <a:endParaRPr lang="ru-RU" b="1" dirty="0">
            <a:solidFill>
              <a:srgbClr val="0070C0"/>
            </a:solidFill>
            <a:latin typeface="Monotype Corsiva" pitchFamily="66" charset="0"/>
          </a:endParaRPr>
        </a:p>
      </dgm:t>
    </dgm:pt>
    <dgm:pt modelId="{87A7FB2E-F656-489B-A85D-24A4848E1F6C}" type="parTrans" cxnId="{1305AC8F-6C86-487B-A064-B81DF7AAA4A0}">
      <dgm:prSet/>
      <dgm:spPr/>
      <dgm:t>
        <a:bodyPr/>
        <a:lstStyle/>
        <a:p>
          <a:endParaRPr lang="ru-RU"/>
        </a:p>
      </dgm:t>
    </dgm:pt>
    <dgm:pt modelId="{7477891C-6DB7-4F44-BB85-B23B77384FB6}" type="sibTrans" cxnId="{1305AC8F-6C86-487B-A064-B81DF7AAA4A0}">
      <dgm:prSet/>
      <dgm:spPr/>
      <dgm:t>
        <a:bodyPr/>
        <a:lstStyle/>
        <a:p>
          <a:endParaRPr lang="ru-RU"/>
        </a:p>
      </dgm:t>
    </dgm:pt>
    <dgm:pt modelId="{DD2820BC-6785-4839-A901-5F9C1C02CC34}">
      <dgm:prSet phldrT="[Текст]"/>
      <dgm:spPr/>
      <dgm:t>
        <a:bodyPr/>
        <a:lstStyle/>
        <a:p>
          <a:r>
            <a:rPr lang="ru-RU" b="1" dirty="0" smtClean="0">
              <a:solidFill>
                <a:srgbClr val="0070C0"/>
              </a:solidFill>
              <a:latin typeface="Monotype Corsiva" pitchFamily="66" charset="0"/>
            </a:rPr>
            <a:t>рассуждение</a:t>
          </a:r>
          <a:endParaRPr lang="ru-RU" b="1" dirty="0">
            <a:solidFill>
              <a:srgbClr val="0070C0"/>
            </a:solidFill>
            <a:latin typeface="Monotype Corsiva" pitchFamily="66" charset="0"/>
          </a:endParaRPr>
        </a:p>
      </dgm:t>
    </dgm:pt>
    <dgm:pt modelId="{8748A163-F1A2-45CE-AAAA-9200AE441D5B}" type="parTrans" cxnId="{33BEB0CA-09CC-4E02-9E03-87C443DA5DEC}">
      <dgm:prSet/>
      <dgm:spPr/>
      <dgm:t>
        <a:bodyPr/>
        <a:lstStyle/>
        <a:p>
          <a:endParaRPr lang="ru-RU"/>
        </a:p>
      </dgm:t>
    </dgm:pt>
    <dgm:pt modelId="{CDC23524-0F42-4AFD-8AF3-E6BC7175AA3E}" type="sibTrans" cxnId="{33BEB0CA-09CC-4E02-9E03-87C443DA5DEC}">
      <dgm:prSet/>
      <dgm:spPr/>
      <dgm:t>
        <a:bodyPr/>
        <a:lstStyle/>
        <a:p>
          <a:endParaRPr lang="ru-RU"/>
        </a:p>
      </dgm:t>
    </dgm:pt>
    <dgm:pt modelId="{583F5851-54E0-4D3A-A4F1-FF3AD1A05AC5}" type="pres">
      <dgm:prSet presAssocID="{20CB88DF-9D24-4289-A758-29AC69BF1E95}" presName="hierChild1" presStyleCnt="0">
        <dgm:presLayoutVars>
          <dgm:chPref val="1"/>
          <dgm:dir/>
          <dgm:animOne val="branch"/>
          <dgm:animLvl val="lvl"/>
          <dgm:resizeHandles/>
        </dgm:presLayoutVars>
      </dgm:prSet>
      <dgm:spPr/>
      <dgm:t>
        <a:bodyPr/>
        <a:lstStyle/>
        <a:p>
          <a:endParaRPr lang="ru-RU"/>
        </a:p>
      </dgm:t>
    </dgm:pt>
    <dgm:pt modelId="{4B43F67D-7A7B-461A-82F8-58F5238E2FC4}" type="pres">
      <dgm:prSet presAssocID="{C7B64A65-C256-4F5D-BD11-5B47EC5C14FF}" presName="hierRoot1" presStyleCnt="0"/>
      <dgm:spPr/>
    </dgm:pt>
    <dgm:pt modelId="{E4974D6F-1653-4F47-BF3F-A6C518FEF8CC}" type="pres">
      <dgm:prSet presAssocID="{C7B64A65-C256-4F5D-BD11-5B47EC5C14FF}" presName="composite" presStyleCnt="0"/>
      <dgm:spPr/>
    </dgm:pt>
    <dgm:pt modelId="{9B0EE38C-75F3-419E-A30C-F473F1AFB8CF}" type="pres">
      <dgm:prSet presAssocID="{C7B64A65-C256-4F5D-BD11-5B47EC5C14FF}" presName="background" presStyleLbl="node0" presStyleIdx="0" presStyleCnt="1"/>
      <dgm:spPr/>
    </dgm:pt>
    <dgm:pt modelId="{B9DC686F-3416-4201-95A4-779BD0CFC999}" type="pres">
      <dgm:prSet presAssocID="{C7B64A65-C256-4F5D-BD11-5B47EC5C14FF}" presName="text" presStyleLbl="fgAcc0" presStyleIdx="0" presStyleCnt="1">
        <dgm:presLayoutVars>
          <dgm:chPref val="3"/>
        </dgm:presLayoutVars>
      </dgm:prSet>
      <dgm:spPr/>
      <dgm:t>
        <a:bodyPr/>
        <a:lstStyle/>
        <a:p>
          <a:endParaRPr lang="ru-RU"/>
        </a:p>
      </dgm:t>
    </dgm:pt>
    <dgm:pt modelId="{CFF3888C-8560-43F8-AAC7-582C748D169D}" type="pres">
      <dgm:prSet presAssocID="{C7B64A65-C256-4F5D-BD11-5B47EC5C14FF}" presName="hierChild2" presStyleCnt="0"/>
      <dgm:spPr/>
    </dgm:pt>
    <dgm:pt modelId="{BA123180-A099-4F86-90B8-E81C40BD428B}" type="pres">
      <dgm:prSet presAssocID="{34B3D154-D25C-497A-86D6-7AF8A9DDF645}" presName="Name10" presStyleLbl="parChTrans1D2" presStyleIdx="0" presStyleCnt="3"/>
      <dgm:spPr/>
      <dgm:t>
        <a:bodyPr/>
        <a:lstStyle/>
        <a:p>
          <a:endParaRPr lang="ru-RU"/>
        </a:p>
      </dgm:t>
    </dgm:pt>
    <dgm:pt modelId="{F35EEDC2-39E1-4C55-B814-D0BFCD694004}" type="pres">
      <dgm:prSet presAssocID="{A0C746C2-EE05-4D91-9132-102911FB05EC}" presName="hierRoot2" presStyleCnt="0"/>
      <dgm:spPr/>
    </dgm:pt>
    <dgm:pt modelId="{252A1B7A-845C-4EF9-8BD3-D80390392566}" type="pres">
      <dgm:prSet presAssocID="{A0C746C2-EE05-4D91-9132-102911FB05EC}" presName="composite2" presStyleCnt="0"/>
      <dgm:spPr/>
    </dgm:pt>
    <dgm:pt modelId="{728DD4F0-AD5F-454F-829D-7E9BE99A69E3}" type="pres">
      <dgm:prSet presAssocID="{A0C746C2-EE05-4D91-9132-102911FB05EC}" presName="background2" presStyleLbl="node2" presStyleIdx="0" presStyleCnt="3"/>
      <dgm:spPr/>
    </dgm:pt>
    <dgm:pt modelId="{18DDB632-BAD7-4EF5-8E8C-A4D3839F7E96}" type="pres">
      <dgm:prSet presAssocID="{A0C746C2-EE05-4D91-9132-102911FB05EC}" presName="text2" presStyleLbl="fgAcc2" presStyleIdx="0" presStyleCnt="3">
        <dgm:presLayoutVars>
          <dgm:chPref val="3"/>
        </dgm:presLayoutVars>
      </dgm:prSet>
      <dgm:spPr/>
      <dgm:t>
        <a:bodyPr/>
        <a:lstStyle/>
        <a:p>
          <a:endParaRPr lang="ru-RU"/>
        </a:p>
      </dgm:t>
    </dgm:pt>
    <dgm:pt modelId="{483F36A6-D233-481F-B577-98C3251CFAC9}" type="pres">
      <dgm:prSet presAssocID="{A0C746C2-EE05-4D91-9132-102911FB05EC}" presName="hierChild3" presStyleCnt="0"/>
      <dgm:spPr/>
    </dgm:pt>
    <dgm:pt modelId="{347FED29-11C4-4E4D-B12F-CFC39B755DD0}" type="pres">
      <dgm:prSet presAssocID="{87A7FB2E-F656-489B-A85D-24A4848E1F6C}" presName="Name10" presStyleLbl="parChTrans1D2" presStyleIdx="1" presStyleCnt="3"/>
      <dgm:spPr/>
      <dgm:t>
        <a:bodyPr/>
        <a:lstStyle/>
        <a:p>
          <a:endParaRPr lang="ru-RU"/>
        </a:p>
      </dgm:t>
    </dgm:pt>
    <dgm:pt modelId="{D947D2A8-DC6E-4ACF-A715-AA5A9D8ABAAA}" type="pres">
      <dgm:prSet presAssocID="{67BE7884-7828-450A-852B-7A304310346F}" presName="hierRoot2" presStyleCnt="0"/>
      <dgm:spPr/>
    </dgm:pt>
    <dgm:pt modelId="{EBAA0BA8-D5B1-4130-A3B9-38EA911A327B}" type="pres">
      <dgm:prSet presAssocID="{67BE7884-7828-450A-852B-7A304310346F}" presName="composite2" presStyleCnt="0"/>
      <dgm:spPr/>
    </dgm:pt>
    <dgm:pt modelId="{D7574370-92B2-4357-BB56-218E7E1FD5D1}" type="pres">
      <dgm:prSet presAssocID="{67BE7884-7828-450A-852B-7A304310346F}" presName="background2" presStyleLbl="node2" presStyleIdx="1" presStyleCnt="3"/>
      <dgm:spPr/>
    </dgm:pt>
    <dgm:pt modelId="{AB163341-2563-4C8E-A7B4-F6F257D8440D}" type="pres">
      <dgm:prSet presAssocID="{67BE7884-7828-450A-852B-7A304310346F}" presName="text2" presStyleLbl="fgAcc2" presStyleIdx="1" presStyleCnt="3">
        <dgm:presLayoutVars>
          <dgm:chPref val="3"/>
        </dgm:presLayoutVars>
      </dgm:prSet>
      <dgm:spPr/>
      <dgm:t>
        <a:bodyPr/>
        <a:lstStyle/>
        <a:p>
          <a:endParaRPr lang="ru-RU"/>
        </a:p>
      </dgm:t>
    </dgm:pt>
    <dgm:pt modelId="{893EC593-5533-4042-97B6-796A95256C0C}" type="pres">
      <dgm:prSet presAssocID="{67BE7884-7828-450A-852B-7A304310346F}" presName="hierChild3" presStyleCnt="0"/>
      <dgm:spPr/>
    </dgm:pt>
    <dgm:pt modelId="{EB12419A-F33E-472D-9D0C-F616EE1708A8}" type="pres">
      <dgm:prSet presAssocID="{8748A163-F1A2-45CE-AAAA-9200AE441D5B}" presName="Name10" presStyleLbl="parChTrans1D2" presStyleIdx="2" presStyleCnt="3"/>
      <dgm:spPr/>
      <dgm:t>
        <a:bodyPr/>
        <a:lstStyle/>
        <a:p>
          <a:endParaRPr lang="ru-RU"/>
        </a:p>
      </dgm:t>
    </dgm:pt>
    <dgm:pt modelId="{FA87E3B1-5EC5-4E26-B932-19783932D726}" type="pres">
      <dgm:prSet presAssocID="{DD2820BC-6785-4839-A901-5F9C1C02CC34}" presName="hierRoot2" presStyleCnt="0"/>
      <dgm:spPr/>
    </dgm:pt>
    <dgm:pt modelId="{484A79FD-C1B0-479E-BAB3-E6A4F3364AC3}" type="pres">
      <dgm:prSet presAssocID="{DD2820BC-6785-4839-A901-5F9C1C02CC34}" presName="composite2" presStyleCnt="0"/>
      <dgm:spPr/>
    </dgm:pt>
    <dgm:pt modelId="{0B6E9737-CFA4-41B7-BAC9-9A85A82193C7}" type="pres">
      <dgm:prSet presAssocID="{DD2820BC-6785-4839-A901-5F9C1C02CC34}" presName="background2" presStyleLbl="node2" presStyleIdx="2" presStyleCnt="3"/>
      <dgm:spPr/>
    </dgm:pt>
    <dgm:pt modelId="{43A97CBC-8153-4FC7-9472-31AA5D56A023}" type="pres">
      <dgm:prSet presAssocID="{DD2820BC-6785-4839-A901-5F9C1C02CC34}" presName="text2" presStyleLbl="fgAcc2" presStyleIdx="2" presStyleCnt="3">
        <dgm:presLayoutVars>
          <dgm:chPref val="3"/>
        </dgm:presLayoutVars>
      </dgm:prSet>
      <dgm:spPr/>
      <dgm:t>
        <a:bodyPr/>
        <a:lstStyle/>
        <a:p>
          <a:endParaRPr lang="ru-RU"/>
        </a:p>
      </dgm:t>
    </dgm:pt>
    <dgm:pt modelId="{5CD6A25D-636F-43E6-B1F4-F388060E7470}" type="pres">
      <dgm:prSet presAssocID="{DD2820BC-6785-4839-A901-5F9C1C02CC34}" presName="hierChild3" presStyleCnt="0"/>
      <dgm:spPr/>
    </dgm:pt>
  </dgm:ptLst>
  <dgm:cxnLst>
    <dgm:cxn modelId="{7DF90941-A51F-4174-99E8-06B051E35BA5}" type="presOf" srcId="{67BE7884-7828-450A-852B-7A304310346F}" destId="{AB163341-2563-4C8E-A7B4-F6F257D8440D}" srcOrd="0" destOrd="0" presId="urn:microsoft.com/office/officeart/2005/8/layout/hierarchy1"/>
    <dgm:cxn modelId="{63E02840-BE64-4B11-BC4C-65531EFA7409}" type="presOf" srcId="{20CB88DF-9D24-4289-A758-29AC69BF1E95}" destId="{583F5851-54E0-4D3A-A4F1-FF3AD1A05AC5}" srcOrd="0" destOrd="0" presId="urn:microsoft.com/office/officeart/2005/8/layout/hierarchy1"/>
    <dgm:cxn modelId="{33C7DD96-ABFA-4996-9A19-3B7E552A24B9}" type="presOf" srcId="{87A7FB2E-F656-489B-A85D-24A4848E1F6C}" destId="{347FED29-11C4-4E4D-B12F-CFC39B755DD0}" srcOrd="0" destOrd="0" presId="urn:microsoft.com/office/officeart/2005/8/layout/hierarchy1"/>
    <dgm:cxn modelId="{1305AC8F-6C86-487B-A064-B81DF7AAA4A0}" srcId="{C7B64A65-C256-4F5D-BD11-5B47EC5C14FF}" destId="{67BE7884-7828-450A-852B-7A304310346F}" srcOrd="1" destOrd="0" parTransId="{87A7FB2E-F656-489B-A85D-24A4848E1F6C}" sibTransId="{7477891C-6DB7-4F44-BB85-B23B77384FB6}"/>
    <dgm:cxn modelId="{0DC8986B-A75A-4AEE-BF93-F614FF5E7585}" type="presOf" srcId="{8748A163-F1A2-45CE-AAAA-9200AE441D5B}" destId="{EB12419A-F33E-472D-9D0C-F616EE1708A8}" srcOrd="0" destOrd="0" presId="urn:microsoft.com/office/officeart/2005/8/layout/hierarchy1"/>
    <dgm:cxn modelId="{33BEB0CA-09CC-4E02-9E03-87C443DA5DEC}" srcId="{C7B64A65-C256-4F5D-BD11-5B47EC5C14FF}" destId="{DD2820BC-6785-4839-A901-5F9C1C02CC34}" srcOrd="2" destOrd="0" parTransId="{8748A163-F1A2-45CE-AAAA-9200AE441D5B}" sibTransId="{CDC23524-0F42-4AFD-8AF3-E6BC7175AA3E}"/>
    <dgm:cxn modelId="{BA105E5F-5BAF-4508-9839-D5148127D738}" type="presOf" srcId="{A0C746C2-EE05-4D91-9132-102911FB05EC}" destId="{18DDB632-BAD7-4EF5-8E8C-A4D3839F7E96}" srcOrd="0" destOrd="0" presId="urn:microsoft.com/office/officeart/2005/8/layout/hierarchy1"/>
    <dgm:cxn modelId="{9244E769-1829-43EF-BABC-4817B7AFFE48}" srcId="{20CB88DF-9D24-4289-A758-29AC69BF1E95}" destId="{C7B64A65-C256-4F5D-BD11-5B47EC5C14FF}" srcOrd="0" destOrd="0" parTransId="{25E59799-F489-498D-9A14-F3BAC7A4D5A9}" sibTransId="{8106ED2C-8B35-4A82-A2CB-D139623CEE37}"/>
    <dgm:cxn modelId="{4E04ED82-D6EE-4088-A987-F7AE0EA0817E}" type="presOf" srcId="{C7B64A65-C256-4F5D-BD11-5B47EC5C14FF}" destId="{B9DC686F-3416-4201-95A4-779BD0CFC999}" srcOrd="0" destOrd="0" presId="urn:microsoft.com/office/officeart/2005/8/layout/hierarchy1"/>
    <dgm:cxn modelId="{12602E6C-57CF-43D9-9099-58F43D912F75}" type="presOf" srcId="{DD2820BC-6785-4839-A901-5F9C1C02CC34}" destId="{43A97CBC-8153-4FC7-9472-31AA5D56A023}" srcOrd="0" destOrd="0" presId="urn:microsoft.com/office/officeart/2005/8/layout/hierarchy1"/>
    <dgm:cxn modelId="{AC26199B-6780-4C37-89EF-0E2736887A56}" type="presOf" srcId="{34B3D154-D25C-497A-86D6-7AF8A9DDF645}" destId="{BA123180-A099-4F86-90B8-E81C40BD428B}" srcOrd="0" destOrd="0" presId="urn:microsoft.com/office/officeart/2005/8/layout/hierarchy1"/>
    <dgm:cxn modelId="{869C4FDA-1042-4A20-9714-EDBC3B1BDEF8}" srcId="{C7B64A65-C256-4F5D-BD11-5B47EC5C14FF}" destId="{A0C746C2-EE05-4D91-9132-102911FB05EC}" srcOrd="0" destOrd="0" parTransId="{34B3D154-D25C-497A-86D6-7AF8A9DDF645}" sibTransId="{1A6665FB-23FC-47B6-9886-343F18ED1695}"/>
    <dgm:cxn modelId="{057AC46A-4055-4D5E-BEAD-E9ACA1DB99ED}" type="presParOf" srcId="{583F5851-54E0-4D3A-A4F1-FF3AD1A05AC5}" destId="{4B43F67D-7A7B-461A-82F8-58F5238E2FC4}" srcOrd="0" destOrd="0" presId="urn:microsoft.com/office/officeart/2005/8/layout/hierarchy1"/>
    <dgm:cxn modelId="{38034978-5291-4218-A257-081BF4B2F91A}" type="presParOf" srcId="{4B43F67D-7A7B-461A-82F8-58F5238E2FC4}" destId="{E4974D6F-1653-4F47-BF3F-A6C518FEF8CC}" srcOrd="0" destOrd="0" presId="urn:microsoft.com/office/officeart/2005/8/layout/hierarchy1"/>
    <dgm:cxn modelId="{AB33E7A0-1E37-468C-83C6-16C058E2FDD1}" type="presParOf" srcId="{E4974D6F-1653-4F47-BF3F-A6C518FEF8CC}" destId="{9B0EE38C-75F3-419E-A30C-F473F1AFB8CF}" srcOrd="0" destOrd="0" presId="urn:microsoft.com/office/officeart/2005/8/layout/hierarchy1"/>
    <dgm:cxn modelId="{E04A8ED7-BBB1-4E2A-BD8F-0CF3FE818598}" type="presParOf" srcId="{E4974D6F-1653-4F47-BF3F-A6C518FEF8CC}" destId="{B9DC686F-3416-4201-95A4-779BD0CFC999}" srcOrd="1" destOrd="0" presId="urn:microsoft.com/office/officeart/2005/8/layout/hierarchy1"/>
    <dgm:cxn modelId="{DE6B824F-9CDA-4B76-B5AD-6662583AF131}" type="presParOf" srcId="{4B43F67D-7A7B-461A-82F8-58F5238E2FC4}" destId="{CFF3888C-8560-43F8-AAC7-582C748D169D}" srcOrd="1" destOrd="0" presId="urn:microsoft.com/office/officeart/2005/8/layout/hierarchy1"/>
    <dgm:cxn modelId="{AD0AF845-0943-4F2C-AB2E-319EBFAE4B5D}" type="presParOf" srcId="{CFF3888C-8560-43F8-AAC7-582C748D169D}" destId="{BA123180-A099-4F86-90B8-E81C40BD428B}" srcOrd="0" destOrd="0" presId="urn:microsoft.com/office/officeart/2005/8/layout/hierarchy1"/>
    <dgm:cxn modelId="{225C36FE-4177-4ECC-B2C1-009A7E2046F6}" type="presParOf" srcId="{CFF3888C-8560-43F8-AAC7-582C748D169D}" destId="{F35EEDC2-39E1-4C55-B814-D0BFCD694004}" srcOrd="1" destOrd="0" presId="urn:microsoft.com/office/officeart/2005/8/layout/hierarchy1"/>
    <dgm:cxn modelId="{0AEF6B2F-1988-4BE2-863A-C29613EDBED2}" type="presParOf" srcId="{F35EEDC2-39E1-4C55-B814-D0BFCD694004}" destId="{252A1B7A-845C-4EF9-8BD3-D80390392566}" srcOrd="0" destOrd="0" presId="urn:microsoft.com/office/officeart/2005/8/layout/hierarchy1"/>
    <dgm:cxn modelId="{D15F57E3-261B-4831-883D-42BD89BA8AFE}" type="presParOf" srcId="{252A1B7A-845C-4EF9-8BD3-D80390392566}" destId="{728DD4F0-AD5F-454F-829D-7E9BE99A69E3}" srcOrd="0" destOrd="0" presId="urn:microsoft.com/office/officeart/2005/8/layout/hierarchy1"/>
    <dgm:cxn modelId="{445507C6-A2A9-4F2C-8D28-6E904C04A14F}" type="presParOf" srcId="{252A1B7A-845C-4EF9-8BD3-D80390392566}" destId="{18DDB632-BAD7-4EF5-8E8C-A4D3839F7E96}" srcOrd="1" destOrd="0" presId="urn:microsoft.com/office/officeart/2005/8/layout/hierarchy1"/>
    <dgm:cxn modelId="{DB688AC8-A756-4B2B-9991-9D38876C7F0F}" type="presParOf" srcId="{F35EEDC2-39E1-4C55-B814-D0BFCD694004}" destId="{483F36A6-D233-481F-B577-98C3251CFAC9}" srcOrd="1" destOrd="0" presId="urn:microsoft.com/office/officeart/2005/8/layout/hierarchy1"/>
    <dgm:cxn modelId="{71CFC888-6BD6-4AEB-B705-A9ABD02DF1F3}" type="presParOf" srcId="{CFF3888C-8560-43F8-AAC7-582C748D169D}" destId="{347FED29-11C4-4E4D-B12F-CFC39B755DD0}" srcOrd="2" destOrd="0" presId="urn:microsoft.com/office/officeart/2005/8/layout/hierarchy1"/>
    <dgm:cxn modelId="{CC42EB1E-DDCB-448D-8C25-CDF7D984F7DF}" type="presParOf" srcId="{CFF3888C-8560-43F8-AAC7-582C748D169D}" destId="{D947D2A8-DC6E-4ACF-A715-AA5A9D8ABAAA}" srcOrd="3" destOrd="0" presId="urn:microsoft.com/office/officeart/2005/8/layout/hierarchy1"/>
    <dgm:cxn modelId="{48A2B567-1082-422D-BF33-93B6C86806C3}" type="presParOf" srcId="{D947D2A8-DC6E-4ACF-A715-AA5A9D8ABAAA}" destId="{EBAA0BA8-D5B1-4130-A3B9-38EA911A327B}" srcOrd="0" destOrd="0" presId="urn:microsoft.com/office/officeart/2005/8/layout/hierarchy1"/>
    <dgm:cxn modelId="{E1C1A727-DD33-47F7-9BAF-3243D206C408}" type="presParOf" srcId="{EBAA0BA8-D5B1-4130-A3B9-38EA911A327B}" destId="{D7574370-92B2-4357-BB56-218E7E1FD5D1}" srcOrd="0" destOrd="0" presId="urn:microsoft.com/office/officeart/2005/8/layout/hierarchy1"/>
    <dgm:cxn modelId="{269899A4-041C-47ED-A4C0-F7B18D2FDBDE}" type="presParOf" srcId="{EBAA0BA8-D5B1-4130-A3B9-38EA911A327B}" destId="{AB163341-2563-4C8E-A7B4-F6F257D8440D}" srcOrd="1" destOrd="0" presId="urn:microsoft.com/office/officeart/2005/8/layout/hierarchy1"/>
    <dgm:cxn modelId="{B222504D-AEB0-4CCD-858B-8DF7B19E0A44}" type="presParOf" srcId="{D947D2A8-DC6E-4ACF-A715-AA5A9D8ABAAA}" destId="{893EC593-5533-4042-97B6-796A95256C0C}" srcOrd="1" destOrd="0" presId="urn:microsoft.com/office/officeart/2005/8/layout/hierarchy1"/>
    <dgm:cxn modelId="{0926593C-EE03-4BA3-ADB9-44E236DD5F0B}" type="presParOf" srcId="{CFF3888C-8560-43F8-AAC7-582C748D169D}" destId="{EB12419A-F33E-472D-9D0C-F616EE1708A8}" srcOrd="4" destOrd="0" presId="urn:microsoft.com/office/officeart/2005/8/layout/hierarchy1"/>
    <dgm:cxn modelId="{595FD0A6-CB80-4F90-8DD2-E33A6C146F52}" type="presParOf" srcId="{CFF3888C-8560-43F8-AAC7-582C748D169D}" destId="{FA87E3B1-5EC5-4E26-B932-19783932D726}" srcOrd="5" destOrd="0" presId="urn:microsoft.com/office/officeart/2005/8/layout/hierarchy1"/>
    <dgm:cxn modelId="{5DF8E3E9-EF14-4953-8CEF-9B0F86889F34}" type="presParOf" srcId="{FA87E3B1-5EC5-4E26-B932-19783932D726}" destId="{484A79FD-C1B0-479E-BAB3-E6A4F3364AC3}" srcOrd="0" destOrd="0" presId="urn:microsoft.com/office/officeart/2005/8/layout/hierarchy1"/>
    <dgm:cxn modelId="{DB9ABB00-46ED-4ABD-87F9-5336A0DCDEC6}" type="presParOf" srcId="{484A79FD-C1B0-479E-BAB3-E6A4F3364AC3}" destId="{0B6E9737-CFA4-41B7-BAC9-9A85A82193C7}" srcOrd="0" destOrd="0" presId="urn:microsoft.com/office/officeart/2005/8/layout/hierarchy1"/>
    <dgm:cxn modelId="{700A0D63-E03D-4D86-A3AE-A17142D2C562}" type="presParOf" srcId="{484A79FD-C1B0-479E-BAB3-E6A4F3364AC3}" destId="{43A97CBC-8153-4FC7-9472-31AA5D56A023}" srcOrd="1" destOrd="0" presId="urn:microsoft.com/office/officeart/2005/8/layout/hierarchy1"/>
    <dgm:cxn modelId="{FED2E3E5-4544-4C30-BC32-2C4D4A1ECB77}" type="presParOf" srcId="{FA87E3B1-5EC5-4E26-B932-19783932D726}" destId="{5CD6A25D-636F-43E6-B1F4-F388060E747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F12F9-2B4F-41E4-A10B-529C3F89289C}" type="datetimeFigureOut">
              <a:rPr lang="ru-RU" smtClean="0"/>
              <a:t>25.02.2019</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D9BC0-9D55-4711-92FC-CD4BB05E16F7}" type="slidenum">
              <a:rPr lang="ru-RU" smtClean="0"/>
              <a:t>‹#›</a:t>
            </a:fld>
            <a:endParaRPr lang="ru-RU"/>
          </a:p>
        </p:txBody>
      </p:sp>
    </p:spTree>
    <p:extLst>
      <p:ext uri="{BB962C8B-B14F-4D97-AF65-F5344CB8AC3E}">
        <p14:creationId xmlns:p14="http://schemas.microsoft.com/office/powerpoint/2010/main" val="373030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00AEDC-749B-4F52-9946-2846732B7C7F}" type="datetime1">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C9AE24-E778-47CC-88E8-A0772A954E2D}" type="datetime1">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96701"/>
            <a:ext cx="1543050" cy="845220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96701"/>
            <a:ext cx="4514850" cy="8452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B3E24-BE69-40D8-8E63-A778D970582A}" type="datetime1">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113C65-E3BF-4861-80B3-72DB811061B7}" type="datetime1">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2"/>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5A9BC7-17E1-461E-AB17-93EC184401F7}" type="datetime1">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42F0D1-BC93-4AFB-A40D-9363EE53BFE6}" type="datetime1">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7A022D-05D6-4906-A378-CADE221D1041}" type="datetime1">
              <a:rPr lang="ru-RU" smtClean="0"/>
              <a:t>25.02.2019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1DC91D-5F3E-4AAE-9370-721417E68065}" type="datetime1">
              <a:rPr lang="ru-RU" smtClean="0"/>
              <a:t>25.02.2019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58C7A1-B9B5-4F87-8C55-66D77E7F0A49}" type="datetime1">
              <a:rPr lang="ru-RU" smtClean="0"/>
              <a:t>25.02.2019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94406"/>
            <a:ext cx="2256235" cy="167851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CFC26A-8A4F-4966-9ED2-DA5C30E59395}" type="datetime1">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1"/>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DFB318-EA8F-4C22-8819-C8F62D2B1C02}" type="datetime1">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ABADAEED-F5EA-4367-A9DC-BFCEB99B5A0B}" type="datetime1">
              <a:rPr lang="ru-RU" smtClean="0"/>
              <a:t>25.02.2019</a:t>
            </a:fld>
            <a:endParaRPr lang="ru-RU"/>
          </a:p>
        </p:txBody>
      </p:sp>
      <p:sp>
        <p:nvSpPr>
          <p:cNvPr id="5" name="Нижний колонтитул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elga\Desktop\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1" y="1"/>
            <a:ext cx="4705293" cy="9913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elga\Desktop\zolotaya.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 y="-34935"/>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52736" y="151246"/>
            <a:ext cx="5400600" cy="10833735"/>
          </a:xfrm>
          <a:prstGeom prst="rect">
            <a:avLst/>
          </a:prstGeom>
          <a:noFill/>
        </p:spPr>
        <p:txBody>
          <a:bodyPr wrap="square" rtlCol="0">
            <a:spAutoFit/>
          </a:bodyPr>
          <a:lstStyle/>
          <a:p>
            <a:pPr algn="ctr"/>
            <a:r>
              <a:rPr lang="ru-RU" sz="3600" b="1" dirty="0">
                <a:solidFill>
                  <a:srgbClr val="0070C0"/>
                </a:solidFill>
                <a:latin typeface="Monotype Corsiva" pitchFamily="66" charset="0"/>
              </a:rPr>
              <a:t> </a:t>
            </a:r>
            <a:endParaRPr lang="ru-RU" sz="3600" b="1" dirty="0" smtClean="0">
              <a:solidFill>
                <a:srgbClr val="0070C0"/>
              </a:solidFill>
              <a:latin typeface="Monotype Corsiva" pitchFamily="66" charset="0"/>
            </a:endParaRPr>
          </a:p>
          <a:p>
            <a:pPr algn="ctr"/>
            <a:r>
              <a:rPr lang="ru-RU" sz="3600" b="1" dirty="0">
                <a:solidFill>
                  <a:srgbClr val="0070C0"/>
                </a:solidFill>
                <a:latin typeface="Monotype Corsiva" pitchFamily="66" charset="0"/>
              </a:rPr>
              <a:t> </a:t>
            </a:r>
          </a:p>
          <a:p>
            <a:pPr algn="ctr"/>
            <a:endParaRPr lang="ru-RU" sz="1100" b="1" dirty="0" smtClean="0">
              <a:solidFill>
                <a:srgbClr val="0070C0"/>
              </a:solidFill>
              <a:latin typeface="Monotype Corsiva" pitchFamily="66" charset="0"/>
            </a:endParaRPr>
          </a:p>
          <a:p>
            <a:pPr algn="ctr"/>
            <a:endParaRPr lang="ru-RU" sz="1100" b="1" dirty="0" smtClean="0">
              <a:solidFill>
                <a:srgbClr val="0070C0"/>
              </a:solidFill>
              <a:latin typeface="Monotype Corsiva" pitchFamily="66" charset="0"/>
            </a:endParaRPr>
          </a:p>
          <a:p>
            <a:pPr algn="ctr"/>
            <a:endParaRPr lang="ru-RU" sz="1100" b="1" dirty="0">
              <a:solidFill>
                <a:srgbClr val="0070C0"/>
              </a:solidFill>
              <a:latin typeface="Monotype Corsiva" pitchFamily="66" charset="0"/>
            </a:endParaRPr>
          </a:p>
          <a:p>
            <a:pPr algn="ctr"/>
            <a:endParaRPr lang="ru-RU" sz="1100" b="1" dirty="0">
              <a:solidFill>
                <a:srgbClr val="0070C0"/>
              </a:solidFill>
              <a:latin typeface="Monotype Corsiva" pitchFamily="66" charset="0"/>
            </a:endParaRPr>
          </a:p>
          <a:p>
            <a:pPr algn="ctr"/>
            <a:endParaRPr lang="ru-RU" sz="1100" b="1" dirty="0" smtClean="0">
              <a:solidFill>
                <a:srgbClr val="0070C0"/>
              </a:solidFill>
              <a:latin typeface="Monotype Corsiva" pitchFamily="66" charset="0"/>
            </a:endParaRPr>
          </a:p>
          <a:p>
            <a:pPr algn="ctr"/>
            <a:endParaRPr lang="ru-RU" sz="1100" b="1" dirty="0">
              <a:solidFill>
                <a:srgbClr val="0070C0"/>
              </a:solidFill>
              <a:latin typeface="Monotype Corsiva" pitchFamily="66" charset="0"/>
            </a:endParaRPr>
          </a:p>
          <a:p>
            <a:pPr algn="ctr"/>
            <a:r>
              <a:rPr lang="ru-RU" sz="3600" b="1" dirty="0" smtClean="0">
                <a:solidFill>
                  <a:srgbClr val="0070C0"/>
                </a:solidFill>
                <a:latin typeface="Monotype Corsiva" pitchFamily="66" charset="0"/>
              </a:rPr>
              <a:t>Методическое </a:t>
            </a:r>
            <a:r>
              <a:rPr lang="ru-RU" sz="3600" b="1" dirty="0">
                <a:solidFill>
                  <a:srgbClr val="0070C0"/>
                </a:solidFill>
                <a:latin typeface="Monotype Corsiva" pitchFamily="66" charset="0"/>
              </a:rPr>
              <a:t>пособие </a:t>
            </a:r>
          </a:p>
          <a:p>
            <a:pPr algn="ctr"/>
            <a:r>
              <a:rPr lang="ru-RU" sz="3600" b="1" dirty="0">
                <a:solidFill>
                  <a:srgbClr val="0070C0"/>
                </a:solidFill>
                <a:latin typeface="Monotype Corsiva" pitchFamily="66" charset="0"/>
              </a:rPr>
              <a:t>для </a:t>
            </a:r>
            <a:r>
              <a:rPr lang="ru-RU" sz="3600" b="1" dirty="0" smtClean="0">
                <a:solidFill>
                  <a:srgbClr val="0070C0"/>
                </a:solidFill>
                <a:latin typeface="Monotype Corsiva" pitchFamily="66" charset="0"/>
              </a:rPr>
              <a:t>организации</a:t>
            </a:r>
          </a:p>
          <a:p>
            <a:pPr algn="ctr"/>
            <a:r>
              <a:rPr lang="ru-RU" sz="3600" b="1" dirty="0" smtClean="0">
                <a:solidFill>
                  <a:srgbClr val="0070C0"/>
                </a:solidFill>
                <a:latin typeface="Monotype Corsiva" pitchFamily="66" charset="0"/>
              </a:rPr>
              <a:t>практических </a:t>
            </a:r>
            <a:r>
              <a:rPr lang="ru-RU" sz="3600" b="1" dirty="0">
                <a:solidFill>
                  <a:srgbClr val="0070C0"/>
                </a:solidFill>
                <a:latin typeface="Monotype Corsiva" pitchFamily="66" charset="0"/>
              </a:rPr>
              <a:t>занятий</a:t>
            </a:r>
          </a:p>
          <a:p>
            <a:pPr algn="ctr"/>
            <a:r>
              <a:rPr lang="ru-RU" sz="3600" b="1" dirty="0">
                <a:solidFill>
                  <a:srgbClr val="0070C0"/>
                </a:solidFill>
                <a:latin typeface="Monotype Corsiva" pitchFamily="66" charset="0"/>
              </a:rPr>
              <a:t> по русскому </a:t>
            </a:r>
            <a:r>
              <a:rPr lang="ru-RU" sz="3600" b="1" dirty="0" smtClean="0">
                <a:solidFill>
                  <a:srgbClr val="0070C0"/>
                </a:solidFill>
                <a:latin typeface="Monotype Corsiva" pitchFamily="66" charset="0"/>
              </a:rPr>
              <a:t>языку</a:t>
            </a:r>
          </a:p>
          <a:p>
            <a:pPr algn="ctr"/>
            <a:endParaRPr lang="ru-RU" sz="2400" b="1" dirty="0" smtClean="0">
              <a:solidFill>
                <a:srgbClr val="0070C0"/>
              </a:solidFill>
              <a:latin typeface="Monotype Corsiva" pitchFamily="66" charset="0"/>
            </a:endParaRPr>
          </a:p>
          <a:p>
            <a:pPr algn="ctr"/>
            <a:r>
              <a:rPr lang="ru-RU" sz="2400" b="1" dirty="0" smtClean="0">
                <a:solidFill>
                  <a:srgbClr val="0070C0"/>
                </a:solidFill>
                <a:latin typeface="Monotype Corsiva" pitchFamily="66" charset="0"/>
              </a:rPr>
              <a:t>Часть </a:t>
            </a:r>
            <a:r>
              <a:rPr lang="en-US" sz="2400" b="1" dirty="0" smtClean="0">
                <a:solidFill>
                  <a:srgbClr val="0070C0"/>
                </a:solidFill>
                <a:latin typeface="Monotype Corsiva" pitchFamily="66" charset="0"/>
              </a:rPr>
              <a:t>I</a:t>
            </a:r>
            <a:r>
              <a:rPr lang="ru-RU" sz="2400" b="1" dirty="0" smtClean="0">
                <a:solidFill>
                  <a:srgbClr val="0070C0"/>
                </a:solidFill>
                <a:latin typeface="Monotype Corsiva" pitchFamily="66" charset="0"/>
              </a:rPr>
              <a:t>. Язык </a:t>
            </a:r>
            <a:r>
              <a:rPr lang="ru-RU" sz="2400" b="1" dirty="0">
                <a:solidFill>
                  <a:srgbClr val="0070C0"/>
                </a:solidFill>
                <a:latin typeface="Monotype Corsiva" pitchFamily="66" charset="0"/>
              </a:rPr>
              <a:t>и речь. </a:t>
            </a:r>
            <a:endParaRPr lang="ru-RU" sz="2400" b="1" dirty="0" smtClean="0">
              <a:solidFill>
                <a:srgbClr val="0070C0"/>
              </a:solidFill>
              <a:latin typeface="Monotype Corsiva" pitchFamily="66" charset="0"/>
            </a:endParaRPr>
          </a:p>
          <a:p>
            <a:pPr algn="ctr"/>
            <a:r>
              <a:rPr lang="ru-RU" sz="2400" b="1" dirty="0" smtClean="0">
                <a:solidFill>
                  <a:srgbClr val="0070C0"/>
                </a:solidFill>
                <a:latin typeface="Monotype Corsiva" pitchFamily="66" charset="0"/>
              </a:rPr>
              <a:t>Функциональные </a:t>
            </a:r>
            <a:r>
              <a:rPr lang="ru-RU" sz="2400" b="1" dirty="0">
                <a:solidFill>
                  <a:srgbClr val="0070C0"/>
                </a:solidFill>
                <a:latin typeface="Monotype Corsiva" pitchFamily="66" charset="0"/>
              </a:rPr>
              <a:t>стили речи</a:t>
            </a:r>
          </a:p>
          <a:p>
            <a:pPr algn="ctr"/>
            <a:r>
              <a:rPr lang="ru-RU" sz="2400" dirty="0">
                <a:solidFill>
                  <a:srgbClr val="0070C0"/>
                </a:solidFill>
                <a:latin typeface="Monotype Corsiva" pitchFamily="66" charset="0"/>
              </a:rPr>
              <a:t> </a:t>
            </a:r>
          </a:p>
          <a:p>
            <a:pPr algn="ctr"/>
            <a:r>
              <a:rPr lang="ru-RU" sz="3600" dirty="0">
                <a:solidFill>
                  <a:srgbClr val="0070C0"/>
                </a:solidFill>
                <a:latin typeface="Monotype Corsiva" pitchFamily="66" charset="0"/>
              </a:rPr>
              <a:t> </a:t>
            </a:r>
          </a:p>
          <a:p>
            <a:pPr algn="ctr"/>
            <a:r>
              <a:rPr lang="ru-RU" sz="3600" dirty="0">
                <a:solidFill>
                  <a:srgbClr val="0070C0"/>
                </a:solidFill>
                <a:latin typeface="Monotype Corsiva" pitchFamily="66" charset="0"/>
              </a:rPr>
              <a:t> </a:t>
            </a:r>
            <a:endParaRPr lang="ru-RU" dirty="0" smtClean="0">
              <a:solidFill>
                <a:srgbClr val="0070C0"/>
              </a:solidFill>
            </a:endParaRPr>
          </a:p>
          <a:p>
            <a:endParaRPr lang="ru-RU" dirty="0">
              <a:solidFill>
                <a:srgbClr val="0070C0"/>
              </a:solidFill>
            </a:endParaRPr>
          </a:p>
          <a:p>
            <a:endParaRPr lang="ru-RU" dirty="0" smtClean="0">
              <a:solidFill>
                <a:srgbClr val="0070C0"/>
              </a:solidFill>
            </a:endParaRPr>
          </a:p>
          <a:p>
            <a:endParaRPr lang="ru-RU" dirty="0">
              <a:solidFill>
                <a:srgbClr val="0070C0"/>
              </a:solidFill>
            </a:endParaRPr>
          </a:p>
          <a:p>
            <a:endParaRPr lang="ru-RU" sz="3200" dirty="0" smtClean="0">
              <a:solidFill>
                <a:srgbClr val="0070C0"/>
              </a:solidFill>
            </a:endParaRPr>
          </a:p>
          <a:p>
            <a:endParaRPr lang="ru-RU" dirty="0" smtClean="0">
              <a:solidFill>
                <a:srgbClr val="0070C0"/>
              </a:solidFill>
            </a:endParaRPr>
          </a:p>
          <a:p>
            <a:endParaRPr lang="ru-RU" sz="2400" b="1" dirty="0">
              <a:solidFill>
                <a:srgbClr val="0070C0"/>
              </a:solidFill>
              <a:latin typeface="Monotype Corsiva" pitchFamily="66" charset="0"/>
            </a:endParaRPr>
          </a:p>
          <a:p>
            <a:pPr algn="ctr"/>
            <a:r>
              <a:rPr lang="ru-RU" sz="2400" b="1" dirty="0" smtClean="0">
                <a:solidFill>
                  <a:srgbClr val="0070C0"/>
                </a:solidFill>
                <a:latin typeface="Monotype Corsiva" pitchFamily="66" charset="0"/>
              </a:rPr>
              <a:t>Барнаул</a:t>
            </a:r>
          </a:p>
          <a:p>
            <a:pPr algn="ctr"/>
            <a:r>
              <a:rPr lang="ru-RU" sz="2400" b="1" dirty="0" smtClean="0">
                <a:solidFill>
                  <a:srgbClr val="0070C0"/>
                </a:solidFill>
                <a:latin typeface="Monotype Corsiva" pitchFamily="66" charset="0"/>
              </a:rPr>
              <a:t>2018</a:t>
            </a:r>
            <a:endParaRPr lang="ru-RU" sz="2400" b="1" dirty="0">
              <a:solidFill>
                <a:srgbClr val="0070C0"/>
              </a:solidFill>
              <a:latin typeface="Monotype Corsiva" pitchFamily="66" charset="0"/>
            </a:endParaRPr>
          </a:p>
          <a:p>
            <a:r>
              <a:rPr lang="ru-RU" dirty="0">
                <a:solidFill>
                  <a:srgbClr val="CC3300"/>
                </a:solidFill>
              </a:rPr>
              <a:t> </a:t>
            </a:r>
          </a:p>
          <a:p>
            <a:r>
              <a:rPr lang="ru-RU" dirty="0">
                <a:solidFill>
                  <a:srgbClr val="CC3300"/>
                </a:solidFill>
              </a:rPr>
              <a:t/>
            </a:r>
            <a:br>
              <a:rPr lang="ru-RU" dirty="0">
                <a:solidFill>
                  <a:srgbClr val="CC3300"/>
                </a:solidFill>
              </a:rPr>
            </a:br>
            <a:r>
              <a:rPr lang="ru-RU" dirty="0"/>
              <a:t> </a:t>
            </a:r>
          </a:p>
          <a:p>
            <a:endParaRPr lang="ru-RU" dirty="0"/>
          </a:p>
        </p:txBody>
      </p:sp>
      <p:pic>
        <p:nvPicPr>
          <p:cNvPr id="12291" name="Picture 3" descr="C:\Users\Helga\Desktop\neznai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1904" y="5745088"/>
            <a:ext cx="2685041" cy="35536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Helga\Desktop\Belyie-bukvyi-pn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64" t="3077" r="50000" b="15705"/>
          <a:stretch/>
        </p:blipFill>
        <p:spPr bwMode="auto">
          <a:xfrm rot="542520">
            <a:off x="5251653" y="7818701"/>
            <a:ext cx="889259" cy="1405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6632" y="128464"/>
            <a:ext cx="6501465" cy="738664"/>
          </a:xfrm>
          <a:prstGeom prst="rect">
            <a:avLst/>
          </a:prstGeom>
          <a:noFill/>
        </p:spPr>
        <p:txBody>
          <a:bodyPr wrap="square" rtlCol="0">
            <a:spAutoFit/>
          </a:bodyPr>
          <a:lstStyle/>
          <a:p>
            <a:pPr algn="ctr"/>
            <a:r>
              <a:rPr lang="ru-RU" sz="2400" b="1" dirty="0">
                <a:solidFill>
                  <a:srgbClr val="0070C0"/>
                </a:solidFill>
                <a:latin typeface="Monotype Corsiva" pitchFamily="66" charset="0"/>
                <a:cs typeface="Times New Roman" pitchFamily="18" charset="0"/>
              </a:rPr>
              <a:t>КГБПОУ</a:t>
            </a:r>
            <a:r>
              <a:rPr lang="ru-RU" sz="2400" b="1" dirty="0">
                <a:solidFill>
                  <a:srgbClr val="0070C0"/>
                </a:solidFill>
                <a:latin typeface="Monotype Corsiva" pitchFamily="66" charset="0"/>
              </a:rPr>
              <a:t> «Алтайский транспортный техникум»</a:t>
            </a:r>
          </a:p>
          <a:p>
            <a:endParaRPr lang="ru-RU" dirty="0">
              <a:solidFill>
                <a:srgbClr val="0070C0"/>
              </a:solidFill>
            </a:endParaRPr>
          </a:p>
        </p:txBody>
      </p:sp>
    </p:spTree>
    <p:extLst>
      <p:ext uri="{BB962C8B-B14F-4D97-AF65-F5344CB8AC3E}">
        <p14:creationId xmlns:p14="http://schemas.microsoft.com/office/powerpoint/2010/main" val="10752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510296"/>
          </a:xfrm>
          <a:prstGeom prst="rect">
            <a:avLst/>
          </a:prstGeom>
          <a:noFill/>
        </p:spPr>
        <p:txBody>
          <a:bodyPr wrap="square" rtlCol="0">
            <a:spAutoFit/>
          </a:bodyPr>
          <a:lstStyle/>
          <a:p>
            <a:pPr algn="just"/>
            <a:r>
              <a:rPr lang="ru-RU" dirty="0" smtClean="0">
                <a:latin typeface="Monotype Corsiva" pitchFamily="66" charset="0"/>
              </a:rPr>
              <a:t>     </a:t>
            </a:r>
            <a:r>
              <a:rPr lang="ru-RU" dirty="0" smtClean="0">
                <a:solidFill>
                  <a:srgbClr val="7030A0"/>
                </a:solidFill>
                <a:latin typeface="Monotype Corsiva" pitchFamily="66" charset="0"/>
              </a:rPr>
              <a:t>Вместе </a:t>
            </a:r>
            <a:r>
              <a:rPr lang="ru-RU" dirty="0">
                <a:solidFill>
                  <a:srgbClr val="7030A0"/>
                </a:solidFill>
                <a:latin typeface="Monotype Corsiva" pitchFamily="66" charset="0"/>
              </a:rPr>
              <a:t>с тем устная и письменная формы речи являются вполне самостоятельными, обладают своими характеристиками и особенностями.</a:t>
            </a:r>
          </a:p>
          <a:p>
            <a:pPr algn="just"/>
            <a:r>
              <a:rPr lang="ru-RU" b="1" i="1" dirty="0" smtClean="0">
                <a:solidFill>
                  <a:srgbClr val="7030A0"/>
                </a:solidFill>
                <a:latin typeface="Monotype Corsiva" pitchFamily="66" charset="0"/>
              </a:rPr>
              <a:t>    Устная </a:t>
            </a:r>
            <a:r>
              <a:rPr lang="ru-RU" b="1" i="1" dirty="0">
                <a:solidFill>
                  <a:srgbClr val="7030A0"/>
                </a:solidFill>
                <a:latin typeface="Monotype Corsiva" pitchFamily="66" charset="0"/>
              </a:rPr>
              <a:t>речь</a:t>
            </a:r>
            <a:r>
              <a:rPr lang="ru-RU" dirty="0">
                <a:solidFill>
                  <a:srgbClr val="7030A0"/>
                </a:solidFill>
                <a:latin typeface="Monotype Corsiva" pitchFamily="66" charset="0"/>
              </a:rPr>
              <a:t> – это любая звучащая речь. Исторически устная форма речи (по сравнению с письменной) является первичной, поскольку она возникла гораздо раньше письма. Материальной формой устной речи являются звуковые волны – т.е. произносимые людьми звуки, которые представляют собой результат деятельности органов произношения человека.</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речь имеет богатые интонационные возможности. Интонация создаётся интенсивностью (громкостью) и длительностью речи, нарастанием или замедлением её темпа, степенью чёткости произношения, наличием или отсутствием пауз и тембром произнесения. Хорошо известно, что устная речь обладает таким интонационным разнообразием, что может передать всю огромную палитру человеческих чувств, переживаний, настроений и т.п.</a:t>
            </a:r>
          </a:p>
          <a:p>
            <a:pPr algn="just"/>
            <a:r>
              <a:rPr lang="ru-RU" dirty="0" smtClean="0">
                <a:solidFill>
                  <a:srgbClr val="7030A0"/>
                </a:solidFill>
                <a:latin typeface="Monotype Corsiva" pitchFamily="66" charset="0"/>
              </a:rPr>
              <a:t>    При </a:t>
            </a:r>
            <a:r>
              <a:rPr lang="ru-RU" dirty="0">
                <a:solidFill>
                  <a:srgbClr val="7030A0"/>
                </a:solidFill>
                <a:latin typeface="Monotype Corsiva" pitchFamily="66" charset="0"/>
              </a:rPr>
              <a:t>непосредственном общении людей друг с другом восприятие устной речи происходит и по слуховому, и по зрительному каналам одновременно. Поэтому устную речь сопровождают, усиливая её выразительность, такие дополнительные средства как характер взгляда, расположение говорящего и слушающего в пространстве, их мимика и жесты. Все эти средства способствуют повышению смысловой и эмоциональной насыщенности устной речи</a:t>
            </a:r>
            <a:r>
              <a:rPr lang="ru-RU" dirty="0" smtClean="0">
                <a:solidFill>
                  <a:srgbClr val="7030A0"/>
                </a:solidFill>
                <a:latin typeface="Monotype Corsiva" pitchFamily="66" charset="0"/>
              </a:rPr>
              <a:t>.</a:t>
            </a:r>
          </a:p>
          <a:p>
            <a:pPr algn="just"/>
            <a:r>
              <a:rPr lang="ru-RU" dirty="0" smtClean="0">
                <a:solidFill>
                  <a:srgbClr val="7030A0"/>
                </a:solidFill>
                <a:latin typeface="Monotype Corsiva" pitchFamily="66" charset="0"/>
              </a:rPr>
              <a:t>    Необратимость</a:t>
            </a:r>
            <a:r>
              <a:rPr lang="ru-RU" dirty="0">
                <a:solidFill>
                  <a:srgbClr val="7030A0"/>
                </a:solidFill>
                <a:latin typeface="Monotype Corsiva" pitchFamily="66" charset="0"/>
              </a:rPr>
              <a:t>, т.е. поступательный и линейный характер развертывания во времени – одна из главных особенностей, свойственных устной речи. Как невозможно войти в одну реку дважды, так невозможно ещё раз вернуться и в какой-то момент устной речи, в силу чего говорящий вынужден мыслить и говорить одновременно. </a:t>
            </a:r>
            <a:r>
              <a:rPr lang="ru-RU" dirty="0" smtClean="0">
                <a:solidFill>
                  <a:srgbClr val="7030A0"/>
                </a:solidFill>
                <a:latin typeface="Monotype Corsiva" pitchFamily="66" charset="0"/>
              </a:rPr>
              <a:t> Неподготовленное </a:t>
            </a:r>
            <a:r>
              <a:rPr lang="ru-RU" dirty="0">
                <a:solidFill>
                  <a:srgbClr val="7030A0"/>
                </a:solidFill>
                <a:latin typeface="Monotype Corsiva" pitchFamily="66" charset="0"/>
              </a:rPr>
              <a:t>устное высказывание формируется постепенно, частями, по мере осознания того, что сказано, что ещё далее следует сказать, что необходимо повторить, дополнить, уточнить. Именно поэтому устной речи часто свойственны фрагментарность, слабая структурированность, деление единого предложения на несколько вполне самостоятельных единиц, паузы (заполняемые часто </a:t>
            </a:r>
            <a:r>
              <a:rPr lang="ru-RU" dirty="0" smtClean="0">
                <a:solidFill>
                  <a:srgbClr val="7030A0"/>
                </a:solidFill>
                <a:latin typeface="Monotype Corsiva" pitchFamily="66" charset="0"/>
              </a:rPr>
              <a:t>различными</a:t>
            </a:r>
            <a:endParaRPr lang="ru-RU" dirty="0">
              <a:solidFill>
                <a:srgbClr val="7030A0"/>
              </a:solidFill>
              <a:latin typeface="Monotype Corsiva" pitchFamily="66" charset="0"/>
            </a:endParaRPr>
          </a:p>
        </p:txBody>
      </p:sp>
      <p:sp>
        <p:nvSpPr>
          <p:cNvPr id="3" name="Номер слайда 2"/>
          <p:cNvSpPr>
            <a:spLocks noGrp="1"/>
          </p:cNvSpPr>
          <p:nvPr>
            <p:ph type="sldNum" sz="quarter" idx="12"/>
          </p:nvPr>
        </p:nvSpPr>
        <p:spPr>
          <a:xfrm>
            <a:off x="-1035496" y="9378598"/>
            <a:ext cx="1600200" cy="527402"/>
          </a:xfrm>
        </p:spPr>
        <p:txBody>
          <a:bodyPr/>
          <a:lstStyle/>
          <a:p>
            <a:fld id="{B19B0651-EE4F-4900-A07F-96A6BFA9D0F0}" type="slidenum">
              <a:rPr lang="ru-RU" smtClean="0"/>
              <a:t>10</a:t>
            </a:fld>
            <a:endParaRPr lang="ru-RU" dirty="0"/>
          </a:p>
        </p:txBody>
      </p:sp>
    </p:spTree>
    <p:extLst>
      <p:ext uri="{BB962C8B-B14F-4D97-AF65-F5344CB8AC3E}">
        <p14:creationId xmlns:p14="http://schemas.microsoft.com/office/powerpoint/2010/main" val="72864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510296"/>
          </a:xfrm>
          <a:prstGeom prst="rect">
            <a:avLst/>
          </a:prstGeom>
          <a:noFill/>
        </p:spPr>
        <p:txBody>
          <a:bodyPr wrap="square" rtlCol="0">
            <a:spAutoFit/>
          </a:bodyPr>
          <a:lstStyle/>
          <a:p>
            <a:pPr algn="just"/>
            <a:r>
              <a:rPr lang="ru-RU" dirty="0" smtClean="0">
                <a:solidFill>
                  <a:srgbClr val="7030A0"/>
                </a:solidFill>
                <a:latin typeface="Monotype Corsiva" pitchFamily="66" charset="0"/>
              </a:rPr>
              <a:t>междометьями </a:t>
            </a:r>
            <a:r>
              <a:rPr lang="ru-RU" dirty="0">
                <a:solidFill>
                  <a:srgbClr val="7030A0"/>
                </a:solidFill>
                <a:latin typeface="Monotype Corsiva" pitchFamily="66" charset="0"/>
              </a:rPr>
              <a:t>и звуками: гм, э-э, </a:t>
            </a:r>
            <a:r>
              <a:rPr lang="ru-RU" dirty="0" err="1">
                <a:solidFill>
                  <a:srgbClr val="7030A0"/>
                </a:solidFill>
                <a:latin typeface="Monotype Corsiva" pitchFamily="66" charset="0"/>
              </a:rPr>
              <a:t>ммм</a:t>
            </a:r>
            <a:r>
              <a:rPr lang="ru-RU" dirty="0">
                <a:solidFill>
                  <a:srgbClr val="7030A0"/>
                </a:solidFill>
                <a:latin typeface="Monotype Corsiva" pitchFamily="66" charset="0"/>
              </a:rPr>
              <a:t> и т.п.), а нередко даже и бессвязность. Вместе с тем говорящий стремится привлечь внимание слушающего, вызвать интерес к своему сообщению, получить некоторую реакцию на него. Поэтому в устной речи появляются интонационное выделение интересных и важных моментов, уточнение каких-то мыслей, повторы.</a:t>
            </a:r>
          </a:p>
          <a:p>
            <a:pPr algn="just"/>
            <a:r>
              <a:rPr lang="ru-RU" dirty="0" smtClean="0">
                <a:solidFill>
                  <a:srgbClr val="7030A0"/>
                </a:solidFill>
                <a:latin typeface="Monotype Corsiva" pitchFamily="66" charset="0"/>
              </a:rPr>
              <a:t>    Конечно</a:t>
            </a:r>
            <a:r>
              <a:rPr lang="ru-RU" dirty="0">
                <a:solidFill>
                  <a:srgbClr val="7030A0"/>
                </a:solidFill>
                <a:latin typeface="Monotype Corsiva" pitchFamily="66" charset="0"/>
              </a:rPr>
              <a:t>, устная речь может быть не только спонтанной, но и подготовленной (например, доклад, лекция и др.) В таком случае устная речь будет отличаться продуманностью, более чёткой структурной организацией, однако при этом говорящий всё-таки, как правило, стремится, чтобы его речь оставалась непринуждённой, имела сходство с непосредственным общением и не оставляла бы впечатления «заученной».</a:t>
            </a:r>
          </a:p>
          <a:p>
            <a:pPr algn="just"/>
            <a:r>
              <a:rPr lang="ru-RU" b="1" i="1" dirty="0" smtClean="0">
                <a:solidFill>
                  <a:srgbClr val="7030A0"/>
                </a:solidFill>
                <a:latin typeface="Monotype Corsiva" pitchFamily="66" charset="0"/>
              </a:rPr>
              <a:t>    Письмо</a:t>
            </a:r>
            <a:r>
              <a:rPr lang="ru-RU" dirty="0">
                <a:solidFill>
                  <a:srgbClr val="7030A0"/>
                </a:solidFill>
                <a:latin typeface="Monotype Corsiva" pitchFamily="66" charset="0"/>
              </a:rPr>
              <a:t> – это созданная людьми знаковая система фиксации устной речи, позволяющая с помощью графических (начертательных) элементов передавать информацию на расстоянии и закреплять её во времени. Письменная речь даёт возможность сохранить знания, накопленные человечеством. Именно благодаря возникновению и развитию письменности мы сегодня знаем о великих цивилизациях Междуречья, Древнего Египта, Древней Индии, Древнего Китая, инков, майя и др.</a:t>
            </a:r>
          </a:p>
          <a:p>
            <a:pPr algn="just"/>
            <a:r>
              <a:rPr lang="ru-RU" dirty="0" smtClean="0">
                <a:solidFill>
                  <a:srgbClr val="7030A0"/>
                </a:solidFill>
                <a:latin typeface="Monotype Corsiva" pitchFamily="66" charset="0"/>
              </a:rPr>
              <a:t>    Историки </a:t>
            </a:r>
            <a:r>
              <a:rPr lang="ru-RU" dirty="0">
                <a:solidFill>
                  <a:srgbClr val="7030A0"/>
                </a:solidFill>
                <a:latin typeface="Monotype Corsiva" pitchFamily="66" charset="0"/>
              </a:rPr>
              <a:t>утверждают, что письмо прошло длительный путь развития – от первых зарубок на деревьях, наскальных рисунков, петроглифов до звукобуквенного типа, которым сегодня пользуется на нашей планете большинство людей. Буквы, используемые в процессе письма, – это знаки, с помощью которых обозначаются звуки речи. Знание букв позволяет воспроизводить их в звуковой форме, т.е. читать любой текст.</a:t>
            </a:r>
          </a:p>
          <a:p>
            <a:pPr algn="just"/>
            <a:r>
              <a:rPr lang="ru-RU" dirty="0" smtClean="0">
                <a:solidFill>
                  <a:srgbClr val="7030A0"/>
                </a:solidFill>
                <a:latin typeface="Monotype Corsiva" pitchFamily="66" charset="0"/>
              </a:rPr>
              <a:t>    Основная </a:t>
            </a:r>
            <a:r>
              <a:rPr lang="ru-RU" dirty="0">
                <a:solidFill>
                  <a:srgbClr val="7030A0"/>
                </a:solidFill>
                <a:latin typeface="Monotype Corsiva" pitchFamily="66" charset="0"/>
              </a:rPr>
              <a:t>функция письменной речи – сохранение устной речи в пространстве и времени, длительное хранение информации. Письмо служит средством коммуникации в тех случаях, когда непосредственное общение между людьми затруднено или невозможно, когда они разделены временем или местом пребывания. С древнейших времён люди, не имея возможности общаться друг с другом непосредственно, </a:t>
            </a:r>
          </a:p>
        </p:txBody>
      </p:sp>
      <p:sp>
        <p:nvSpPr>
          <p:cNvPr id="3" name="Номер слайда 2"/>
          <p:cNvSpPr>
            <a:spLocks noGrp="1"/>
          </p:cNvSpPr>
          <p:nvPr>
            <p:ph type="sldNum" sz="quarter" idx="12"/>
          </p:nvPr>
        </p:nvSpPr>
        <p:spPr>
          <a:xfrm>
            <a:off x="5069160" y="9322142"/>
            <a:ext cx="1600200" cy="527402"/>
          </a:xfrm>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42614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510296"/>
          </a:xfrm>
          <a:prstGeom prst="rect">
            <a:avLst/>
          </a:prstGeom>
          <a:noFill/>
        </p:spPr>
        <p:txBody>
          <a:bodyPr wrap="square" rtlCol="0">
            <a:spAutoFit/>
          </a:bodyPr>
          <a:lstStyle/>
          <a:p>
            <a:pPr algn="just"/>
            <a:r>
              <a:rPr lang="ru-RU" dirty="0" smtClean="0">
                <a:solidFill>
                  <a:srgbClr val="7030A0"/>
                </a:solidFill>
                <a:latin typeface="Monotype Corsiva" pitchFamily="66" charset="0"/>
              </a:rPr>
              <a:t>обменивались </a:t>
            </a:r>
            <a:r>
              <a:rPr lang="ru-RU" dirty="0">
                <a:solidFill>
                  <a:srgbClr val="7030A0"/>
                </a:solidFill>
                <a:latin typeface="Monotype Corsiva" pitchFamily="66" charset="0"/>
              </a:rPr>
              <a:t>письмами, многие из которых сохранились до сегодняшнего дня. Развитие таких технических средств сообщения как телефон в некоторой мере уменьшило роль письма. Однако появление факса, а в настоящее время и распространение системы </a:t>
            </a:r>
            <a:r>
              <a:rPr lang="ru-RU" dirty="0" err="1">
                <a:solidFill>
                  <a:srgbClr val="7030A0"/>
                </a:solidFill>
                <a:latin typeface="Monotype Corsiva" pitchFamily="66" charset="0"/>
              </a:rPr>
              <a:t>Internet</a:t>
            </a:r>
            <a:r>
              <a:rPr lang="ru-RU" dirty="0">
                <a:solidFill>
                  <a:srgbClr val="7030A0"/>
                </a:solidFill>
                <a:latin typeface="Monotype Corsiva" pitchFamily="66" charset="0"/>
              </a:rPr>
              <a:t>, которые помогают преодолевать пространство, вновь актуализировало именно письменную форму речи.</a:t>
            </a:r>
          </a:p>
          <a:p>
            <a:pPr algn="just"/>
            <a:r>
              <a:rPr lang="ru-RU" dirty="0" smtClean="0">
                <a:solidFill>
                  <a:srgbClr val="7030A0"/>
                </a:solidFill>
                <a:latin typeface="Monotype Corsiva" pitchFamily="66" charset="0"/>
              </a:rPr>
              <a:t>    Письменная </a:t>
            </a:r>
            <a:r>
              <a:rPr lang="ru-RU" dirty="0">
                <a:solidFill>
                  <a:srgbClr val="7030A0"/>
                </a:solidFill>
                <a:latin typeface="Monotype Corsiva" pitchFamily="66" charset="0"/>
              </a:rPr>
              <a:t>речь (в отличие от устной) даёт пишущему возможность продумывать речь, не раз возвращаться к уже написанному, перестраивать части текста и отдельные предложения, заменять слова, подыскивать более точные формулировки, обращаться к словарям и справочникам, осуществляя длительный поиск формы выражения своей мысли. В связи с этим письменная форма речи достаточно строго нормирована и регламентирована: ей свойственны сложные синтаксические конструкции, наличие причастных и деепричастных оборотов, распространённые определения, различные вставные конструкции, чёткая связь между предшествующими и последующими предложениями и т.п.</a:t>
            </a:r>
          </a:p>
          <a:p>
            <a:pPr algn="just"/>
            <a:r>
              <a:rPr lang="ru-RU" dirty="0" smtClean="0">
                <a:solidFill>
                  <a:srgbClr val="7030A0"/>
                </a:solidFill>
                <a:latin typeface="Monotype Corsiva" pitchFamily="66" charset="0"/>
              </a:rPr>
              <a:t>    Поскольку </a:t>
            </a:r>
            <a:r>
              <a:rPr lang="ru-RU" dirty="0">
                <a:solidFill>
                  <a:srgbClr val="7030A0"/>
                </a:solidFill>
                <a:latin typeface="Monotype Corsiva" pitchFamily="66" charset="0"/>
              </a:rPr>
              <a:t>письменная речь ориентирована на восприятие органами зрения, ей свойственна чёткая структурная и формальная организация, которая выражается, например, в нумерации страниц, делении текста на разделы, главы, параграфы, наличии системы ссылок, а часто и шрифтовых выделений, подчёркиваний и т.п.</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и письменная речь – это два равнозначных способа выражения средствами языка одного и того же содержания. Устная речь является важным и необходимым условием общей языковой культуры делового человека. «Письменная речь – это графическая передача устной речи (её звукового потока) и вместе с этим </a:t>
            </a:r>
            <a:r>
              <a:rPr lang="ru-RU" dirty="0" err="1">
                <a:solidFill>
                  <a:srgbClr val="7030A0"/>
                </a:solidFill>
                <a:latin typeface="Monotype Corsiva" pitchFamily="66" charset="0"/>
              </a:rPr>
              <a:t>смыслоинтонационного</a:t>
            </a:r>
            <a:r>
              <a:rPr lang="ru-RU" dirty="0">
                <a:solidFill>
                  <a:srgbClr val="7030A0"/>
                </a:solidFill>
                <a:latin typeface="Monotype Corsiva" pitchFamily="66" charset="0"/>
              </a:rPr>
              <a:t> содержания, заключённого в ней» (</a:t>
            </a:r>
            <a:r>
              <a:rPr lang="ru-RU" dirty="0" err="1">
                <a:solidFill>
                  <a:srgbClr val="7030A0"/>
                </a:solidFill>
                <a:latin typeface="Monotype Corsiva" pitchFamily="66" charset="0"/>
              </a:rPr>
              <a:t>Шанский</a:t>
            </a:r>
            <a:r>
              <a:rPr lang="ru-RU" dirty="0">
                <a:solidFill>
                  <a:srgbClr val="7030A0"/>
                </a:solidFill>
                <a:latin typeface="Monotype Corsiva" pitchFamily="66" charset="0"/>
              </a:rPr>
              <a:t> Н.М.).</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и письменная речи тесно между собой связаны, но каждая из них имеет ряд отличий. Знание этих отличий, как и знание стилистических средств, которыми развивается речь устная и письменная практических навыков в использовании богатств русского языка. Устная речь представляет собой звуковое оформление слов </a:t>
            </a:r>
            <a:r>
              <a:rPr lang="ru-RU" dirty="0" smtClean="0">
                <a:solidFill>
                  <a:srgbClr val="7030A0"/>
                </a:solidFill>
                <a:latin typeface="Monotype Corsiva" pitchFamily="66" charset="0"/>
              </a:rPr>
              <a:t>и</a:t>
            </a:r>
            <a:endParaRPr lang="ru-RU" dirty="0">
              <a:solidFill>
                <a:srgbClr val="7030A0"/>
              </a:solidFill>
              <a:latin typeface="Monotype Corsiva" pitchFamily="66" charset="0"/>
            </a:endParaRPr>
          </a:p>
        </p:txBody>
      </p:sp>
      <p:sp>
        <p:nvSpPr>
          <p:cNvPr id="3" name="Номер слайда 2"/>
          <p:cNvSpPr>
            <a:spLocks noGrp="1"/>
          </p:cNvSpPr>
          <p:nvPr>
            <p:ph type="sldNum" sz="quarter" idx="12"/>
          </p:nvPr>
        </p:nvSpPr>
        <p:spPr>
          <a:xfrm>
            <a:off x="-1035496" y="9378205"/>
            <a:ext cx="1600200" cy="527402"/>
          </a:xfrm>
        </p:spPr>
        <p:txBody>
          <a:bodyPr/>
          <a:lstStyle/>
          <a:p>
            <a:fld id="{B19B0651-EE4F-4900-A07F-96A6BFA9D0F0}" type="slidenum">
              <a:rPr lang="ru-RU" smtClean="0"/>
              <a:t>12</a:t>
            </a:fld>
            <a:endParaRPr lang="ru-RU" dirty="0"/>
          </a:p>
        </p:txBody>
      </p:sp>
    </p:spTree>
    <p:extLst>
      <p:ext uri="{BB962C8B-B14F-4D97-AF65-F5344CB8AC3E}">
        <p14:creationId xmlns:p14="http://schemas.microsoft.com/office/powerpoint/2010/main" val="147510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787295"/>
          </a:xfrm>
          <a:prstGeom prst="rect">
            <a:avLst/>
          </a:prstGeom>
          <a:noFill/>
        </p:spPr>
        <p:txBody>
          <a:bodyPr wrap="square" rtlCol="0">
            <a:spAutoFit/>
          </a:bodyPr>
          <a:lstStyle/>
          <a:p>
            <a:pPr algn="just"/>
            <a:r>
              <a:rPr lang="ru-RU" dirty="0" smtClean="0">
                <a:solidFill>
                  <a:srgbClr val="7030A0"/>
                </a:solidFill>
                <a:latin typeface="Monotype Corsiva" pitchFamily="66" charset="0"/>
              </a:rPr>
              <a:t>зависит </a:t>
            </a:r>
            <a:r>
              <a:rPr lang="ru-RU" dirty="0">
                <a:solidFill>
                  <a:srgbClr val="7030A0"/>
                </a:solidFill>
                <a:latin typeface="Monotype Corsiva" pitchFamily="66" charset="0"/>
              </a:rPr>
              <a:t>от говорящего. Устная речь экспрессивна, в ней большую роль играют такие факторы, как интонация, тон, темп.</a:t>
            </a:r>
          </a:p>
          <a:p>
            <a:pPr algn="just"/>
            <a:r>
              <a:rPr lang="ru-RU" dirty="0" smtClean="0">
                <a:solidFill>
                  <a:srgbClr val="7030A0"/>
                </a:solidFill>
                <a:latin typeface="Monotype Corsiva" pitchFamily="66" charset="0"/>
              </a:rPr>
              <a:t>    В </a:t>
            </a:r>
            <a:r>
              <a:rPr lang="ru-RU" dirty="0">
                <a:solidFill>
                  <a:srgbClr val="7030A0"/>
                </a:solidFill>
                <a:latin typeface="Monotype Corsiva" pitchFamily="66" charset="0"/>
              </a:rPr>
              <a:t>устной речи широко употребляются присоединительные и вставные конструкции, вводные слова, перифразы и риторические вопросы. Для успешной речи характерны внелингвистические средства выражения определённого смысла: мимика, жесты. Устная речь включает в себя аудирование (слушание и понимание речи на слух) и говорение (порождение высказывания, речи).</a:t>
            </a:r>
          </a:p>
          <a:p>
            <a:pPr algn="just"/>
            <a:r>
              <a:rPr lang="ru-RU" dirty="0" smtClean="0">
                <a:solidFill>
                  <a:srgbClr val="7030A0"/>
                </a:solidFill>
                <a:latin typeface="Monotype Corsiva" pitchFamily="66" charset="0"/>
              </a:rPr>
              <a:t>    Письменная </a:t>
            </a:r>
            <a:r>
              <a:rPr lang="ru-RU" dirty="0">
                <a:solidFill>
                  <a:srgbClr val="7030A0"/>
                </a:solidFill>
                <a:latin typeface="Monotype Corsiva" pitchFamily="66" charset="0"/>
              </a:rPr>
              <a:t>речь использует книжный язык, употребление которого достаточно строго нормировано и регламентировано. Порядок слов в предложении закреплённый, инверсия (изменения порядка слов) не типична для письменной речи, а в некоторых случаях, например в текстах официально - делового стиля речи, недопустима. Предложение, являющееся основной единицей письменной речи, выражает сложные логико-смысловые связи посредством синтаксиса, поэтому, как правило, письменной речи свойственны сложные синтаксические конструкции, причастные и деепричастные обороты, распространённые определения, вставные конструкции и т.п. При объединении предложений в абзацы каждое из них строго связано с предшествующим и последующим контекстом.</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речь звучит, в ней используются фонетические (звуковые) и просодические (греч. «</a:t>
            </a:r>
            <a:r>
              <a:rPr lang="ru-RU" dirty="0" err="1">
                <a:solidFill>
                  <a:srgbClr val="7030A0"/>
                </a:solidFill>
                <a:latin typeface="Monotype Corsiva" pitchFamily="66" charset="0"/>
              </a:rPr>
              <a:t>просодиа</a:t>
            </a:r>
            <a:r>
              <a:rPr lang="ru-RU" dirty="0">
                <a:solidFill>
                  <a:srgbClr val="7030A0"/>
                </a:solidFill>
                <a:latin typeface="Monotype Corsiva" pitchFamily="66" charset="0"/>
              </a:rPr>
              <a:t>» - учение о соотношении слогов в стихе - ударные и неударные, долгие и краткие) средства. Говорящий человек одновременно творит и форму, и содержание речи, поэтому она конечна во времени и не поддается исправлению. Устно общающиеся </a:t>
            </a:r>
            <a:r>
              <a:rPr lang="ru-RU" dirty="0" err="1">
                <a:solidFill>
                  <a:srgbClr val="7030A0"/>
                </a:solidFill>
                <a:latin typeface="Monotype Corsiva" pitchFamily="66" charset="0"/>
              </a:rPr>
              <a:t>коммуниканты</a:t>
            </a:r>
            <a:r>
              <a:rPr lang="ru-RU" dirty="0">
                <a:solidFill>
                  <a:srgbClr val="7030A0"/>
                </a:solidFill>
                <a:latin typeface="Monotype Corsiva" pitchFamily="66" charset="0"/>
              </a:rPr>
              <a:t> чаще всего видят друг друга, и непосредственный визуальный контакт способствует взаимопониманию. Устная речь гораздо активнее письменной - мы больше говорим и слушаем, чем пишем и читаем. Шире и ее выразительные возможности. Б. Шоу по этому поводу заметил, что «есть пятьдесят способов сказать «да» и пятьдесят способов сказать «нет» и только один способ это написать».</a:t>
            </a:r>
          </a:p>
          <a:p>
            <a:pPr algn="just"/>
            <a:r>
              <a:rPr lang="ru-RU" dirty="0" smtClean="0">
                <a:solidFill>
                  <a:srgbClr val="7030A0"/>
                </a:solidFill>
                <a:latin typeface="Monotype Corsiva" pitchFamily="66" charset="0"/>
              </a:rPr>
              <a:t>    В </a:t>
            </a:r>
            <a:r>
              <a:rPr lang="ru-RU" dirty="0">
                <a:solidFill>
                  <a:srgbClr val="7030A0"/>
                </a:solidFill>
                <a:latin typeface="Monotype Corsiva" pitchFamily="66" charset="0"/>
              </a:rPr>
              <a:t>письменной речи используется система графических средств выражения, и она воспринимается зрительно. Пишущий и читающий, как правило, не только не видят друг друга, но и вообще </a:t>
            </a:r>
            <a:r>
              <a:rPr lang="ru-RU" dirty="0" smtClean="0">
                <a:solidFill>
                  <a:srgbClr val="7030A0"/>
                </a:solidFill>
                <a:latin typeface="Monotype Corsiva" pitchFamily="66" charset="0"/>
              </a:rPr>
              <a:t>не </a:t>
            </a:r>
            <a:r>
              <a:rPr lang="ru-RU" dirty="0" err="1" smtClean="0">
                <a:solidFill>
                  <a:srgbClr val="7030A0"/>
                </a:solidFill>
                <a:latin typeface="Monotype Corsiva" pitchFamily="66" charset="0"/>
              </a:rPr>
              <a:t>представля</a:t>
            </a:r>
            <a:r>
              <a:rPr lang="ru-RU" dirty="0" smtClean="0">
                <a:solidFill>
                  <a:srgbClr val="7030A0"/>
                </a:solidFill>
                <a:latin typeface="Monotype Corsiva" pitchFamily="66" charset="0"/>
              </a:rPr>
              <a:t>-</a:t>
            </a:r>
            <a:endParaRPr lang="ru-RU" dirty="0">
              <a:solidFill>
                <a:srgbClr val="7030A0"/>
              </a:solidFill>
              <a:latin typeface="Monotype Corsiva" pitchFamily="66" charset="0"/>
            </a:endParaRPr>
          </a:p>
        </p:txBody>
      </p:sp>
      <p:sp>
        <p:nvSpPr>
          <p:cNvPr id="3" name="Номер слайда 2"/>
          <p:cNvSpPr>
            <a:spLocks noGrp="1"/>
          </p:cNvSpPr>
          <p:nvPr>
            <p:ph type="sldNum" sz="quarter" idx="12"/>
          </p:nvPr>
        </p:nvSpPr>
        <p:spPr>
          <a:xfrm>
            <a:off x="5069159" y="9378598"/>
            <a:ext cx="1600200" cy="527402"/>
          </a:xfrm>
        </p:spPr>
        <p:txBody>
          <a:bodyPr/>
          <a:lstStyle/>
          <a:p>
            <a:fld id="{B19B0651-EE4F-4900-A07F-96A6BFA9D0F0}" type="slidenum">
              <a:rPr lang="ru-RU" smtClean="0"/>
              <a:t>13</a:t>
            </a:fld>
            <a:endParaRPr lang="ru-RU" dirty="0"/>
          </a:p>
        </p:txBody>
      </p:sp>
    </p:spTree>
    <p:extLst>
      <p:ext uri="{BB962C8B-B14F-4D97-AF65-F5344CB8AC3E}">
        <p14:creationId xmlns:p14="http://schemas.microsoft.com/office/powerpoint/2010/main" val="73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510296"/>
          </a:xfrm>
          <a:prstGeom prst="rect">
            <a:avLst/>
          </a:prstGeom>
          <a:noFill/>
        </p:spPr>
        <p:txBody>
          <a:bodyPr wrap="square" rtlCol="0">
            <a:spAutoFit/>
          </a:bodyPr>
          <a:lstStyle/>
          <a:p>
            <a:pPr algn="just"/>
            <a:r>
              <a:rPr lang="ru-RU" dirty="0" smtClean="0">
                <a:solidFill>
                  <a:srgbClr val="7030A0"/>
                </a:solidFill>
                <a:latin typeface="Monotype Corsiva" pitchFamily="66" charset="0"/>
              </a:rPr>
              <a:t>ют внешнего </a:t>
            </a:r>
            <a:r>
              <a:rPr lang="ru-RU" dirty="0">
                <a:solidFill>
                  <a:srgbClr val="7030A0"/>
                </a:solidFill>
                <a:latin typeface="Monotype Corsiva" pitchFamily="66" charset="0"/>
              </a:rPr>
              <a:t>облика своего </a:t>
            </a:r>
            <a:r>
              <a:rPr lang="ru-RU" dirty="0" err="1">
                <a:solidFill>
                  <a:srgbClr val="7030A0"/>
                </a:solidFill>
                <a:latin typeface="Monotype Corsiva" pitchFamily="66" charset="0"/>
              </a:rPr>
              <a:t>коммуниканта</a:t>
            </a:r>
            <a:r>
              <a:rPr lang="ru-RU" dirty="0">
                <a:solidFill>
                  <a:srgbClr val="7030A0"/>
                </a:solidFill>
                <a:latin typeface="Monotype Corsiva" pitchFamily="66" charset="0"/>
              </a:rPr>
              <a:t>. Это затрудняет установление контакта, поэтому пишущий должен стремиться максимально, усовершенствовать текст, чтобы быть понятым. </a:t>
            </a:r>
            <a:r>
              <a:rPr lang="ru-RU" dirty="0" smtClean="0">
                <a:solidFill>
                  <a:srgbClr val="7030A0"/>
                </a:solidFill>
                <a:latin typeface="Monotype Corsiva" pitchFamily="66" charset="0"/>
              </a:rPr>
              <a:t>Письменная </a:t>
            </a:r>
            <a:r>
              <a:rPr lang="ru-RU" dirty="0">
                <a:solidFill>
                  <a:srgbClr val="7030A0"/>
                </a:solidFill>
                <a:latin typeface="Monotype Corsiva" pitchFamily="66" charset="0"/>
              </a:rPr>
              <a:t>речь существует бесконечно долго, и читающий человек всегда имеет возможность уточнить непонятное выражение в тексте. </a:t>
            </a:r>
            <a:r>
              <a:rPr lang="ru-RU" dirty="0" smtClean="0">
                <a:solidFill>
                  <a:srgbClr val="7030A0"/>
                </a:solidFill>
                <a:latin typeface="Monotype Corsiva" pitchFamily="66" charset="0"/>
              </a:rPr>
              <a:t>Письменную </a:t>
            </a:r>
            <a:r>
              <a:rPr lang="ru-RU" dirty="0">
                <a:solidFill>
                  <a:srgbClr val="7030A0"/>
                </a:solidFill>
                <a:latin typeface="Monotype Corsiva" pitchFamily="66" charset="0"/>
              </a:rPr>
              <a:t>форму речи отличает предварительное обдумывание высказываний, редакторская обработка текста, которую может выполнить и сам автор. Это обусловливает точность и правильность письменной формы речи.</a:t>
            </a:r>
          </a:p>
          <a:p>
            <a:pPr algn="just"/>
            <a:r>
              <a:rPr lang="ru-RU" dirty="0" smtClean="0">
                <a:solidFill>
                  <a:srgbClr val="7030A0"/>
                </a:solidFill>
                <a:latin typeface="Monotype Corsiva" pitchFamily="66" charset="0"/>
              </a:rPr>
              <a:t>    Различия </a:t>
            </a:r>
            <a:r>
              <a:rPr lang="ru-RU" dirty="0">
                <a:solidFill>
                  <a:srgbClr val="7030A0"/>
                </a:solidFill>
                <a:latin typeface="Monotype Corsiva" pitchFamily="66" charset="0"/>
              </a:rPr>
              <a:t>между устной и письменной речью сводятся чаще всего к средствам выражения. устная речь связана с интонацией и мелодикой, </a:t>
            </a:r>
            <a:r>
              <a:rPr lang="ru-RU" dirty="0" err="1">
                <a:solidFill>
                  <a:srgbClr val="7030A0"/>
                </a:solidFill>
                <a:latin typeface="Monotype Corsiva" pitchFamily="66" charset="0"/>
              </a:rPr>
              <a:t>невербаликой</a:t>
            </a:r>
            <a:r>
              <a:rPr lang="ru-RU" dirty="0">
                <a:solidFill>
                  <a:srgbClr val="7030A0"/>
                </a:solidFill>
                <a:latin typeface="Monotype Corsiva" pitchFamily="66" charset="0"/>
              </a:rPr>
              <a:t>, в ней используется определённое количество и «своих» языковых средств, она привязана к разговорному стилю. Письмо использует буквенные, графические обозначения, чаще книжный язык со всеми его стилями и особенностями, </a:t>
            </a:r>
            <a:r>
              <a:rPr lang="ru-RU" dirty="0" err="1">
                <a:solidFill>
                  <a:srgbClr val="7030A0"/>
                </a:solidFill>
                <a:latin typeface="Monotype Corsiva" pitchFamily="66" charset="0"/>
              </a:rPr>
              <a:t>нормированностью</a:t>
            </a:r>
            <a:r>
              <a:rPr lang="ru-RU" dirty="0">
                <a:solidFill>
                  <a:srgbClr val="7030A0"/>
                </a:solidFill>
                <a:latin typeface="Monotype Corsiva" pitchFamily="66" charset="0"/>
              </a:rPr>
              <a:t> и формальной организацией. Письменная речь, в процессе пользования которой собеседник отсутствует (письменная работа), требует максимальной полноты языковых средств.</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речь предполагает отношения «говорящий- слушающий», что создаёт коммуникативную ситуацию. Письменная речь не зависит от непосредственного контакта автора и адресата, поэтому иные цели и построение речи. </a:t>
            </a:r>
          </a:p>
          <a:p>
            <a:pPr algn="just"/>
            <a:r>
              <a:rPr lang="ru-RU" dirty="0" smtClean="0">
                <a:solidFill>
                  <a:srgbClr val="7030A0"/>
                </a:solidFill>
                <a:latin typeface="Monotype Corsiva" pitchFamily="66" charset="0"/>
              </a:rPr>
              <a:t>    Письменная </a:t>
            </a:r>
            <a:r>
              <a:rPr lang="ru-RU" dirty="0">
                <a:solidFill>
                  <a:srgbClr val="7030A0"/>
                </a:solidFill>
                <a:latin typeface="Monotype Corsiva" pitchFamily="66" charset="0"/>
              </a:rPr>
              <a:t>речь – это речь зафиксированная, графически оформленная, написанная или напечатанная. Интонация автора передаётся с помощью знаков препинания. Для передачи мысли используется абзац. Пробел – увеличение расстояния между строками – позволяет отделить одну часть текста от другой. Автор может использовать различные шрифты и выделения для того, чтобы обратить внимание читателя на определённую часть текста. Автор не знает конкретного адресата, но обобщённый образ читателя непременно учитывается. Автор имеет возможность совершенствовать текст, возвращаться к написанному, изменять композицию. Он может спрогнозировать зрительное восприятие.  Текст воспринимается первоначально зрительно. Письменный текст для читателя – </a:t>
            </a:r>
            <a:r>
              <a:rPr lang="ru-RU" dirty="0" smtClean="0">
                <a:solidFill>
                  <a:srgbClr val="7030A0"/>
                </a:solidFill>
                <a:latin typeface="Monotype Corsiva" pitchFamily="66" charset="0"/>
              </a:rPr>
              <a:t>это</a:t>
            </a:r>
            <a:endParaRPr lang="ru-RU" dirty="0">
              <a:solidFill>
                <a:srgbClr val="7030A0"/>
              </a:solidFill>
              <a:latin typeface="Monotype Corsiva" pitchFamily="66" charset="0"/>
            </a:endParaRPr>
          </a:p>
        </p:txBody>
      </p:sp>
      <p:sp>
        <p:nvSpPr>
          <p:cNvPr id="3" name="Номер слайда 2"/>
          <p:cNvSpPr>
            <a:spLocks noGrp="1"/>
          </p:cNvSpPr>
          <p:nvPr>
            <p:ph type="sldNum" sz="quarter" idx="12"/>
          </p:nvPr>
        </p:nvSpPr>
        <p:spPr>
          <a:xfrm>
            <a:off x="-1035496" y="9378598"/>
            <a:ext cx="1600200" cy="527402"/>
          </a:xfrm>
        </p:spPr>
        <p:txBody>
          <a:bodyPr/>
          <a:lstStyle/>
          <a:p>
            <a:fld id="{B19B0651-EE4F-4900-A07F-96A6BFA9D0F0}" type="slidenum">
              <a:rPr lang="ru-RU" smtClean="0"/>
              <a:t>14</a:t>
            </a:fld>
            <a:endParaRPr lang="ru-RU" dirty="0"/>
          </a:p>
        </p:txBody>
      </p:sp>
    </p:spTree>
    <p:extLst>
      <p:ext uri="{BB962C8B-B14F-4D97-AF65-F5344CB8AC3E}">
        <p14:creationId xmlns:p14="http://schemas.microsoft.com/office/powerpoint/2010/main" val="50335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Helga\Desktop\CDMa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048" y="6537176"/>
            <a:ext cx="2736303" cy="14930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elga\Desktop\zolotaya.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233297"/>
          </a:xfrm>
          <a:prstGeom prst="rect">
            <a:avLst/>
          </a:prstGeom>
          <a:noFill/>
        </p:spPr>
        <p:txBody>
          <a:bodyPr wrap="square" rtlCol="0">
            <a:spAutoFit/>
          </a:bodyPr>
          <a:lstStyle/>
          <a:p>
            <a:pPr algn="just"/>
            <a:r>
              <a:rPr lang="ru-RU" dirty="0" smtClean="0">
                <a:solidFill>
                  <a:srgbClr val="7030A0"/>
                </a:solidFill>
                <a:latin typeface="Monotype Corsiva" pitchFamily="66" charset="0"/>
              </a:rPr>
              <a:t>возможность </a:t>
            </a:r>
            <a:r>
              <a:rPr lang="ru-RU" dirty="0">
                <a:solidFill>
                  <a:srgbClr val="7030A0"/>
                </a:solidFill>
                <a:latin typeface="Monotype Corsiva" pitchFamily="66" charset="0"/>
              </a:rPr>
              <a:t>стать непосредственным собеседником с людьми других эпох. Письменный текст дает возможность возвращаться к написанному (ретроспекция). Такой текст даёт нам возможность перечитывать его по отдельным фрагментам, чтобы подобрать цитаты или ради удовольствия. </a:t>
            </a:r>
          </a:p>
          <a:p>
            <a:pPr algn="just"/>
            <a:r>
              <a:rPr lang="ru-RU" dirty="0" smtClean="0">
                <a:solidFill>
                  <a:srgbClr val="7030A0"/>
                </a:solidFill>
                <a:latin typeface="Monotype Corsiva" pitchFamily="66" charset="0"/>
              </a:rPr>
              <a:t>    Характерным </a:t>
            </a:r>
            <a:r>
              <a:rPr lang="ru-RU" dirty="0">
                <a:solidFill>
                  <a:srgbClr val="7030A0"/>
                </a:solidFill>
                <a:latin typeface="Monotype Corsiva" pitchFamily="66" charset="0"/>
              </a:rPr>
              <a:t>особенностями устной речи являются темп речи (может меняться и зависеть от эмоционального состояния говорящего), тембр речи (разница звуковых колебаний), громкость голоса, интонация, мимика и жесты.</a:t>
            </a:r>
          </a:p>
          <a:p>
            <a:pPr algn="just"/>
            <a:r>
              <a:rPr lang="ru-RU" dirty="0" smtClean="0">
                <a:solidFill>
                  <a:srgbClr val="7030A0"/>
                </a:solidFill>
                <a:latin typeface="Monotype Corsiva" pitchFamily="66" charset="0"/>
              </a:rPr>
              <a:t>    Устная </a:t>
            </a:r>
            <a:r>
              <a:rPr lang="ru-RU" dirty="0">
                <a:solidFill>
                  <a:srgbClr val="7030A0"/>
                </a:solidFill>
                <a:latin typeface="Monotype Corsiva" pitchFamily="66" charset="0"/>
              </a:rPr>
              <a:t>речь бывает неподготовленной и подготовленной. В ней часто встречаются повтор мысли, прерывистость композиции, речевые ошибки, возможность появления непоследовательности, нарушение стилистических и речевых норм.</a:t>
            </a:r>
          </a:p>
          <a:p>
            <a:pPr algn="just"/>
            <a:r>
              <a:rPr lang="ru-RU" dirty="0" smtClean="0">
                <a:solidFill>
                  <a:srgbClr val="7030A0"/>
                </a:solidFill>
                <a:latin typeface="Monotype Corsiva" pitchFamily="66" charset="0"/>
              </a:rPr>
              <a:t>    При </a:t>
            </a:r>
            <a:r>
              <a:rPr lang="ru-RU" dirty="0">
                <a:solidFill>
                  <a:srgbClr val="7030A0"/>
                </a:solidFill>
                <a:latin typeface="Monotype Corsiva" pitchFamily="66" charset="0"/>
              </a:rPr>
              <a:t>подготовленной устной речи оратор предполагает, перед кем он будет выступать. Это даёт ему возможность учесть возраст, социальную принадлежность, уровень образованности, настроение аудитории, продумать план текста и содержание речи, использование внеречевых средств. </a:t>
            </a:r>
            <a:endParaRPr lang="ru-RU" dirty="0" smtClean="0">
              <a:solidFill>
                <a:srgbClr val="7030A0"/>
              </a:solidFill>
              <a:latin typeface="Monotype Corsiva" pitchFamily="66" charset="0"/>
            </a:endParaRPr>
          </a:p>
          <a:p>
            <a:pPr algn="just"/>
            <a:endParaRPr lang="ru-RU" dirty="0">
              <a:solidFill>
                <a:srgbClr val="7030A0"/>
              </a:solidFill>
              <a:latin typeface="Monotype Corsiva" pitchFamily="66" charset="0"/>
            </a:endParaRPr>
          </a:p>
          <a:p>
            <a:pPr algn="just"/>
            <a:r>
              <a:rPr lang="ru-RU" b="1" dirty="0">
                <a:solidFill>
                  <a:srgbClr val="CC3300"/>
                </a:solidFill>
                <a:latin typeface="Monotype Corsiva" pitchFamily="66" charset="0"/>
              </a:rPr>
              <a:t>II. </a:t>
            </a:r>
            <a:r>
              <a:rPr lang="ru-RU" b="1" dirty="0" smtClean="0">
                <a:solidFill>
                  <a:srgbClr val="CC3300"/>
                </a:solidFill>
                <a:latin typeface="Monotype Corsiva" pitchFamily="66" charset="0"/>
              </a:rPr>
              <a:t>Составьте интеллект-карту на тему «Устная и письменная речь», </a:t>
            </a:r>
            <a:r>
              <a:rPr lang="ru-RU" b="1" dirty="0">
                <a:solidFill>
                  <a:srgbClr val="CC3300"/>
                </a:solidFill>
                <a:latin typeface="Monotype Corsiva" pitchFamily="66" charset="0"/>
              </a:rPr>
              <a:t>используя материалы учебника, лингвистических словарей, предложенной </a:t>
            </a:r>
            <a:r>
              <a:rPr lang="ru-RU" b="1" dirty="0" smtClean="0">
                <a:solidFill>
                  <a:srgbClr val="CC3300"/>
                </a:solidFill>
                <a:latin typeface="Monotype Corsiva" pitchFamily="66" charset="0"/>
              </a:rPr>
              <a:t> выше статьи</a:t>
            </a:r>
          </a:p>
          <a:p>
            <a:pPr algn="just"/>
            <a:r>
              <a:rPr lang="ru-RU" dirty="0" smtClean="0"/>
              <a:t>    </a:t>
            </a:r>
            <a:r>
              <a:rPr lang="ru-RU" dirty="0" smtClean="0">
                <a:solidFill>
                  <a:srgbClr val="7030A0"/>
                </a:solidFill>
                <a:latin typeface="Monotype Corsiva" pitchFamily="66" charset="0"/>
              </a:rPr>
              <a:t>Включите в свою интеллект-карту следующие пункты:</a:t>
            </a:r>
          </a:p>
          <a:p>
            <a:pPr marL="285750" indent="-285750" algn="just">
              <a:buFont typeface="Wingdings" pitchFamily="2" charset="2"/>
              <a:buChar char="ü"/>
            </a:pPr>
            <a:r>
              <a:rPr lang="ru-RU" dirty="0" smtClean="0">
                <a:solidFill>
                  <a:srgbClr val="7030A0"/>
                </a:solidFill>
                <a:latin typeface="Monotype Corsiva" pitchFamily="66" charset="0"/>
              </a:rPr>
              <a:t>особенности устной речи</a:t>
            </a:r>
          </a:p>
          <a:p>
            <a:pPr marL="285750" indent="-285750" algn="just">
              <a:buFont typeface="Wingdings" pitchFamily="2" charset="2"/>
              <a:buChar char="ü"/>
            </a:pPr>
            <a:r>
              <a:rPr lang="ru-RU" dirty="0" smtClean="0">
                <a:solidFill>
                  <a:srgbClr val="7030A0"/>
                </a:solidFill>
                <a:latin typeface="Monotype Corsiva" pitchFamily="66" charset="0"/>
              </a:rPr>
              <a:t>средства выражения устной речи</a:t>
            </a:r>
          </a:p>
          <a:p>
            <a:pPr marL="285750" indent="-285750" algn="just">
              <a:buFont typeface="Wingdings" pitchFamily="2" charset="2"/>
              <a:buChar char="ü"/>
            </a:pPr>
            <a:r>
              <a:rPr lang="ru-RU" dirty="0" smtClean="0">
                <a:solidFill>
                  <a:srgbClr val="7030A0"/>
                </a:solidFill>
                <a:latin typeface="Monotype Corsiva" pitchFamily="66" charset="0"/>
              </a:rPr>
              <a:t>основные функции устной речи</a:t>
            </a:r>
          </a:p>
          <a:p>
            <a:pPr marL="285750" indent="-285750" algn="just">
              <a:buFont typeface="Wingdings" pitchFamily="2" charset="2"/>
              <a:buChar char="ü"/>
            </a:pPr>
            <a:r>
              <a:rPr lang="ru-RU" dirty="0" smtClean="0">
                <a:solidFill>
                  <a:srgbClr val="7030A0"/>
                </a:solidFill>
                <a:latin typeface="Monotype Corsiva" pitchFamily="66" charset="0"/>
              </a:rPr>
              <a:t>особенности письменной речи</a:t>
            </a:r>
          </a:p>
          <a:p>
            <a:pPr marL="285750" indent="-285750" algn="just">
              <a:buFont typeface="Wingdings" pitchFamily="2" charset="2"/>
              <a:buChar char="ü"/>
            </a:pPr>
            <a:r>
              <a:rPr lang="ru-RU" dirty="0" smtClean="0">
                <a:solidFill>
                  <a:srgbClr val="7030A0"/>
                </a:solidFill>
                <a:latin typeface="Monotype Corsiva" pitchFamily="66" charset="0"/>
              </a:rPr>
              <a:t>средства выражения письменной речи</a:t>
            </a:r>
          </a:p>
          <a:p>
            <a:pPr marL="285750" indent="-285750" algn="just">
              <a:buFont typeface="Wingdings" pitchFamily="2" charset="2"/>
              <a:buChar char="ü"/>
            </a:pPr>
            <a:r>
              <a:rPr lang="ru-RU" dirty="0" smtClean="0">
                <a:solidFill>
                  <a:srgbClr val="7030A0"/>
                </a:solidFill>
                <a:latin typeface="Monotype Corsiva" pitchFamily="66" charset="0"/>
              </a:rPr>
              <a:t>основные функции письменной речи</a:t>
            </a:r>
          </a:p>
          <a:p>
            <a:pPr marL="285750" indent="-285750" algn="just">
              <a:buFont typeface="Wingdings" pitchFamily="2" charset="2"/>
              <a:buChar char="ü"/>
            </a:pPr>
            <a:r>
              <a:rPr lang="ru-RU" dirty="0" smtClean="0">
                <a:solidFill>
                  <a:srgbClr val="7030A0"/>
                </a:solidFill>
                <a:latin typeface="Monotype Corsiva" pitchFamily="66" charset="0"/>
              </a:rPr>
              <a:t>отличительные особенности </a:t>
            </a:r>
            <a:r>
              <a:rPr lang="ru-RU" dirty="0">
                <a:solidFill>
                  <a:srgbClr val="7030A0"/>
                </a:solidFill>
                <a:latin typeface="Monotype Corsiva" pitchFamily="66" charset="0"/>
              </a:rPr>
              <a:t>устной и письменной форм </a:t>
            </a:r>
            <a:r>
              <a:rPr lang="ru-RU" dirty="0" smtClean="0">
                <a:solidFill>
                  <a:srgbClr val="7030A0"/>
                </a:solidFill>
                <a:latin typeface="Monotype Corsiva" pitchFamily="66" charset="0"/>
              </a:rPr>
              <a:t>речи</a:t>
            </a:r>
            <a:endParaRPr lang="ru-RU" dirty="0" smtClean="0"/>
          </a:p>
          <a:p>
            <a:pPr algn="just"/>
            <a:r>
              <a:rPr lang="ru-RU" dirty="0"/>
              <a:t> </a:t>
            </a:r>
            <a:r>
              <a:rPr lang="ru-RU" dirty="0" smtClean="0"/>
              <a:t>   </a:t>
            </a:r>
            <a:r>
              <a:rPr lang="ru-RU" dirty="0" smtClean="0">
                <a:solidFill>
                  <a:srgbClr val="7030A0"/>
                </a:solidFill>
                <a:latin typeface="Monotype Corsiva" pitchFamily="66" charset="0"/>
              </a:rPr>
              <a:t>Интеллект-карта – диаграмма связей, карта </a:t>
            </a:r>
            <a:r>
              <a:rPr lang="ru-RU" dirty="0">
                <a:solidFill>
                  <a:srgbClr val="7030A0"/>
                </a:solidFill>
                <a:latin typeface="Monotype Corsiva" pitchFamily="66" charset="0"/>
              </a:rPr>
              <a:t>мыслей или </a:t>
            </a:r>
            <a:r>
              <a:rPr lang="ru-RU" dirty="0" smtClean="0">
                <a:solidFill>
                  <a:srgbClr val="7030A0"/>
                </a:solidFill>
                <a:latin typeface="Monotype Corsiva" pitchFamily="66" charset="0"/>
              </a:rPr>
              <a:t>ассоциативная карта –  </a:t>
            </a:r>
            <a:r>
              <a:rPr lang="ru-RU" dirty="0">
                <a:solidFill>
                  <a:srgbClr val="7030A0"/>
                </a:solidFill>
                <a:latin typeface="Monotype Corsiva" pitchFamily="66" charset="0"/>
              </a:rPr>
              <a:t>метод структуризации концепций с использованием графической записи в виде диаграммы.</a:t>
            </a:r>
            <a:endParaRPr lang="ru-RU" b="1" dirty="0">
              <a:solidFill>
                <a:srgbClr val="7030A0"/>
              </a:solidFill>
              <a:latin typeface="Monotype Corsiva" pitchFamily="66"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3830631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5632311"/>
          </a:xfrm>
          <a:prstGeom prst="rect">
            <a:avLst/>
          </a:prstGeom>
          <a:noFill/>
        </p:spPr>
        <p:txBody>
          <a:bodyPr wrap="square" rtlCol="0">
            <a:spAutoFit/>
          </a:bodyPr>
          <a:lstStyle/>
          <a:p>
            <a:pPr algn="just"/>
            <a:r>
              <a:rPr lang="ru-RU" b="1" dirty="0">
                <a:solidFill>
                  <a:srgbClr val="CC3300"/>
                </a:solidFill>
                <a:latin typeface="Monotype Corsiva" pitchFamily="66" charset="0"/>
              </a:rPr>
              <a:t>III. </a:t>
            </a:r>
            <a:r>
              <a:rPr lang="ru-RU" b="1" dirty="0" smtClean="0">
                <a:solidFill>
                  <a:srgbClr val="CC3300"/>
                </a:solidFill>
                <a:latin typeface="Monotype Corsiva" pitchFamily="66" charset="0"/>
              </a:rPr>
              <a:t>Выпишите основные типы и виды устных публичных выступлений</a:t>
            </a:r>
            <a:endParaRPr lang="ru-RU" b="1" dirty="0">
              <a:solidFill>
                <a:srgbClr val="CC3300"/>
              </a:solidFill>
              <a:latin typeface="Monotype Corsiva" pitchFamily="66" charset="0"/>
            </a:endParaRPr>
          </a:p>
          <a:p>
            <a:pPr algn="ctr"/>
            <a:r>
              <a:rPr lang="ru-RU" b="1" dirty="0" smtClean="0">
                <a:solidFill>
                  <a:schemeClr val="tx1">
                    <a:lumMod val="95000"/>
                    <a:lumOff val="5000"/>
                  </a:schemeClr>
                </a:solidFill>
                <a:latin typeface="Monotype Corsiva" pitchFamily="66" charset="0"/>
              </a:rPr>
              <a:t>    </a:t>
            </a:r>
          </a:p>
          <a:p>
            <a:pPr algn="ctr"/>
            <a:r>
              <a:rPr lang="ru-RU" b="1" dirty="0" smtClean="0">
                <a:solidFill>
                  <a:srgbClr val="7030A0"/>
                </a:solidFill>
                <a:latin typeface="Monotype Corsiva" pitchFamily="66" charset="0"/>
              </a:rPr>
              <a:t>Типы публичных выступлений</a:t>
            </a: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a:p>
            <a:pPr algn="ctr"/>
            <a:endParaRPr lang="ru-RU" b="1" dirty="0">
              <a:solidFill>
                <a:schemeClr val="tx1">
                  <a:lumMod val="95000"/>
                  <a:lumOff val="5000"/>
                </a:schemeClr>
              </a:solidFill>
              <a:latin typeface="Monotype Corsiva" pitchFamily="66" charset="0"/>
            </a:endParaRPr>
          </a:p>
          <a:p>
            <a:pPr algn="ctr"/>
            <a:r>
              <a:rPr lang="ru-RU" b="1" dirty="0" smtClean="0">
                <a:solidFill>
                  <a:srgbClr val="7030A0"/>
                </a:solidFill>
                <a:latin typeface="Monotype Corsiva" pitchFamily="66" charset="0"/>
              </a:rPr>
              <a:t>Виды </a:t>
            </a:r>
            <a:r>
              <a:rPr lang="ru-RU" b="1" dirty="0">
                <a:solidFill>
                  <a:srgbClr val="7030A0"/>
                </a:solidFill>
                <a:latin typeface="Monotype Corsiva" pitchFamily="66" charset="0"/>
              </a:rPr>
              <a:t>публичных </a:t>
            </a:r>
            <a:r>
              <a:rPr lang="ru-RU" b="1" dirty="0" smtClean="0">
                <a:solidFill>
                  <a:srgbClr val="7030A0"/>
                </a:solidFill>
                <a:latin typeface="Monotype Corsiva" pitchFamily="66" charset="0"/>
              </a:rPr>
              <a:t>выступлений</a:t>
            </a:r>
            <a:endParaRPr lang="ru-RU" b="1" dirty="0">
              <a:solidFill>
                <a:schemeClr val="tx1">
                  <a:lumMod val="95000"/>
                  <a:lumOff val="5000"/>
                </a:schemeClr>
              </a:solidFill>
              <a:latin typeface="Monotype Corsiva" pitchFamily="66" charset="0"/>
            </a:endParaRPr>
          </a:p>
          <a:p>
            <a:pPr algn="ctr"/>
            <a:endParaRPr lang="ru-RU" b="1" dirty="0" smtClean="0">
              <a:solidFill>
                <a:schemeClr val="tx1">
                  <a:lumMod val="95000"/>
                  <a:lumOff val="5000"/>
                </a:schemeClr>
              </a:solidFill>
              <a:latin typeface="Monotype Corsiva" pitchFamily="66" charset="0"/>
            </a:endParaRPr>
          </a:p>
        </p:txBody>
      </p:sp>
      <p:graphicFrame>
        <p:nvGraphicFramePr>
          <p:cNvPr id="4" name="Схема 3"/>
          <p:cNvGraphicFramePr/>
          <p:nvPr>
            <p:extLst>
              <p:ext uri="{D42A27DB-BD31-4B8C-83A1-F6EECF244321}">
                <p14:modId xmlns:p14="http://schemas.microsoft.com/office/powerpoint/2010/main" val="192558831"/>
              </p:ext>
            </p:extLst>
          </p:nvPr>
        </p:nvGraphicFramePr>
        <p:xfrm>
          <a:off x="2420888" y="1335745"/>
          <a:ext cx="4139952" cy="3605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C:\Users\Helga\Desktop\happy-pencil-521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068" y="1496616"/>
            <a:ext cx="3245692" cy="32456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4339" y="5529064"/>
            <a:ext cx="6395020" cy="4247317"/>
          </a:xfrm>
          <a:prstGeom prst="rect">
            <a:avLst/>
          </a:prstGeom>
        </p:spPr>
        <p:txBody>
          <a:bodyPr wrap="square">
            <a:spAutoFit/>
          </a:bodyPr>
          <a:lstStyle/>
          <a:p>
            <a:pPr algn="just"/>
            <a:r>
              <a:rPr lang="ru-RU" dirty="0" smtClean="0">
                <a:solidFill>
                  <a:srgbClr val="7030A0"/>
                </a:solidFill>
                <a:latin typeface="Monotype Corsiva" pitchFamily="66" charset="0"/>
              </a:rPr>
              <a:t>Выделяют следующие </a:t>
            </a:r>
            <a:r>
              <a:rPr lang="ru-RU" dirty="0">
                <a:solidFill>
                  <a:srgbClr val="7030A0"/>
                </a:solidFill>
                <a:latin typeface="Monotype Corsiva" pitchFamily="66" charset="0"/>
              </a:rPr>
              <a:t>виды публичных выступлений по цели:</a:t>
            </a:r>
          </a:p>
          <a:p>
            <a:pPr marL="285750" lvl="0" indent="-285750" algn="just">
              <a:buFont typeface="Wingdings" pitchFamily="2" charset="2"/>
              <a:buChar char="ü"/>
            </a:pPr>
            <a:r>
              <a:rPr lang="ru-RU" dirty="0">
                <a:solidFill>
                  <a:srgbClr val="7030A0"/>
                </a:solidFill>
                <a:latin typeface="Monotype Corsiva" pitchFamily="66" charset="0"/>
              </a:rPr>
              <a:t>Информационное публичное выступление. Цель такого выступления изложить определенную информацию. Нам привычнее называть такой вид выступлений докладом, сообщением, учительским монологом, лекцией, ответом ученика или студента. Соблюсти определенный протокол или этикет поможет протокольно-этикетное публичное выступление. Оратору и участникам такого выступления следует четко соблюдать процедуру его ведения: приветствие делегации, возможные поздравления, торжественное вступительное слово, хвалебная речь в адрес официального лица или организации, произнесение </a:t>
            </a:r>
            <a:r>
              <a:rPr lang="ru-RU" dirty="0" smtClean="0">
                <a:solidFill>
                  <a:srgbClr val="7030A0"/>
                </a:solidFill>
                <a:latin typeface="Monotype Corsiva" pitchFamily="66" charset="0"/>
              </a:rPr>
              <a:t>тостов.</a:t>
            </a:r>
          </a:p>
          <a:p>
            <a:pPr marL="285750" lvl="0" indent="-285750" algn="just">
              <a:buFont typeface="Wingdings" pitchFamily="2" charset="2"/>
              <a:buChar char="ü"/>
            </a:pPr>
            <a:r>
              <a:rPr lang="ru-RU" dirty="0" smtClean="0">
                <a:solidFill>
                  <a:srgbClr val="7030A0"/>
                </a:solidFill>
                <a:latin typeface="Monotype Corsiva" pitchFamily="66" charset="0"/>
              </a:rPr>
              <a:t>Развлекательное </a:t>
            </a:r>
            <a:r>
              <a:rPr lang="ru-RU" dirty="0">
                <a:solidFill>
                  <a:srgbClr val="7030A0"/>
                </a:solidFill>
                <a:latin typeface="Monotype Corsiva" pitchFamily="66" charset="0"/>
              </a:rPr>
              <a:t>выступление, цель которого скорее развеселить публику колоритными байками, забавными тостами, </a:t>
            </a:r>
            <a:r>
              <a:rPr lang="ru-RU" dirty="0" smtClean="0">
                <a:solidFill>
                  <a:srgbClr val="7030A0"/>
                </a:solidFill>
                <a:latin typeface="Monotype Corsiva" pitchFamily="66" charset="0"/>
              </a:rPr>
              <a:t>поделиться </a:t>
            </a:r>
            <a:r>
              <a:rPr lang="ru-RU" dirty="0">
                <a:solidFill>
                  <a:srgbClr val="7030A0"/>
                </a:solidFill>
                <a:latin typeface="Monotype Corsiva" pitchFamily="66" charset="0"/>
              </a:rPr>
              <a:t>казусами, поэтому и форма публичного выступления в данном случае может быть нестандартной (митинг, банкет, </a:t>
            </a:r>
          </a:p>
        </p:txBody>
      </p:sp>
      <p:sp>
        <p:nvSpPr>
          <p:cNvPr id="3" name="Номер слайда 2"/>
          <p:cNvSpPr>
            <a:spLocks noGrp="1"/>
          </p:cNvSpPr>
          <p:nvPr>
            <p:ph type="sldNum" sz="quarter" idx="12"/>
          </p:nvPr>
        </p:nvSpPr>
        <p:spPr>
          <a:xfrm>
            <a:off x="-1107504" y="9248979"/>
            <a:ext cx="1600200" cy="527402"/>
          </a:xfrm>
        </p:spPr>
        <p:txBody>
          <a:bodyPr/>
          <a:lstStyle/>
          <a:p>
            <a:fld id="{B19B0651-EE4F-4900-A07F-96A6BFA9D0F0}" type="slidenum">
              <a:rPr lang="ru-RU" smtClean="0"/>
              <a:t>16</a:t>
            </a:fld>
            <a:endParaRPr lang="ru-RU" dirty="0"/>
          </a:p>
        </p:txBody>
      </p:sp>
    </p:spTree>
    <p:extLst>
      <p:ext uri="{BB962C8B-B14F-4D97-AF65-F5344CB8AC3E}">
        <p14:creationId xmlns:p14="http://schemas.microsoft.com/office/powerpoint/2010/main" val="388229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1489" y="200472"/>
            <a:ext cx="6395020" cy="9233297"/>
          </a:xfrm>
          <a:prstGeom prst="rect">
            <a:avLst/>
          </a:prstGeom>
        </p:spPr>
        <p:txBody>
          <a:bodyPr wrap="square">
            <a:spAutoFit/>
          </a:bodyPr>
          <a:lstStyle/>
          <a:p>
            <a:pPr algn="just"/>
            <a:r>
              <a:rPr lang="ru-RU" dirty="0" smtClean="0">
                <a:solidFill>
                  <a:srgbClr val="7030A0"/>
                </a:solidFill>
                <a:latin typeface="Monotype Corsiva" pitchFamily="66" charset="0"/>
              </a:rPr>
              <a:t>      корпоративная </a:t>
            </a:r>
            <a:r>
              <a:rPr lang="ru-RU" dirty="0">
                <a:solidFill>
                  <a:srgbClr val="7030A0"/>
                </a:solidFill>
                <a:latin typeface="Monotype Corsiva" pitchFamily="66" charset="0"/>
              </a:rPr>
              <a:t>встреча).</a:t>
            </a:r>
          </a:p>
          <a:p>
            <a:pPr marL="285750" lvl="0" indent="-285750" algn="just">
              <a:buFont typeface="Wingdings" pitchFamily="2" charset="2"/>
              <a:buChar char="ü"/>
            </a:pPr>
            <a:r>
              <a:rPr lang="ru-RU" dirty="0">
                <a:solidFill>
                  <a:srgbClr val="7030A0"/>
                </a:solidFill>
                <a:latin typeface="Monotype Corsiva" pitchFamily="66" charset="0"/>
              </a:rPr>
              <a:t>Убеждающее публичное выступление призвано доказать позицию оратора, а также сделать её легитимной со стороны публики. Такой вид публичных выступлений характерен для политических, научных и общественных встреч с ярко выраженным агитационным и рекламным подтекстом</a:t>
            </a:r>
            <a:r>
              <a:rPr lang="ru-RU" dirty="0" smtClean="0">
                <a:solidFill>
                  <a:srgbClr val="7030A0"/>
                </a:solidFill>
                <a:latin typeface="Monotype Corsiva" pitchFamily="66" charset="0"/>
              </a:rPr>
              <a:t>.</a:t>
            </a:r>
          </a:p>
          <a:p>
            <a:pPr lvl="0" algn="just"/>
            <a:endParaRPr lang="ru-RU" dirty="0">
              <a:solidFill>
                <a:srgbClr val="7030A0"/>
              </a:solidFill>
              <a:latin typeface="Monotype Corsiva" pitchFamily="66" charset="0"/>
            </a:endParaRPr>
          </a:p>
          <a:p>
            <a:pPr algn="just"/>
            <a:r>
              <a:rPr lang="en-US" b="1" i="1" dirty="0" smtClean="0">
                <a:solidFill>
                  <a:srgbClr val="CC3300"/>
                </a:solidFill>
                <a:latin typeface="Monotype Corsiva" pitchFamily="66" charset="0"/>
              </a:rPr>
              <a:t>IV</a:t>
            </a:r>
            <a:r>
              <a:rPr lang="ru-RU" b="1" i="1" dirty="0" smtClean="0">
                <a:solidFill>
                  <a:srgbClr val="CC3300"/>
                </a:solidFill>
                <a:latin typeface="Monotype Corsiva" pitchFamily="66" charset="0"/>
              </a:rPr>
              <a:t>. </a:t>
            </a:r>
            <a:r>
              <a:rPr lang="ru-RU" b="1" i="1" dirty="0">
                <a:solidFill>
                  <a:srgbClr val="CC3300"/>
                </a:solidFill>
                <a:latin typeface="Monotype Corsiva" pitchFamily="66" charset="0"/>
              </a:rPr>
              <a:t>Составьте план устного публичного выступления на тему «Моя профессия». Определите его тип и вид</a:t>
            </a:r>
            <a:endParaRPr lang="ru-RU" dirty="0">
              <a:solidFill>
                <a:srgbClr val="CC3300"/>
              </a:solidFill>
              <a:latin typeface="Monotype Corsiva" pitchFamily="66" charset="0"/>
            </a:endParaRPr>
          </a:p>
          <a:p>
            <a:pPr lvl="0" algn="just"/>
            <a:r>
              <a:rPr lang="ru-RU" dirty="0" smtClean="0">
                <a:solidFill>
                  <a:srgbClr val="7030A0"/>
                </a:solidFill>
                <a:latin typeface="Monotype Corsiva" pitchFamily="66" charset="0"/>
              </a:rPr>
              <a:t>    Подготовку </a:t>
            </a:r>
            <a:r>
              <a:rPr lang="ru-RU" dirty="0">
                <a:solidFill>
                  <a:srgbClr val="7030A0"/>
                </a:solidFill>
                <a:latin typeface="Monotype Corsiva" pitchFamily="66" charset="0"/>
              </a:rPr>
              <a:t>к выступлению следует начинать с постановки конкретной цели. Цель должна умещаться в простой глагол: разогреть, развеселить, убедить, заинтересовать, проинформировать и т. д</a:t>
            </a:r>
            <a:r>
              <a:rPr lang="ru-RU" dirty="0" smtClean="0">
                <a:solidFill>
                  <a:srgbClr val="7030A0"/>
                </a:solidFill>
                <a:latin typeface="Monotype Corsiva" pitchFamily="66" charset="0"/>
              </a:rPr>
              <a:t>.</a:t>
            </a:r>
          </a:p>
          <a:p>
            <a:pPr lvl="0" algn="just"/>
            <a:endParaRPr lang="ru-RU" dirty="0">
              <a:solidFill>
                <a:srgbClr val="7030A0"/>
              </a:solidFill>
              <a:latin typeface="Monotype Corsiva" pitchFamily="66" charset="0"/>
            </a:endParaRPr>
          </a:p>
          <a:p>
            <a:pPr lvl="0" algn="just"/>
            <a:r>
              <a:rPr lang="en-US" b="1" i="1" dirty="0" smtClean="0">
                <a:solidFill>
                  <a:srgbClr val="CC3300"/>
                </a:solidFill>
                <a:latin typeface="Monotype Corsiva" pitchFamily="66" charset="0"/>
              </a:rPr>
              <a:t>V</a:t>
            </a:r>
            <a:r>
              <a:rPr lang="ru-RU" b="1" i="1" dirty="0">
                <a:solidFill>
                  <a:srgbClr val="CC3300"/>
                </a:solidFill>
                <a:latin typeface="Monotype Corsiva" pitchFamily="66" charset="0"/>
              </a:rPr>
              <a:t>. </a:t>
            </a:r>
            <a:r>
              <a:rPr lang="ru-RU" b="1" i="1" dirty="0" smtClean="0">
                <a:solidFill>
                  <a:srgbClr val="CC3300"/>
                </a:solidFill>
                <a:latin typeface="Monotype Corsiva" pitchFamily="66" charset="0"/>
              </a:rPr>
              <a:t>Напишите пример письменной речи объемом около 75 слов, используя современные инструменты обогащения</a:t>
            </a:r>
            <a:endParaRPr lang="ru-RU" dirty="0">
              <a:solidFill>
                <a:srgbClr val="7030A0"/>
              </a:solidFill>
              <a:latin typeface="Monotype Corsiva" pitchFamily="66" charset="0"/>
            </a:endParaRPr>
          </a:p>
          <a:p>
            <a:pPr algn="ctr"/>
            <a:r>
              <a:rPr lang="ru-RU" b="1" dirty="0">
                <a:solidFill>
                  <a:srgbClr val="7030A0"/>
                </a:solidFill>
                <a:latin typeface="Monotype Corsiva" pitchFamily="66" charset="0"/>
              </a:rPr>
              <a:t>Инструменты обогащения письменной </a:t>
            </a:r>
            <a:r>
              <a:rPr lang="ru-RU" b="1" dirty="0" smtClean="0">
                <a:solidFill>
                  <a:srgbClr val="7030A0"/>
                </a:solidFill>
                <a:latin typeface="Monotype Corsiva" pitchFamily="66" charset="0"/>
              </a:rPr>
              <a:t>речи</a:t>
            </a:r>
            <a:endParaRPr lang="ru-RU" dirty="0" smtClean="0">
              <a:solidFill>
                <a:srgbClr val="7030A0"/>
              </a:solidFill>
              <a:latin typeface="Monotype Corsiva" pitchFamily="66" charset="0"/>
            </a:endParaRPr>
          </a:p>
          <a:p>
            <a:pPr algn="just"/>
            <a:r>
              <a:rPr lang="ru-RU" smtClean="0">
                <a:solidFill>
                  <a:srgbClr val="7030A0"/>
                </a:solidFill>
                <a:latin typeface="Monotype Corsiva" pitchFamily="66" charset="0"/>
              </a:rPr>
              <a:t>    Выделяют </a:t>
            </a:r>
            <a:r>
              <a:rPr lang="ru-RU" dirty="0">
                <a:solidFill>
                  <a:srgbClr val="7030A0"/>
                </a:solidFill>
                <a:latin typeface="Monotype Corsiva" pitchFamily="66" charset="0"/>
              </a:rPr>
              <a:t>несколько средств обогащения письменной речи, помогающих приблизить её к </a:t>
            </a:r>
            <a:r>
              <a:rPr lang="ru-RU" dirty="0" smtClean="0">
                <a:solidFill>
                  <a:srgbClr val="7030A0"/>
                </a:solidFill>
                <a:latin typeface="Monotype Corsiva" pitchFamily="66" charset="0"/>
              </a:rPr>
              <a:t>устной:</a:t>
            </a:r>
            <a:endParaRPr lang="ru-RU" dirty="0">
              <a:solidFill>
                <a:srgbClr val="7030A0"/>
              </a:solidFill>
              <a:latin typeface="Monotype Corsiva" pitchFamily="66" charset="0"/>
            </a:endParaRPr>
          </a:p>
          <a:p>
            <a:pPr marL="285750" indent="-285750" algn="just">
              <a:buFont typeface="Wingdings" pitchFamily="2" charset="2"/>
              <a:buChar char="ü"/>
            </a:pPr>
            <a:r>
              <a:rPr lang="ru-RU" i="1" dirty="0" smtClean="0">
                <a:solidFill>
                  <a:srgbClr val="7030A0"/>
                </a:solidFill>
                <a:latin typeface="Monotype Corsiva" pitchFamily="66" charset="0"/>
              </a:rPr>
              <a:t>Смайлики</a:t>
            </a:r>
            <a:r>
              <a:rPr lang="ru-RU" dirty="0">
                <a:solidFill>
                  <a:srgbClr val="7030A0"/>
                </a:solidFill>
                <a:latin typeface="Monotype Corsiva" pitchFamily="66" charset="0"/>
              </a:rPr>
              <a:t> </a:t>
            </a:r>
            <a:r>
              <a:rPr lang="ru-RU" dirty="0" smtClean="0">
                <a:solidFill>
                  <a:srgbClr val="7030A0"/>
                </a:solidFill>
                <a:latin typeface="Monotype Corsiva" pitchFamily="66" charset="0"/>
              </a:rPr>
              <a:t>выполняющие </a:t>
            </a:r>
            <a:r>
              <a:rPr lang="ru-RU" dirty="0">
                <a:solidFill>
                  <a:srgbClr val="7030A0"/>
                </a:solidFill>
                <a:latin typeface="Monotype Corsiva" pitchFamily="66" charset="0"/>
              </a:rPr>
              <a:t>функции мимики и </a:t>
            </a:r>
            <a:r>
              <a:rPr lang="ru-RU" dirty="0" smtClean="0">
                <a:solidFill>
                  <a:srgbClr val="7030A0"/>
                </a:solidFill>
                <a:latin typeface="Monotype Corsiva" pitchFamily="66" charset="0"/>
              </a:rPr>
              <a:t>интонации</a:t>
            </a:r>
            <a:endParaRPr lang="ru-RU" dirty="0">
              <a:solidFill>
                <a:srgbClr val="7030A0"/>
              </a:solidFill>
              <a:latin typeface="Monotype Corsiva" pitchFamily="66" charset="0"/>
            </a:endParaRPr>
          </a:p>
          <a:p>
            <a:pPr marL="285750" indent="-285750" algn="just">
              <a:buFont typeface="Wingdings" pitchFamily="2" charset="2"/>
              <a:buChar char="ü"/>
            </a:pPr>
            <a:r>
              <a:rPr lang="ru-RU" i="1" dirty="0">
                <a:solidFill>
                  <a:srgbClr val="7030A0"/>
                </a:solidFill>
                <a:latin typeface="Monotype Corsiva" pitchFamily="66" charset="0"/>
              </a:rPr>
              <a:t>Зачеркивание текста</a:t>
            </a:r>
            <a:r>
              <a:rPr lang="ru-RU" dirty="0">
                <a:solidFill>
                  <a:srgbClr val="7030A0"/>
                </a:solidFill>
                <a:latin typeface="Monotype Corsiva" pitchFamily="66" charset="0"/>
              </a:rPr>
              <a:t>, используемое для обозначения мыслей, тогда как «вслух» произносят другое (</a:t>
            </a:r>
            <a:r>
              <a:rPr lang="ru-RU" dirty="0" err="1">
                <a:solidFill>
                  <a:srgbClr val="7030A0"/>
                </a:solidFill>
                <a:latin typeface="Monotype Corsiva" pitchFamily="66" charset="0"/>
              </a:rPr>
              <a:t>незачеркнутое</a:t>
            </a:r>
            <a:r>
              <a:rPr lang="ru-RU" dirty="0">
                <a:solidFill>
                  <a:srgbClr val="7030A0"/>
                </a:solidFill>
                <a:latin typeface="Monotype Corsiva" pitchFamily="66" charset="0"/>
              </a:rPr>
              <a:t>);</a:t>
            </a:r>
          </a:p>
          <a:p>
            <a:pPr marL="285750" indent="-285750" algn="just">
              <a:buFont typeface="Wingdings" pitchFamily="2" charset="2"/>
              <a:buChar char="ü"/>
            </a:pPr>
            <a:r>
              <a:rPr lang="ru-RU" i="1" dirty="0">
                <a:solidFill>
                  <a:srgbClr val="7030A0"/>
                </a:solidFill>
                <a:latin typeface="Monotype Corsiva" pitchFamily="66" charset="0"/>
              </a:rPr>
              <a:t>Описание поведения</a:t>
            </a:r>
            <a:r>
              <a:rPr lang="ru-RU" dirty="0">
                <a:solidFill>
                  <a:srgbClr val="7030A0"/>
                </a:solidFill>
                <a:latin typeface="Monotype Corsiva" pitchFamily="66" charset="0"/>
              </a:rPr>
              <a:t> — обозначение эмоций текстом в звездочках (</a:t>
            </a:r>
            <a:r>
              <a:rPr lang="ru-RU" i="1" dirty="0">
                <a:solidFill>
                  <a:srgbClr val="7030A0"/>
                </a:solidFill>
                <a:latin typeface="Monotype Corsiva" pitchFamily="66" charset="0"/>
              </a:rPr>
              <a:t>*смущается*</a:t>
            </a:r>
            <a:r>
              <a:rPr lang="ru-RU" dirty="0">
                <a:solidFill>
                  <a:srgbClr val="7030A0"/>
                </a:solidFill>
                <a:latin typeface="Monotype Corsiva" pitchFamily="66" charset="0"/>
              </a:rPr>
              <a:t>, </a:t>
            </a:r>
            <a:r>
              <a:rPr lang="ru-RU" i="1" dirty="0">
                <a:solidFill>
                  <a:srgbClr val="7030A0"/>
                </a:solidFill>
                <a:latin typeface="Monotype Corsiva" pitchFamily="66" charset="0"/>
              </a:rPr>
              <a:t>*хмурится*</a:t>
            </a:r>
            <a:r>
              <a:rPr lang="ru-RU" dirty="0">
                <a:solidFill>
                  <a:srgbClr val="7030A0"/>
                </a:solidFill>
                <a:latin typeface="Monotype Corsiva" pitchFamily="66" charset="0"/>
              </a:rPr>
              <a:t>);</a:t>
            </a:r>
          </a:p>
          <a:p>
            <a:pPr marL="285750" indent="-285750" algn="just">
              <a:buFont typeface="Wingdings" pitchFamily="2" charset="2"/>
              <a:buChar char="ü"/>
            </a:pPr>
            <a:r>
              <a:rPr lang="ru-RU" i="1" dirty="0">
                <a:solidFill>
                  <a:srgbClr val="7030A0"/>
                </a:solidFill>
                <a:latin typeface="Monotype Corsiva" pitchFamily="66" charset="0"/>
              </a:rPr>
              <a:t>Регистр</a:t>
            </a:r>
            <a:r>
              <a:rPr lang="ru-RU" dirty="0">
                <a:solidFill>
                  <a:srgbClr val="7030A0"/>
                </a:solidFill>
                <a:latin typeface="Monotype Corsiva" pitchFamily="66" charset="0"/>
              </a:rPr>
              <a:t> — прописные и строчные буквы, часто воспринимаемые как аналог громкости;</a:t>
            </a:r>
          </a:p>
          <a:p>
            <a:pPr marL="285750" indent="-285750" algn="just">
              <a:buFont typeface="Wingdings" pitchFamily="2" charset="2"/>
              <a:buChar char="ü"/>
            </a:pPr>
            <a:r>
              <a:rPr lang="ru-RU" i="1" dirty="0">
                <a:solidFill>
                  <a:srgbClr val="7030A0"/>
                </a:solidFill>
                <a:latin typeface="Monotype Corsiva" pitchFamily="66" charset="0"/>
              </a:rPr>
              <a:t>Различные </a:t>
            </a:r>
            <a:r>
              <a:rPr lang="ru-RU" i="1" dirty="0" smtClean="0">
                <a:solidFill>
                  <a:srgbClr val="7030A0"/>
                </a:solidFill>
                <a:latin typeface="Monotype Corsiva" pitchFamily="66" charset="0"/>
              </a:rPr>
              <a:t>шрифты</a:t>
            </a:r>
            <a:r>
              <a:rPr lang="ru-RU" dirty="0">
                <a:solidFill>
                  <a:srgbClr val="7030A0"/>
                </a:solidFill>
                <a:latin typeface="Monotype Corsiva" pitchFamily="66" charset="0"/>
              </a:rPr>
              <a:t> </a:t>
            </a:r>
            <a:r>
              <a:rPr lang="ru-RU" dirty="0" smtClean="0">
                <a:solidFill>
                  <a:srgbClr val="7030A0"/>
                </a:solidFill>
                <a:latin typeface="Monotype Corsiva" pitchFamily="66" charset="0"/>
              </a:rPr>
              <a:t>для </a:t>
            </a:r>
            <a:r>
              <a:rPr lang="ru-RU" dirty="0">
                <a:solidFill>
                  <a:srgbClr val="7030A0"/>
                </a:solidFill>
                <a:latin typeface="Monotype Corsiva" pitchFamily="66" charset="0"/>
              </a:rPr>
              <a:t>расставления акцентов;</a:t>
            </a:r>
          </a:p>
          <a:p>
            <a:pPr marL="285750" indent="-285750" algn="just">
              <a:buFont typeface="Wingdings" pitchFamily="2" charset="2"/>
              <a:buChar char="ü"/>
            </a:pPr>
            <a:r>
              <a:rPr lang="ru-RU" i="1" dirty="0" smtClean="0">
                <a:solidFill>
                  <a:srgbClr val="7030A0"/>
                </a:solidFill>
                <a:latin typeface="Monotype Corsiva" pitchFamily="66" charset="0"/>
              </a:rPr>
              <a:t>Аббревиатуры</a:t>
            </a:r>
            <a:r>
              <a:rPr lang="ru-RU" dirty="0">
                <a:solidFill>
                  <a:srgbClr val="7030A0"/>
                </a:solidFill>
                <a:latin typeface="Monotype Corsiva" pitchFamily="66" charset="0"/>
              </a:rPr>
              <a:t>,</a:t>
            </a:r>
            <a:r>
              <a:rPr lang="ru-RU" dirty="0" smtClean="0">
                <a:solidFill>
                  <a:srgbClr val="7030A0"/>
                </a:solidFill>
                <a:latin typeface="Monotype Corsiva" pitchFamily="66" charset="0"/>
              </a:rPr>
              <a:t> </a:t>
            </a:r>
            <a:r>
              <a:rPr lang="ru-RU" dirty="0">
                <a:solidFill>
                  <a:srgbClr val="7030A0"/>
                </a:solidFill>
                <a:latin typeface="Monotype Corsiva" pitchFamily="66" charset="0"/>
              </a:rPr>
              <a:t>используемые в целях экономии пространства и скорости набора текста </a:t>
            </a:r>
            <a:r>
              <a:rPr lang="ru-RU" dirty="0" smtClean="0">
                <a:solidFill>
                  <a:srgbClr val="7030A0"/>
                </a:solidFill>
                <a:latin typeface="Monotype Corsiva" pitchFamily="66" charset="0"/>
              </a:rPr>
              <a:t>(</a:t>
            </a:r>
            <a:r>
              <a:rPr lang="ru-RU" i="1" dirty="0" smtClean="0">
                <a:solidFill>
                  <a:srgbClr val="7030A0"/>
                </a:solidFill>
                <a:latin typeface="Monotype Corsiva" pitchFamily="66" charset="0"/>
              </a:rPr>
              <a:t>ИМХО</a:t>
            </a:r>
            <a:r>
              <a:rPr lang="ru-RU" dirty="0">
                <a:solidFill>
                  <a:srgbClr val="7030A0"/>
                </a:solidFill>
                <a:latin typeface="Monotype Corsiva" pitchFamily="66" charset="0"/>
              </a:rPr>
              <a:t> -по моему скромному мнению";  </a:t>
            </a:r>
            <a:r>
              <a:rPr lang="ru-RU" i="1" dirty="0">
                <a:solidFill>
                  <a:srgbClr val="7030A0"/>
                </a:solidFill>
                <a:latin typeface="Monotype Corsiva" pitchFamily="66" charset="0"/>
              </a:rPr>
              <a:t>ЛОЛ</a:t>
            </a:r>
            <a:r>
              <a:rPr lang="ru-RU" dirty="0">
                <a:solidFill>
                  <a:srgbClr val="7030A0"/>
                </a:solidFill>
                <a:latin typeface="Monotype Corsiva" pitchFamily="66" charset="0"/>
              </a:rPr>
              <a:t> — «очень смешно</a:t>
            </a:r>
            <a:r>
              <a:rPr lang="ru-RU" dirty="0" smtClean="0">
                <a:solidFill>
                  <a:srgbClr val="7030A0"/>
                </a:solidFill>
                <a:latin typeface="Monotype Corsiva" pitchFamily="66" charset="0"/>
              </a:rPr>
              <a:t>»;)</a:t>
            </a:r>
          </a:p>
          <a:p>
            <a:pPr marL="285750" indent="-285750" algn="just">
              <a:buFont typeface="Wingdings" pitchFamily="2" charset="2"/>
              <a:buChar char="ü"/>
            </a:pPr>
            <a:r>
              <a:rPr lang="ru-RU" dirty="0" smtClean="0">
                <a:solidFill>
                  <a:srgbClr val="7030A0"/>
                </a:solidFill>
                <a:latin typeface="Monotype Corsiva" pitchFamily="66" charset="0"/>
              </a:rPr>
              <a:t>Использование</a:t>
            </a:r>
            <a:r>
              <a:rPr lang="ru-RU" dirty="0">
                <a:solidFill>
                  <a:srgbClr val="7030A0"/>
                </a:solidFill>
                <a:latin typeface="Monotype Corsiva" pitchFamily="66" charset="0"/>
              </a:rPr>
              <a:t> </a:t>
            </a:r>
            <a:r>
              <a:rPr lang="ru-RU" i="1" dirty="0">
                <a:solidFill>
                  <a:srgbClr val="7030A0"/>
                </a:solidFill>
                <a:latin typeface="Monotype Corsiva" pitchFamily="66" charset="0"/>
              </a:rPr>
              <a:t>слов</a:t>
            </a:r>
            <a:r>
              <a:rPr lang="ru-RU" dirty="0">
                <a:solidFill>
                  <a:srgbClr val="7030A0"/>
                </a:solidFill>
                <a:latin typeface="Monotype Corsiva" pitchFamily="66" charset="0"/>
              </a:rPr>
              <a:t>, появившихся в результате написания </a:t>
            </a:r>
            <a:r>
              <a:rPr lang="ru-RU" i="1" dirty="0">
                <a:solidFill>
                  <a:srgbClr val="7030A0"/>
                </a:solidFill>
                <a:latin typeface="Monotype Corsiva" pitchFamily="66" charset="0"/>
              </a:rPr>
              <a:t>на другой раскладке</a:t>
            </a:r>
            <a:r>
              <a:rPr lang="ru-RU" dirty="0">
                <a:solidFill>
                  <a:srgbClr val="7030A0"/>
                </a:solidFill>
                <a:latin typeface="Monotype Corsiva" pitchFamily="66" charset="0"/>
              </a:rPr>
              <a:t> </a:t>
            </a:r>
            <a:r>
              <a:rPr lang="ru-RU" dirty="0" smtClean="0">
                <a:solidFill>
                  <a:srgbClr val="7030A0"/>
                </a:solidFill>
                <a:latin typeface="Monotype Corsiva" pitchFamily="66" charset="0"/>
              </a:rPr>
              <a:t>(кириллице вместо</a:t>
            </a:r>
            <a:r>
              <a:rPr lang="ru-RU" dirty="0">
                <a:solidFill>
                  <a:srgbClr val="7030A0"/>
                </a:solidFill>
                <a:latin typeface="Monotype Corsiva" pitchFamily="66" charset="0"/>
              </a:rPr>
              <a:t> </a:t>
            </a:r>
            <a:r>
              <a:rPr lang="ru-RU" dirty="0" smtClean="0">
                <a:solidFill>
                  <a:srgbClr val="7030A0"/>
                </a:solidFill>
                <a:latin typeface="Monotype Corsiva" pitchFamily="66" charset="0"/>
              </a:rPr>
              <a:t>латиницы) (</a:t>
            </a:r>
            <a:r>
              <a:rPr lang="ru-RU" dirty="0">
                <a:solidFill>
                  <a:srgbClr val="7030A0"/>
                </a:solidFill>
                <a:latin typeface="Monotype Corsiva" pitchFamily="66" charset="0"/>
              </a:rPr>
              <a:t>Примеры: «ЗЫ», соответствующее латинскому </a:t>
            </a:r>
            <a:r>
              <a:rPr lang="ru-RU" dirty="0" smtClean="0">
                <a:solidFill>
                  <a:srgbClr val="7030A0"/>
                </a:solidFill>
                <a:latin typeface="Monotype Corsiva" pitchFamily="66" charset="0"/>
              </a:rPr>
              <a:t>PS;  </a:t>
            </a:r>
            <a:r>
              <a:rPr lang="ru-RU" dirty="0">
                <a:solidFill>
                  <a:srgbClr val="7030A0"/>
                </a:solidFill>
                <a:latin typeface="Monotype Corsiva" pitchFamily="66" charset="0"/>
              </a:rPr>
              <a:t>«</a:t>
            </a:r>
            <a:r>
              <a:rPr lang="ru-RU" dirty="0" err="1">
                <a:solidFill>
                  <a:srgbClr val="7030A0"/>
                </a:solidFill>
                <a:latin typeface="Monotype Corsiva" pitchFamily="66" charset="0"/>
              </a:rPr>
              <a:t>Лытдыбр</a:t>
            </a:r>
            <a:r>
              <a:rPr lang="ru-RU" dirty="0">
                <a:solidFill>
                  <a:srgbClr val="7030A0"/>
                </a:solidFill>
                <a:latin typeface="Monotype Corsiva" pitchFamily="66" charset="0"/>
              </a:rPr>
              <a:t>» — дневник);</a:t>
            </a:r>
          </a:p>
          <a:p>
            <a:pPr marL="285750" indent="-285750" algn="just">
              <a:buFont typeface="Wingdings" pitchFamily="2" charset="2"/>
              <a:buChar char="ü"/>
            </a:pPr>
            <a:r>
              <a:rPr lang="ru-RU" i="1" dirty="0">
                <a:solidFill>
                  <a:srgbClr val="7030A0"/>
                </a:solidFill>
                <a:latin typeface="Monotype Corsiva" pitchFamily="66" charset="0"/>
              </a:rPr>
              <a:t>Язык «</a:t>
            </a:r>
            <a:r>
              <a:rPr lang="ru-RU" i="1" dirty="0" err="1" smtClean="0">
                <a:solidFill>
                  <a:srgbClr val="7030A0"/>
                </a:solidFill>
                <a:latin typeface="Monotype Corsiva" pitchFamily="66" charset="0"/>
              </a:rPr>
              <a:t>падонкофф</a:t>
            </a:r>
            <a:r>
              <a:rPr lang="ru-RU" i="1" dirty="0" smtClean="0">
                <a:solidFill>
                  <a:srgbClr val="7030A0"/>
                </a:solidFill>
                <a:latin typeface="Monotype Corsiva" pitchFamily="66" charset="0"/>
              </a:rPr>
              <a:t>»</a:t>
            </a:r>
            <a:r>
              <a:rPr lang="ru-RU" dirty="0" smtClean="0">
                <a:solidFill>
                  <a:srgbClr val="7030A0"/>
                </a:solidFill>
                <a:latin typeface="Monotype Corsiva" pitchFamily="66" charset="0"/>
              </a:rPr>
              <a:t>— </a:t>
            </a:r>
            <a:r>
              <a:rPr lang="ru-RU" dirty="0">
                <a:solidFill>
                  <a:srgbClr val="7030A0"/>
                </a:solidFill>
                <a:latin typeface="Monotype Corsiva" pitchFamily="66" charset="0"/>
              </a:rPr>
              <a:t>нарочное нарушение </a:t>
            </a:r>
            <a:r>
              <a:rPr lang="ru-RU" dirty="0" smtClean="0">
                <a:solidFill>
                  <a:srgbClr val="7030A0"/>
                </a:solidFill>
                <a:latin typeface="Monotype Corsiva" pitchFamily="66" charset="0"/>
              </a:rPr>
              <a:t>орфографии</a:t>
            </a:r>
            <a:r>
              <a:rPr lang="ru-RU" dirty="0">
                <a:solidFill>
                  <a:srgbClr val="7030A0"/>
                </a:solidFill>
                <a:latin typeface="Monotype Corsiva" pitchFamily="66" charset="0"/>
              </a:rPr>
              <a:t> </a:t>
            </a:r>
            <a:r>
              <a:rPr lang="ru-RU" dirty="0" smtClean="0">
                <a:solidFill>
                  <a:srgbClr val="7030A0"/>
                </a:solidFill>
                <a:latin typeface="Monotype Corsiva" pitchFamily="66" charset="0"/>
              </a:rPr>
              <a:t>слов.</a:t>
            </a:r>
            <a:endParaRPr lang="ru-RU" dirty="0">
              <a:solidFill>
                <a:srgbClr val="7030A0"/>
              </a:solidFill>
              <a:latin typeface="Monotype Corsiva" pitchFamily="66"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229779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3724096"/>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№3.</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Определение типа, стиля, жанра текста </a:t>
            </a:r>
            <a:endParaRPr lang="ru-RU" sz="2400" b="1" dirty="0" smtClean="0">
              <a:solidFill>
                <a:srgbClr val="C00000"/>
              </a:solidFill>
              <a:latin typeface="Monotype Corsiva" pitchFamily="66" charset="0"/>
            </a:endParaRPr>
          </a:p>
          <a:p>
            <a:pPr algn="ctr"/>
            <a:r>
              <a:rPr lang="ru-RU" sz="2400" b="1" dirty="0" smtClean="0">
                <a:solidFill>
                  <a:srgbClr val="C00000"/>
                </a:solidFill>
                <a:latin typeface="Monotype Corsiva" pitchFamily="66" charset="0"/>
              </a:rPr>
              <a:t>(</a:t>
            </a:r>
            <a:r>
              <a:rPr lang="ru-RU" sz="2400" b="1" dirty="0">
                <a:solidFill>
                  <a:srgbClr val="C00000"/>
                </a:solidFill>
                <a:latin typeface="Monotype Corsiva" pitchFamily="66" charset="0"/>
              </a:rPr>
              <a:t>по заданному способу</a:t>
            </a:r>
            <a:r>
              <a:rPr lang="ru-RU" sz="2400" b="1" dirty="0" smtClean="0">
                <a:solidFill>
                  <a:srgbClr val="C00000"/>
                </a:solidFill>
                <a:latin typeface="Monotype Corsiva" pitchFamily="66" charset="0"/>
              </a:rPr>
              <a:t>).</a:t>
            </a:r>
            <a:endParaRPr lang="ru-RU" sz="2400" b="1" dirty="0">
              <a:solidFill>
                <a:srgbClr val="C00000"/>
              </a:solidFill>
              <a:latin typeface="Monotype Corsiva" pitchFamily="66" charset="0"/>
            </a:endParaRP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0070C0"/>
                </a:solidFill>
                <a:latin typeface="Monotype Corsiva" pitchFamily="66" charset="0"/>
              </a:rPr>
              <a:t>создание условий для </a:t>
            </a:r>
          </a:p>
          <a:p>
            <a:pPr marL="285750" lvl="0" indent="-285750" algn="just">
              <a:buFont typeface="Wingdings" pitchFamily="2" charset="2"/>
              <a:buChar char="ü"/>
            </a:pPr>
            <a:r>
              <a:rPr lang="ru-RU" dirty="0" smtClean="0">
                <a:solidFill>
                  <a:srgbClr val="0070C0"/>
                </a:solidFill>
                <a:latin typeface="Monotype Corsiva" pitchFamily="66" charset="0"/>
              </a:rPr>
              <a:t>совершенствования </a:t>
            </a:r>
            <a:r>
              <a:rPr lang="ru-RU" dirty="0" err="1">
                <a:solidFill>
                  <a:srgbClr val="0070C0"/>
                </a:solidFill>
                <a:latin typeface="Monotype Corsiva" pitchFamily="66" charset="0"/>
              </a:rPr>
              <a:t>общеучебных</a:t>
            </a:r>
            <a:r>
              <a:rPr lang="ru-RU" dirty="0">
                <a:solidFill>
                  <a:srgbClr val="0070C0"/>
                </a:solidFill>
                <a:latin typeface="Monotype Corsiva" pitchFamily="66" charset="0"/>
              </a:rPr>
              <a:t> умений и навыков обучаемых: языковых, речемыслительных, орфографических, пунктуационных, </a:t>
            </a:r>
            <a:r>
              <a:rPr lang="ru-RU" dirty="0" smtClean="0">
                <a:solidFill>
                  <a:srgbClr val="0070C0"/>
                </a:solidFill>
                <a:latin typeface="Monotype Corsiva" pitchFamily="66" charset="0"/>
              </a:rPr>
              <a:t>стилистических</a:t>
            </a:r>
            <a:endParaRPr lang="ru-RU" dirty="0">
              <a:solidFill>
                <a:srgbClr val="0070C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sz="1200" dirty="0">
              <a:solidFill>
                <a:srgbClr val="CC3300"/>
              </a:solidFill>
              <a:latin typeface="Monotype Corsiva" pitchFamily="66" charset="0"/>
            </a:endParaRPr>
          </a:p>
          <a:p>
            <a:pPr algn="just"/>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ru-RU" b="1" dirty="0" smtClean="0">
                <a:solidFill>
                  <a:srgbClr val="CC3300"/>
                </a:solidFill>
                <a:latin typeface="Monotype Corsiva" pitchFamily="66" charset="0"/>
              </a:rPr>
              <a:t> Перепишите предложенные ниже таблицы </a:t>
            </a:r>
          </a:p>
          <a:p>
            <a:pPr algn="ctr"/>
            <a:r>
              <a:rPr lang="ru-RU" b="1" dirty="0" smtClean="0">
                <a:solidFill>
                  <a:srgbClr val="0070C0"/>
                </a:solidFill>
                <a:latin typeface="Monotype Corsiva" pitchFamily="66" charset="0"/>
              </a:rPr>
              <a:t>Стили речи</a:t>
            </a:r>
            <a:endParaRPr lang="ru-RU" dirty="0">
              <a:solidFill>
                <a:srgbClr val="0070C0"/>
              </a:solidFill>
              <a:latin typeface="Monotype Corsiva" pitchFamily="66"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8851915"/>
              </p:ext>
            </p:extLst>
          </p:nvPr>
        </p:nvGraphicFramePr>
        <p:xfrm>
          <a:off x="238333" y="3821367"/>
          <a:ext cx="6381331" cy="5678424"/>
        </p:xfrm>
        <a:graphic>
          <a:graphicData uri="http://schemas.openxmlformats.org/drawingml/2006/table">
            <a:tbl>
              <a:tblPr firstRow="1" firstCol="1" bandRow="1"/>
              <a:tblGrid>
                <a:gridCol w="1246451"/>
                <a:gridCol w="1296144"/>
                <a:gridCol w="1512168"/>
                <a:gridCol w="1152128"/>
                <a:gridCol w="1174440"/>
              </a:tblGrid>
              <a:tr h="688139">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Стили речи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 какой целью употребляем?</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Где употребляется?</a:t>
                      </a:r>
                    </a:p>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(сфера употребления)</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Жанры речи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Языковые средства</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74">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Разговорный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Общение, обмен мыслями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Общение в быту, беседы.</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Беседа, разговор, записка, частные письма</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Разговорная лексика</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279">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Официально-деловой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Сообщение, информация</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Общение людей с учреждениями, переписка</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Законы, приказы, постановления, протоколы, справки, объявления, деловые бумаги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Официально-деловая лексика, устойчивые обороты речи.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a:xfrm>
            <a:off x="-1107504" y="9378598"/>
            <a:ext cx="1600200" cy="527402"/>
          </a:xfrm>
        </p:spPr>
        <p:txBody>
          <a:bodyPr/>
          <a:lstStyle/>
          <a:p>
            <a:fld id="{B19B0651-EE4F-4900-A07F-96A6BFA9D0F0}" type="slidenum">
              <a:rPr lang="ru-RU" smtClean="0"/>
              <a:t>18</a:t>
            </a:fld>
            <a:endParaRPr lang="ru-RU" dirty="0"/>
          </a:p>
        </p:txBody>
      </p:sp>
    </p:spTree>
    <p:extLst>
      <p:ext uri="{BB962C8B-B14F-4D97-AF65-F5344CB8AC3E}">
        <p14:creationId xmlns:p14="http://schemas.microsoft.com/office/powerpoint/2010/main" val="357936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7017306"/>
          </a:xfrm>
          <a:prstGeom prst="rect">
            <a:avLst/>
          </a:prstGeom>
          <a:noFill/>
        </p:spPr>
        <p:txBody>
          <a:bodyPr wrap="square" rtlCol="0">
            <a:spAutoFit/>
          </a:bodyPr>
          <a:lstStyle/>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smtClean="0">
              <a:latin typeface="Monotype Corsiva" pitchFamily="66" charset="0"/>
            </a:endParaRPr>
          </a:p>
          <a:p>
            <a:pPr algn="ctr"/>
            <a:endParaRPr lang="ru-RU" dirty="0">
              <a:latin typeface="Monotype Corsiva" pitchFamily="66" charset="0"/>
            </a:endParaRPr>
          </a:p>
          <a:p>
            <a:pPr algn="ctr"/>
            <a:endParaRPr lang="ru-RU" dirty="0">
              <a:latin typeface="Monotype Corsiva" pitchFamily="66"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7907628"/>
              </p:ext>
            </p:extLst>
          </p:nvPr>
        </p:nvGraphicFramePr>
        <p:xfrm>
          <a:off x="216021" y="244952"/>
          <a:ext cx="6381331" cy="8517636"/>
        </p:xfrm>
        <a:graphic>
          <a:graphicData uri="http://schemas.openxmlformats.org/drawingml/2006/table">
            <a:tbl>
              <a:tblPr firstRow="1" firstCol="1" bandRow="1"/>
              <a:tblGrid>
                <a:gridCol w="1246451"/>
                <a:gridCol w="1175720"/>
                <a:gridCol w="1378899"/>
                <a:gridCol w="1267860"/>
                <a:gridCol w="1312401"/>
              </a:tblGrid>
              <a:tr h="1032209">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Стили речи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 какой целью употребляем?</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Где употребляется?</a:t>
                      </a:r>
                    </a:p>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(сфера употребления)</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Жанры речи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70C0"/>
                          </a:solidFill>
                          <a:effectLst/>
                          <a:latin typeface="Monotype Corsiva" pitchFamily="66" charset="0"/>
                          <a:ea typeface="Calibri"/>
                          <a:cs typeface="Times New Roman"/>
                        </a:rPr>
                        <a:t>Языковые средства</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2209">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Научный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Сообщение, объяснение научных трудов.</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Научно-исследовательская деятельность.</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Научная статья, научная работа, доклад, учебники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Термины, профессионализмы</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314">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Публицисти-ческий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Воздействие на слушателей, для агитации и пропаганды в газетах, журналах, по радио и телевидении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Агитационно-массовая, общественно-политическая  деятельность</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Статья, очерк, репортаж, фельетон, интервью, ораторская речь, судебная речь, выступление.</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Обращения, слова высокого стиля.</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2209">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Художественный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Воздействие с помощью образов на чувства и мысли читателей.</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rgbClr val="0070C0"/>
                          </a:solidFill>
                          <a:effectLst/>
                          <a:latin typeface="Monotype Corsiva" pitchFamily="66" charset="0"/>
                          <a:ea typeface="Calibri"/>
                          <a:cs typeface="Times New Roman"/>
                        </a:rPr>
                        <a:t>Словесно-художественное творчество</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70C0"/>
                          </a:solidFill>
                          <a:effectLst/>
                          <a:latin typeface="Monotype Corsiva" pitchFamily="66" charset="0"/>
                          <a:ea typeface="Calibri"/>
                          <a:cs typeface="Times New Roman"/>
                        </a:rPr>
                        <a:t>Драма,</a:t>
                      </a:r>
                      <a:endParaRPr lang="ru-RU" sz="1800" dirty="0">
                        <a:solidFill>
                          <a:srgbClr val="0070C0"/>
                        </a:solidFill>
                        <a:effectLst/>
                        <a:latin typeface="Monotype Corsiva" pitchFamily="66" charset="0"/>
                        <a:ea typeface="Calibri"/>
                        <a:cs typeface="Times New Roman"/>
                      </a:endParaRPr>
                    </a:p>
                    <a:p>
                      <a:pPr algn="ctr">
                        <a:lnSpc>
                          <a:spcPct val="115000"/>
                        </a:lnSpc>
                        <a:spcAft>
                          <a:spcPts val="0"/>
                        </a:spcAft>
                      </a:pPr>
                      <a:r>
                        <a:rPr lang="ru-RU" sz="1800" dirty="0" smtClean="0">
                          <a:solidFill>
                            <a:srgbClr val="0070C0"/>
                          </a:solidFill>
                          <a:effectLst/>
                          <a:latin typeface="Monotype Corsiva" pitchFamily="66" charset="0"/>
                          <a:ea typeface="Calibri"/>
                          <a:cs typeface="Times New Roman"/>
                        </a:rPr>
                        <a:t>проза,</a:t>
                      </a:r>
                      <a:endParaRPr lang="ru-RU" sz="1800" dirty="0">
                        <a:solidFill>
                          <a:srgbClr val="0070C0"/>
                        </a:solidFill>
                        <a:effectLst/>
                        <a:latin typeface="Monotype Corsiva" pitchFamily="66" charset="0"/>
                        <a:ea typeface="Calibri"/>
                        <a:cs typeface="Times New Roman"/>
                      </a:endParaRPr>
                    </a:p>
                    <a:p>
                      <a:pPr algn="ctr">
                        <a:lnSpc>
                          <a:spcPct val="115000"/>
                        </a:lnSpc>
                        <a:spcAft>
                          <a:spcPts val="0"/>
                        </a:spcAft>
                      </a:pPr>
                      <a:r>
                        <a:rPr lang="ru-RU" sz="1800" dirty="0">
                          <a:solidFill>
                            <a:srgbClr val="0070C0"/>
                          </a:solidFill>
                          <a:effectLst/>
                          <a:latin typeface="Monotype Corsiva" pitchFamily="66" charset="0"/>
                          <a:ea typeface="Calibri"/>
                          <a:cs typeface="Times New Roman"/>
                        </a:rPr>
                        <a:t>поэзия</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0070C0"/>
                          </a:solidFill>
                          <a:effectLst/>
                          <a:latin typeface="Monotype Corsiva" pitchFamily="66" charset="0"/>
                          <a:ea typeface="Calibri"/>
                          <a:cs typeface="Times New Roman"/>
                        </a:rPr>
                        <a:t>Все богатства лексики</a:t>
                      </a: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126947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8639" y="256207"/>
            <a:ext cx="6480720" cy="8956298"/>
          </a:xfrm>
          <a:prstGeom prst="rect">
            <a:avLst/>
          </a:prstGeom>
        </p:spPr>
        <p:txBody>
          <a:bodyPr wrap="square">
            <a:spAutoFit/>
          </a:bodyPr>
          <a:lstStyle/>
          <a:p>
            <a:pPr algn="just"/>
            <a:r>
              <a:rPr lang="ru-RU" sz="1600" dirty="0" smtClean="0">
                <a:solidFill>
                  <a:srgbClr val="CC3300"/>
                </a:solidFill>
                <a:latin typeface="Monotype Corsiva" pitchFamily="66" charset="0"/>
              </a:rPr>
              <a:t>    </a:t>
            </a:r>
            <a:r>
              <a:rPr lang="ru-RU" sz="1600" dirty="0" smtClean="0">
                <a:solidFill>
                  <a:srgbClr val="666633"/>
                </a:solidFill>
                <a:latin typeface="Monotype Corsiva" pitchFamily="66" charset="0"/>
              </a:rPr>
              <a:t>Методическое пособие для организации практических занятий по </a:t>
            </a:r>
            <a:r>
              <a:rPr lang="ru-RU" sz="1600" dirty="0">
                <a:solidFill>
                  <a:srgbClr val="CC3300"/>
                </a:solidFill>
                <a:latin typeface="Monotype Corsiva" pitchFamily="66" charset="0"/>
              </a:rPr>
              <a:t> </a:t>
            </a:r>
            <a:r>
              <a:rPr lang="ru-RU" sz="1600" dirty="0">
                <a:solidFill>
                  <a:srgbClr val="666633"/>
                </a:solidFill>
                <a:latin typeface="Monotype Corsiva" pitchFamily="66" charset="0"/>
              </a:rPr>
              <a:t>Методическое пособие для организации практических занятий по русскому языку разработано в соответствии с рабочей программой учебной дисциплины «Русский язык» и предназначено для реализации государственных требований к содержанию и уровню подготовки выпускников учреждений среднего профессионального образования, реализующих образовательную программу среднего общего образования при подготовке квалифицированных рабочих, служащих и ориентирована на подготовку студентов по профессиям  и специальностям СПО:</a:t>
            </a:r>
          </a:p>
          <a:p>
            <a:pPr algn="just"/>
            <a:r>
              <a:rPr lang="ru-RU" sz="1600" dirty="0">
                <a:solidFill>
                  <a:srgbClr val="666633"/>
                </a:solidFill>
                <a:latin typeface="Monotype Corsiva" pitchFamily="66" charset="0"/>
              </a:rPr>
              <a:t>23.01.03 Автомеханик;</a:t>
            </a:r>
          </a:p>
          <a:p>
            <a:pPr algn="just"/>
            <a:r>
              <a:rPr lang="ru-RU" sz="1600" dirty="0">
                <a:solidFill>
                  <a:srgbClr val="666633"/>
                </a:solidFill>
                <a:latin typeface="Monotype Corsiva" pitchFamily="66" charset="0"/>
              </a:rPr>
              <a:t>23.01.07. Машинист крана (крановщик);</a:t>
            </a:r>
          </a:p>
          <a:p>
            <a:pPr algn="just"/>
            <a:r>
              <a:rPr lang="ru-RU" sz="1600" dirty="0">
                <a:solidFill>
                  <a:srgbClr val="666633"/>
                </a:solidFill>
                <a:latin typeface="Monotype Corsiva" pitchFamily="66" charset="0"/>
              </a:rPr>
              <a:t>23.01.06. Машинист дорожных и строительных машин;</a:t>
            </a:r>
          </a:p>
          <a:p>
            <a:pPr algn="just"/>
            <a:r>
              <a:rPr lang="ru-RU" sz="1600" dirty="0">
                <a:solidFill>
                  <a:srgbClr val="666633"/>
                </a:solidFill>
                <a:latin typeface="Monotype Corsiva" pitchFamily="66" charset="0"/>
              </a:rPr>
              <a:t>23.01.17 Мастер по ремонту и  обслуживанию автомобилей;</a:t>
            </a:r>
          </a:p>
          <a:p>
            <a:pPr algn="just"/>
            <a:r>
              <a:rPr lang="ru-RU" sz="1600" dirty="0">
                <a:solidFill>
                  <a:srgbClr val="666633"/>
                </a:solidFill>
                <a:latin typeface="Monotype Corsiva" pitchFamily="66" charset="0"/>
              </a:rPr>
              <a:t>15.01.05 Сварщик (ручной и частично механизированной сварки (</a:t>
            </a:r>
            <a:r>
              <a:rPr lang="ru-RU" sz="1600" dirty="0" smtClean="0">
                <a:solidFill>
                  <a:srgbClr val="666633"/>
                </a:solidFill>
                <a:latin typeface="Monotype Corsiva" pitchFamily="66" charset="0"/>
              </a:rPr>
              <a:t>наплавки));</a:t>
            </a:r>
            <a:endParaRPr lang="ru-RU" sz="1600" dirty="0">
              <a:solidFill>
                <a:srgbClr val="666633"/>
              </a:solidFill>
              <a:latin typeface="Monotype Corsiva" pitchFamily="66" charset="0"/>
            </a:endParaRPr>
          </a:p>
          <a:p>
            <a:pPr algn="just"/>
            <a:r>
              <a:rPr lang="ru-RU" sz="1600" dirty="0">
                <a:solidFill>
                  <a:srgbClr val="666633"/>
                </a:solidFill>
                <a:latin typeface="Monotype Corsiva" pitchFamily="66" charset="0"/>
              </a:rPr>
              <a:t>23.02.01 Организация перевозок и управление на транспорте (по </a:t>
            </a:r>
            <a:r>
              <a:rPr lang="ru-RU" sz="1600" dirty="0" smtClean="0">
                <a:solidFill>
                  <a:srgbClr val="666633"/>
                </a:solidFill>
                <a:latin typeface="Monotype Corsiva" pitchFamily="66" charset="0"/>
              </a:rPr>
              <a:t>видам);</a:t>
            </a:r>
          </a:p>
          <a:p>
            <a:pPr algn="just"/>
            <a:r>
              <a:rPr lang="ru-RU" sz="1600" dirty="0" smtClean="0">
                <a:solidFill>
                  <a:srgbClr val="666633"/>
                </a:solidFill>
                <a:latin typeface="Monotype Corsiva" pitchFamily="66" charset="0"/>
              </a:rPr>
              <a:t>23.02.07 </a:t>
            </a:r>
            <a:r>
              <a:rPr lang="ru-RU" sz="1600" dirty="0">
                <a:solidFill>
                  <a:srgbClr val="666633"/>
                </a:solidFill>
                <a:latin typeface="Monotype Corsiva" pitchFamily="66" charset="0"/>
              </a:rPr>
              <a:t>Техническое обслуживание и ремонт двигателей, систем и агрегатов </a:t>
            </a:r>
            <a:r>
              <a:rPr lang="ru-RU" sz="1600" dirty="0" smtClean="0">
                <a:solidFill>
                  <a:srgbClr val="666633"/>
                </a:solidFill>
                <a:latin typeface="Monotype Corsiva" pitchFamily="66" charset="0"/>
              </a:rPr>
              <a:t>автомобилей.</a:t>
            </a:r>
            <a:endParaRPr lang="ru-RU" sz="1600" dirty="0">
              <a:solidFill>
                <a:srgbClr val="666633"/>
              </a:solidFill>
              <a:latin typeface="Monotype Corsiva" pitchFamily="66" charset="0"/>
            </a:endParaRPr>
          </a:p>
          <a:p>
            <a:pPr algn="just"/>
            <a:r>
              <a:rPr lang="ru-RU" sz="1600" dirty="0">
                <a:solidFill>
                  <a:srgbClr val="666633"/>
                </a:solidFill>
                <a:latin typeface="Monotype Corsiva" pitchFamily="66" charset="0"/>
              </a:rPr>
              <a:t>    Цель данного пособия – организация практической работы студентов, а также совершенствование навыков владения акцентологическими, орфоэпическими, лексическими, морфологическими, синтаксическими и стилистическими нормами русского языка; проверка уровня орфографических и пунктуационных навыков. </a:t>
            </a:r>
          </a:p>
          <a:p>
            <a:pPr algn="just"/>
            <a:r>
              <a:rPr lang="ru-RU" sz="1600" dirty="0">
                <a:solidFill>
                  <a:srgbClr val="666633"/>
                </a:solidFill>
                <a:latin typeface="Monotype Corsiva" pitchFamily="66" charset="0"/>
              </a:rPr>
              <a:t>    Пособие содержит задания различной сложности, сгруппированные по основным темам дисциплины, и методические рекомендации по их выполнению. </a:t>
            </a:r>
          </a:p>
          <a:p>
            <a:pPr algn="just"/>
            <a:r>
              <a:rPr lang="en-US" sz="1600" b="1" dirty="0">
                <a:solidFill>
                  <a:srgbClr val="666633"/>
                </a:solidFill>
                <a:latin typeface="Monotype Corsiva" pitchFamily="66" charset="0"/>
              </a:rPr>
              <a:t>    </a:t>
            </a:r>
            <a:r>
              <a:rPr lang="ru-RU" sz="1600" dirty="0">
                <a:solidFill>
                  <a:srgbClr val="666633"/>
                </a:solidFill>
                <a:latin typeface="Monotype Corsiva" pitchFamily="66" charset="0"/>
              </a:rPr>
              <a:t>Система оценивания предлагается по принципу процентного соотношения выполненных заданий:  86-100% – «5», 70-85% – «4», 51-69 – «3», 0-50% – «2»</a:t>
            </a:r>
          </a:p>
          <a:p>
            <a:pPr algn="just"/>
            <a:r>
              <a:rPr lang="ru-RU" sz="1600" b="1" dirty="0">
                <a:solidFill>
                  <a:srgbClr val="666633"/>
                </a:solidFill>
                <a:latin typeface="Monotype Corsiva" pitchFamily="66" charset="0"/>
              </a:rPr>
              <a:t> </a:t>
            </a:r>
          </a:p>
          <a:p>
            <a:pPr algn="just"/>
            <a:endParaRPr lang="ru-RU" sz="1600" b="1" dirty="0">
              <a:solidFill>
                <a:srgbClr val="666633"/>
              </a:solidFill>
              <a:latin typeface="Monotype Corsiva" pitchFamily="66" charset="0"/>
            </a:endParaRPr>
          </a:p>
          <a:p>
            <a:pPr algn="just"/>
            <a:endParaRPr lang="ru-RU" sz="1600" b="1" dirty="0">
              <a:solidFill>
                <a:srgbClr val="666633"/>
              </a:solidFill>
              <a:latin typeface="Monotype Corsiva" pitchFamily="66" charset="0"/>
            </a:endParaRPr>
          </a:p>
          <a:p>
            <a:pPr algn="just"/>
            <a:endParaRPr lang="ru-RU" sz="1600" dirty="0">
              <a:solidFill>
                <a:srgbClr val="666633"/>
              </a:solidFill>
              <a:latin typeface="Monotype Corsiva" pitchFamily="66" charset="0"/>
            </a:endParaRPr>
          </a:p>
          <a:p>
            <a:pPr algn="just"/>
            <a:r>
              <a:rPr lang="ru-RU" sz="1600" b="1" dirty="0">
                <a:solidFill>
                  <a:srgbClr val="666633"/>
                </a:solidFill>
                <a:latin typeface="Monotype Corsiva" pitchFamily="66" charset="0"/>
              </a:rPr>
              <a:t>Организация-разработчик: </a:t>
            </a:r>
          </a:p>
          <a:p>
            <a:pPr algn="just"/>
            <a:r>
              <a:rPr lang="ru-RU" sz="1600" dirty="0">
                <a:solidFill>
                  <a:srgbClr val="666633"/>
                </a:solidFill>
                <a:latin typeface="Monotype Corsiva" pitchFamily="66" charset="0"/>
              </a:rPr>
              <a:t>КГБПОУ «Алтайский транспортный техникум»</a:t>
            </a:r>
          </a:p>
          <a:p>
            <a:pPr algn="just"/>
            <a:r>
              <a:rPr lang="ru-RU" sz="1600" dirty="0">
                <a:solidFill>
                  <a:srgbClr val="666633"/>
                </a:solidFill>
                <a:latin typeface="Monotype Corsiva" pitchFamily="66" charset="0"/>
              </a:rPr>
              <a:t> </a:t>
            </a:r>
          </a:p>
          <a:p>
            <a:pPr algn="just"/>
            <a:r>
              <a:rPr lang="ru-RU" sz="1600" b="1" dirty="0">
                <a:solidFill>
                  <a:srgbClr val="666633"/>
                </a:solidFill>
                <a:latin typeface="Monotype Corsiva" pitchFamily="66" charset="0"/>
              </a:rPr>
              <a:t>Разработчики: </a:t>
            </a:r>
          </a:p>
          <a:p>
            <a:pPr algn="just"/>
            <a:r>
              <a:rPr lang="ru-RU" sz="1600" dirty="0">
                <a:solidFill>
                  <a:srgbClr val="666633"/>
                </a:solidFill>
                <a:latin typeface="Monotype Corsiva" pitchFamily="66" charset="0"/>
              </a:rPr>
              <a:t>О.А. Старцова, преподаватель  высшей  квалификационной категории; </a:t>
            </a:r>
          </a:p>
          <a:p>
            <a:pPr algn="just"/>
            <a:r>
              <a:rPr lang="ru-RU" sz="1600" dirty="0">
                <a:solidFill>
                  <a:srgbClr val="666633"/>
                </a:solidFill>
                <a:latin typeface="Monotype Corsiva" pitchFamily="66" charset="0"/>
              </a:rPr>
              <a:t>А.В. Парамонова,  преподаватель 1-й квалификационной категории.</a:t>
            </a:r>
            <a:r>
              <a:rPr lang="ru-RU" sz="1600" dirty="0">
                <a:solidFill>
                  <a:srgbClr val="CC3300"/>
                </a:solidFill>
                <a:latin typeface="Monotype Corsiva" pitchFamily="66" charset="0"/>
              </a:rPr>
              <a:t> </a:t>
            </a:r>
          </a:p>
        </p:txBody>
      </p:sp>
    </p:spTree>
    <p:extLst>
      <p:ext uri="{BB962C8B-B14F-4D97-AF65-F5344CB8AC3E}">
        <p14:creationId xmlns:p14="http://schemas.microsoft.com/office/powerpoint/2010/main" val="414001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oup 37"/>
          <p:cNvGraphicFramePr>
            <a:graphicFrameLocks/>
          </p:cNvGraphicFramePr>
          <p:nvPr>
            <p:extLst>
              <p:ext uri="{D42A27DB-BD31-4B8C-83A1-F6EECF244321}">
                <p14:modId xmlns:p14="http://schemas.microsoft.com/office/powerpoint/2010/main" val="490444050"/>
              </p:ext>
            </p:extLst>
          </p:nvPr>
        </p:nvGraphicFramePr>
        <p:xfrm>
          <a:off x="476831" y="3291485"/>
          <a:ext cx="5904335" cy="3312368"/>
        </p:xfrm>
        <a:graphic>
          <a:graphicData uri="http://schemas.openxmlformats.org/drawingml/2006/table">
            <a:tbl>
              <a:tblPr/>
              <a:tblGrid>
                <a:gridCol w="2226261"/>
                <a:gridCol w="1839037"/>
                <a:gridCol w="1839037"/>
              </a:tblGrid>
              <a:tr h="38920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1" i="0" u="none" strike="noStrike" cap="none" normalizeH="0" baseline="0" dirty="0" smtClean="0">
                          <a:ln>
                            <a:noFill/>
                          </a:ln>
                          <a:solidFill>
                            <a:srgbClr val="0070C0"/>
                          </a:solidFill>
                          <a:effectLst/>
                          <a:latin typeface="Monotype Corsiva" pitchFamily="66" charset="0"/>
                        </a:rPr>
                        <a:t>Повествование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1" i="0" u="none" strike="noStrike" cap="none" normalizeH="0" baseline="0" dirty="0" smtClean="0">
                          <a:ln>
                            <a:noFill/>
                          </a:ln>
                          <a:solidFill>
                            <a:srgbClr val="0070C0"/>
                          </a:solidFill>
                          <a:effectLst/>
                          <a:latin typeface="Monotype Corsiva" pitchFamily="66" charset="0"/>
                        </a:rPr>
                        <a:t>Описание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1" i="0" u="none" strike="noStrike" cap="none" normalizeH="0" baseline="0" dirty="0" smtClean="0">
                          <a:ln>
                            <a:noFill/>
                          </a:ln>
                          <a:solidFill>
                            <a:srgbClr val="0070C0"/>
                          </a:solidFill>
                          <a:effectLst/>
                          <a:latin typeface="Monotype Corsiva" pitchFamily="66" charset="0"/>
                        </a:rPr>
                        <a:t>Рассуждение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3161">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Сообщить о развивающихся действиях. </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Раскрыть связанные между собой явления</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действительности, происходящие в виде некой цепочки событий в прошлом.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Дать представление о внешних сторонах объекта путем перечисления его характерных </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признаков.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gency FB" panose="020B0503020202020204" pitchFamily="34" charset="0"/>
                        </a:defRPr>
                      </a:lvl1pPr>
                      <a:lvl2pPr>
                        <a:spcBef>
                          <a:spcPct val="20000"/>
                        </a:spcBef>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folHlink"/>
                        </a:buClr>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folHlink"/>
                        </a:buClr>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Сообщить о причинах или следствиях. </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Разъяснить и подтвердить какую-либо мысль. </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ru-RU" sz="1800" b="0" i="0" u="none" strike="noStrike" cap="none" normalizeH="0" baseline="0" dirty="0" smtClean="0">
                          <a:ln>
                            <a:noFill/>
                          </a:ln>
                          <a:solidFill>
                            <a:srgbClr val="0070C0"/>
                          </a:solidFill>
                          <a:effectLst/>
                          <a:latin typeface="Monotype Corsiva" pitchFamily="66" charset="0"/>
                        </a:rPr>
                        <a:t>Углубить знания об окружающем мире.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 name="Схема 3"/>
          <p:cNvGraphicFramePr/>
          <p:nvPr>
            <p:extLst>
              <p:ext uri="{D42A27DB-BD31-4B8C-83A1-F6EECF244321}">
                <p14:modId xmlns:p14="http://schemas.microsoft.com/office/powerpoint/2010/main" val="974237301"/>
              </p:ext>
            </p:extLst>
          </p:nvPr>
        </p:nvGraphicFramePr>
        <p:xfrm>
          <a:off x="440667" y="-375592"/>
          <a:ext cx="597666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24643" y="6825208"/>
            <a:ext cx="6408712" cy="3416320"/>
          </a:xfrm>
          <a:prstGeom prst="rect">
            <a:avLst/>
          </a:prstGeom>
          <a:noFill/>
        </p:spPr>
        <p:txBody>
          <a:bodyPr wrap="square" rtlCol="0">
            <a:spAutoFit/>
          </a:bodyPr>
          <a:lstStyle/>
          <a:p>
            <a:pPr algn="just"/>
            <a:r>
              <a:rPr lang="en-US" b="1" dirty="0" smtClean="0">
                <a:solidFill>
                  <a:srgbClr val="CC3300"/>
                </a:solidFill>
                <a:latin typeface="Monotype Corsiva" pitchFamily="66" charset="0"/>
              </a:rPr>
              <a:t>II</a:t>
            </a:r>
            <a:r>
              <a:rPr lang="ru-RU" b="1" dirty="0" smtClean="0">
                <a:solidFill>
                  <a:srgbClr val="CC3300"/>
                </a:solidFill>
                <a:latin typeface="Monotype Corsiva" pitchFamily="66" charset="0"/>
              </a:rPr>
              <a:t>. </a:t>
            </a:r>
            <a:r>
              <a:rPr lang="ru-RU" b="1" dirty="0">
                <a:solidFill>
                  <a:srgbClr val="CC3300"/>
                </a:solidFill>
                <a:latin typeface="Monotype Corsiva" pitchFamily="66" charset="0"/>
              </a:rPr>
              <a:t>Прочитайте  тексты. Определите </a:t>
            </a:r>
            <a:r>
              <a:rPr lang="ru-RU" b="1" dirty="0" smtClean="0">
                <a:solidFill>
                  <a:srgbClr val="CC3300"/>
                </a:solidFill>
                <a:latin typeface="Monotype Corsiva" pitchFamily="66" charset="0"/>
              </a:rPr>
              <a:t> особенности </a:t>
            </a:r>
            <a:r>
              <a:rPr lang="ru-RU" b="1" dirty="0">
                <a:solidFill>
                  <a:srgbClr val="CC3300"/>
                </a:solidFill>
                <a:latin typeface="Monotype Corsiva" pitchFamily="66" charset="0"/>
              </a:rPr>
              <a:t>каждого текста по плану </a:t>
            </a:r>
            <a:endParaRPr lang="ru-RU" b="1" dirty="0" smtClean="0">
              <a:solidFill>
                <a:srgbClr val="CC3300"/>
              </a:solidFill>
              <a:latin typeface="Monotype Corsiva" pitchFamily="66" charset="0"/>
            </a:endParaRPr>
          </a:p>
          <a:p>
            <a:pPr marL="285750" indent="-285750" algn="just"/>
            <a:r>
              <a:rPr lang="ru-RU" b="1" dirty="0" smtClean="0">
                <a:solidFill>
                  <a:srgbClr val="0070C0"/>
                </a:solidFill>
                <a:latin typeface="Monotype Corsiva" pitchFamily="66" charset="0"/>
              </a:rPr>
              <a:t>Текст 1</a:t>
            </a:r>
            <a:endParaRPr lang="ru-RU" b="1" dirty="0">
              <a:solidFill>
                <a:srgbClr val="0070C0"/>
              </a:solidFill>
              <a:latin typeface="Monotype Corsiva" pitchFamily="66" charset="0"/>
            </a:endParaRPr>
          </a:p>
          <a:p>
            <a:pPr marL="285750" indent="-285750" algn="just">
              <a:buFont typeface="Wingdings" pitchFamily="2" charset="2"/>
              <a:buChar char="ü"/>
            </a:pPr>
            <a:r>
              <a:rPr lang="ru-RU" dirty="0" smtClean="0">
                <a:solidFill>
                  <a:srgbClr val="0070C0"/>
                </a:solidFill>
                <a:latin typeface="Monotype Corsiva" pitchFamily="66" charset="0"/>
              </a:rPr>
              <a:t>тема текста (о чем текст)</a:t>
            </a:r>
          </a:p>
          <a:p>
            <a:pPr marL="285750" indent="-285750" algn="just">
              <a:buFont typeface="Wingdings" pitchFamily="2" charset="2"/>
              <a:buChar char="ü"/>
            </a:pPr>
            <a:r>
              <a:rPr lang="ru-RU" dirty="0" smtClean="0">
                <a:solidFill>
                  <a:srgbClr val="0070C0"/>
                </a:solidFill>
                <a:latin typeface="Monotype Corsiva" pitchFamily="66" charset="0"/>
              </a:rPr>
              <a:t>сфера применения</a:t>
            </a:r>
          </a:p>
          <a:p>
            <a:pPr marL="285750" indent="-285750" algn="just">
              <a:buFont typeface="Wingdings" pitchFamily="2" charset="2"/>
              <a:buChar char="ü"/>
            </a:pPr>
            <a:r>
              <a:rPr lang="ru-RU" dirty="0" smtClean="0">
                <a:solidFill>
                  <a:srgbClr val="0070C0"/>
                </a:solidFill>
                <a:latin typeface="Monotype Corsiva" pitchFamily="66" charset="0"/>
              </a:rPr>
              <a:t>языковые особенности</a:t>
            </a:r>
          </a:p>
          <a:p>
            <a:pPr marL="285750" indent="-285750" algn="just">
              <a:buFont typeface="Wingdings" pitchFamily="2" charset="2"/>
              <a:buChar char="ü"/>
            </a:pPr>
            <a:r>
              <a:rPr lang="ru-RU" dirty="0" smtClean="0">
                <a:solidFill>
                  <a:srgbClr val="0070C0"/>
                </a:solidFill>
                <a:latin typeface="Monotype Corsiva" pitchFamily="66" charset="0"/>
              </a:rPr>
              <a:t>стиль</a:t>
            </a:r>
          </a:p>
          <a:p>
            <a:pPr marL="285750" indent="-285750" algn="just">
              <a:buFont typeface="Wingdings" pitchFamily="2" charset="2"/>
              <a:buChar char="ü"/>
            </a:pPr>
            <a:r>
              <a:rPr lang="ru-RU" dirty="0" smtClean="0">
                <a:solidFill>
                  <a:srgbClr val="0070C0"/>
                </a:solidFill>
                <a:latin typeface="Monotype Corsiva" pitchFamily="66" charset="0"/>
              </a:rPr>
              <a:t>основной вопрос к тексту</a:t>
            </a:r>
          </a:p>
          <a:p>
            <a:pPr marL="285750" indent="-285750" algn="just">
              <a:buFont typeface="Wingdings" pitchFamily="2" charset="2"/>
              <a:buChar char="ü"/>
            </a:pPr>
            <a:r>
              <a:rPr lang="ru-RU" dirty="0" smtClean="0">
                <a:solidFill>
                  <a:srgbClr val="0070C0"/>
                </a:solidFill>
                <a:latin typeface="Monotype Corsiva" pitchFamily="66" charset="0"/>
              </a:rPr>
              <a:t>тип </a:t>
            </a:r>
          </a:p>
          <a:p>
            <a:pPr marL="285750" indent="-285750" algn="just">
              <a:buFont typeface="Wingdings" pitchFamily="2" charset="2"/>
              <a:buChar char="ü"/>
            </a:pPr>
            <a:r>
              <a:rPr lang="ru-RU" dirty="0" smtClean="0">
                <a:solidFill>
                  <a:srgbClr val="0070C0"/>
                </a:solidFill>
                <a:latin typeface="Monotype Corsiva" pitchFamily="66" charset="0"/>
              </a:rPr>
              <a:t>жанр </a:t>
            </a:r>
          </a:p>
          <a:p>
            <a:pPr algn="just"/>
            <a:endParaRPr lang="ru-RU" b="1" dirty="0">
              <a:solidFill>
                <a:srgbClr val="CC3300"/>
              </a:solidFill>
              <a:latin typeface="Monotype Corsiva" pitchFamily="66" charset="0"/>
            </a:endParaRPr>
          </a:p>
          <a:p>
            <a:pPr algn="just"/>
            <a:endParaRPr lang="ru-RU" dirty="0">
              <a:solidFill>
                <a:srgbClr val="CC3300"/>
              </a:solidFill>
              <a:latin typeface="Monotype Corsiva" pitchFamily="66" charset="0"/>
            </a:endParaRPr>
          </a:p>
        </p:txBody>
      </p:sp>
      <p:sp>
        <p:nvSpPr>
          <p:cNvPr id="2" name="Номер слайда 1"/>
          <p:cNvSpPr>
            <a:spLocks noGrp="1"/>
          </p:cNvSpPr>
          <p:nvPr>
            <p:ph type="sldNum" sz="quarter" idx="12"/>
          </p:nvPr>
        </p:nvSpPr>
        <p:spPr>
          <a:xfrm>
            <a:off x="-891480" y="9385644"/>
            <a:ext cx="1600200" cy="527402"/>
          </a:xfrm>
        </p:spPr>
        <p:txBody>
          <a:bodyPr/>
          <a:lstStyle/>
          <a:p>
            <a:fld id="{B19B0651-EE4F-4900-A07F-96A6BFA9D0F0}" type="slidenum">
              <a:rPr lang="ru-RU" smtClean="0"/>
              <a:t>20</a:t>
            </a:fld>
            <a:endParaRPr lang="ru-RU" dirty="0"/>
          </a:p>
        </p:txBody>
      </p:sp>
    </p:spTree>
    <p:extLst>
      <p:ext uri="{BB962C8B-B14F-4D97-AF65-F5344CB8AC3E}">
        <p14:creationId xmlns:p14="http://schemas.microsoft.com/office/powerpoint/2010/main" val="50258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56456"/>
            <a:ext cx="6480720" cy="9787295"/>
          </a:xfrm>
          <a:prstGeom prst="rect">
            <a:avLst/>
          </a:prstGeom>
          <a:noFill/>
        </p:spPr>
        <p:txBody>
          <a:bodyPr wrap="square" rtlCol="0">
            <a:spAutoFit/>
          </a:bodyPr>
          <a:lstStyle/>
          <a:p>
            <a:pPr lvl="0" algn="ctr"/>
            <a:r>
              <a:rPr lang="ru-RU" b="1" dirty="0" smtClean="0">
                <a:solidFill>
                  <a:srgbClr val="0070C0"/>
                </a:solidFill>
                <a:latin typeface="Monotype Corsiva" pitchFamily="66" charset="0"/>
              </a:rPr>
              <a:t>Текст 1</a:t>
            </a:r>
          </a:p>
          <a:p>
            <a:pPr algn="just"/>
            <a:r>
              <a:rPr lang="ru-RU" dirty="0" smtClean="0">
                <a:solidFill>
                  <a:srgbClr val="0070C0"/>
                </a:solidFill>
                <a:latin typeface="Monotype Corsiva" pitchFamily="66" charset="0"/>
              </a:rPr>
              <a:t>Акт </a:t>
            </a:r>
            <a:r>
              <a:rPr lang="ru-RU" dirty="0">
                <a:solidFill>
                  <a:srgbClr val="0070C0"/>
                </a:solidFill>
                <a:latin typeface="Monotype Corsiva" pitchFamily="66" charset="0"/>
              </a:rPr>
              <a:t>беспрецедентной жестокости и бесчеловечного отношения к животным проявил житель деревни </a:t>
            </a:r>
            <a:r>
              <a:rPr lang="ru-RU" dirty="0" err="1">
                <a:solidFill>
                  <a:srgbClr val="0070C0"/>
                </a:solidFill>
                <a:latin typeface="Monotype Corsiva" pitchFamily="66" charset="0"/>
              </a:rPr>
              <a:t>Эксперименталово</a:t>
            </a:r>
            <a:r>
              <a:rPr lang="ru-RU" dirty="0">
                <a:solidFill>
                  <a:srgbClr val="0070C0"/>
                </a:solidFill>
                <a:latin typeface="Monotype Corsiva" pitchFamily="66" charset="0"/>
              </a:rPr>
              <a:t>, который в своих корыстных целях с особым цинизмом использовал несчастных куриц для создания своего «философского камня». Золото было получено, однако это живодера не остановило, и он, как абсолютно аморальный тип, ушел в глубочайший запой, даже не пытаясь помочь бедным созданиям, ставшим жертвой его вопиющих экспериментов. Сложно сказать, чем чревато такое открытие, однако, учитывая тенденции в поведении «ученого», можно сделать вывод, что он явно замышляет захват власти над миром.</a:t>
            </a:r>
          </a:p>
          <a:p>
            <a:pPr lvl="0" algn="just"/>
            <a:endParaRPr lang="ru-RU" dirty="0" smtClean="0">
              <a:solidFill>
                <a:srgbClr val="0070C0"/>
              </a:solidFill>
              <a:latin typeface="Monotype Corsiva" pitchFamily="66" charset="0"/>
            </a:endParaRPr>
          </a:p>
          <a:p>
            <a:pPr lvl="0" algn="ctr"/>
            <a:r>
              <a:rPr lang="ru-RU" b="1" dirty="0" smtClean="0">
                <a:solidFill>
                  <a:srgbClr val="0070C0"/>
                </a:solidFill>
                <a:latin typeface="Monotype Corsiva" pitchFamily="66" charset="0"/>
              </a:rPr>
              <a:t>Текст 2</a:t>
            </a:r>
            <a:endParaRPr lang="ru-RU" b="1" dirty="0">
              <a:solidFill>
                <a:srgbClr val="0070C0"/>
              </a:solidFill>
              <a:latin typeface="Monotype Corsiva" pitchFamily="66" charset="0"/>
            </a:endParaRPr>
          </a:p>
          <a:p>
            <a:pPr algn="just"/>
            <a:r>
              <a:rPr lang="ru-RU" dirty="0" smtClean="0">
                <a:solidFill>
                  <a:srgbClr val="0070C0"/>
                </a:solidFill>
                <a:latin typeface="Monotype Corsiva" pitchFamily="66" charset="0"/>
              </a:rPr>
              <a:t>Я </a:t>
            </a:r>
            <a:r>
              <a:rPr lang="ru-RU" dirty="0">
                <a:solidFill>
                  <a:srgbClr val="0070C0"/>
                </a:solidFill>
                <a:latin typeface="Monotype Corsiva" pitchFamily="66" charset="0"/>
              </a:rPr>
              <a:t>упоминаю в моем слове Лермонтова-прозаика, не касаясь Лермонтова-поэта, потому что, отдавая всё должное Лермонтову-поэту, его прозрачному, совершенному стиху, как бы вырезанному из меди, более холодному, чем стих Пушкина, но не менее совершенному, – считаю все же, что Лермонтов-прозаик – это чудо, это то, к чему мы сейчас, через 100 лет, должны стремиться, должны изучать лермонтовскую прозу, должны воспринимать ее как истоки великой русской прозаической литературы </a:t>
            </a:r>
            <a:endParaRPr lang="ru-RU" dirty="0" smtClean="0">
              <a:solidFill>
                <a:srgbClr val="0070C0"/>
              </a:solidFill>
              <a:latin typeface="Monotype Corsiva" pitchFamily="66" charset="0"/>
            </a:endParaRPr>
          </a:p>
          <a:p>
            <a:pPr algn="just"/>
            <a:endParaRPr lang="ru-RU" b="1" dirty="0">
              <a:solidFill>
                <a:srgbClr val="0070C0"/>
              </a:solidFill>
              <a:latin typeface="Monotype Corsiva" pitchFamily="66" charset="0"/>
            </a:endParaRPr>
          </a:p>
          <a:p>
            <a:pPr lvl="0" algn="ctr"/>
            <a:r>
              <a:rPr lang="ru-RU" b="1" dirty="0" smtClean="0">
                <a:solidFill>
                  <a:srgbClr val="0070C0"/>
                </a:solidFill>
                <a:latin typeface="Monotype Corsiva" pitchFamily="66" charset="0"/>
              </a:rPr>
              <a:t>Текст 3</a:t>
            </a:r>
          </a:p>
          <a:p>
            <a:pPr algn="just"/>
            <a:r>
              <a:rPr lang="ru-RU" dirty="0" smtClean="0">
                <a:solidFill>
                  <a:srgbClr val="0070C0"/>
                </a:solidFill>
                <a:latin typeface="Monotype Corsiva" pitchFamily="66" charset="0"/>
              </a:rPr>
              <a:t>Знаете </a:t>
            </a:r>
            <a:r>
              <a:rPr lang="ru-RU" dirty="0">
                <a:solidFill>
                  <a:srgbClr val="0070C0"/>
                </a:solidFill>
                <a:latin typeface="Monotype Corsiva" pitchFamily="66" charset="0"/>
              </a:rPr>
              <a:t>ли вы украинскую ночь? О, вы не знаете украинской ночи! Всмотритесь в нее. С середины неба глядит месяц. Необъятный небесный свод раздался, раздвинулся еще необъятнее. Горит и дышит он. Земля вся в серебряном свете; и чудный воздух и прохладно-душен, и полон неги, и движет океан благоуханий. Божественная ночь!</a:t>
            </a:r>
          </a:p>
          <a:p>
            <a:pPr algn="just"/>
            <a:r>
              <a:rPr lang="ru-RU" dirty="0">
                <a:solidFill>
                  <a:srgbClr val="0070C0"/>
                </a:solidFill>
                <a:latin typeface="Monotype Corsiva" pitchFamily="66" charset="0"/>
              </a:rPr>
              <a:t>(Пример художественного стиля речи)</a:t>
            </a:r>
          </a:p>
          <a:p>
            <a:pPr lvl="0" algn="just"/>
            <a:r>
              <a:rPr lang="ru-RU" dirty="0">
                <a:solidFill>
                  <a:srgbClr val="0070C0"/>
                </a:solidFill>
                <a:latin typeface="Monotype Corsiva" pitchFamily="66" charset="0"/>
              </a:rPr>
              <a:t>Напишите объяснительную по факту Вашего опоздания на работу/ учебу</a:t>
            </a:r>
            <a:r>
              <a:rPr lang="ru-RU" dirty="0" smtClean="0">
                <a:solidFill>
                  <a:srgbClr val="0070C0"/>
                </a:solidFill>
                <a:latin typeface="Monotype Corsiva" pitchFamily="66" charset="0"/>
              </a:rPr>
              <a:t>.</a:t>
            </a:r>
          </a:p>
          <a:p>
            <a:pPr lvl="0" algn="just"/>
            <a:endParaRPr lang="ru-RU" dirty="0">
              <a:solidFill>
                <a:srgbClr val="0070C0"/>
              </a:solidFill>
              <a:latin typeface="Monotype Corsiva" pitchFamily="66" charset="0"/>
            </a:endParaRPr>
          </a:p>
          <a:p>
            <a:pPr lvl="0" algn="ctr"/>
            <a:r>
              <a:rPr lang="ru-RU" b="1" dirty="0">
                <a:solidFill>
                  <a:srgbClr val="0070C0"/>
                </a:solidFill>
                <a:latin typeface="Monotype Corsiva" pitchFamily="66" charset="0"/>
              </a:rPr>
              <a:t>Текст 4</a:t>
            </a:r>
          </a:p>
          <a:p>
            <a:pPr algn="just"/>
            <a:r>
              <a:rPr lang="ru-RU" dirty="0">
                <a:solidFill>
                  <a:srgbClr val="0070C0"/>
                </a:solidFill>
                <a:latin typeface="Monotype Corsiva" pitchFamily="66" charset="0"/>
              </a:rPr>
              <a:t>Термин «микрочастица» образован от греческого слова </a:t>
            </a:r>
            <a:r>
              <a:rPr lang="ru-RU" dirty="0" err="1">
                <a:solidFill>
                  <a:srgbClr val="0070C0"/>
                </a:solidFill>
                <a:latin typeface="Monotype Corsiva" pitchFamily="66" charset="0"/>
              </a:rPr>
              <a:t>mikros</a:t>
            </a:r>
            <a:r>
              <a:rPr lang="ru-RU" dirty="0">
                <a:solidFill>
                  <a:srgbClr val="0070C0"/>
                </a:solidFill>
                <a:latin typeface="Monotype Corsiva" pitchFamily="66" charset="0"/>
              </a:rPr>
              <a:t> (малый) и русского слова «частица» (доля). В современном языке он </a:t>
            </a:r>
            <a:r>
              <a:rPr lang="ru-RU" dirty="0" smtClean="0">
                <a:solidFill>
                  <a:srgbClr val="0070C0"/>
                </a:solidFill>
                <a:latin typeface="Monotype Corsiva" pitchFamily="66" charset="0"/>
              </a:rPr>
              <a:t>обозначает</a:t>
            </a:r>
            <a:endParaRPr lang="ru-RU" dirty="0">
              <a:latin typeface="Monotype Corsiva" pitchFamily="66" charset="0"/>
            </a:endParaRPr>
          </a:p>
        </p:txBody>
      </p:sp>
      <p:sp>
        <p:nvSpPr>
          <p:cNvPr id="3" name="Номер слайда 2"/>
          <p:cNvSpPr>
            <a:spLocks noGrp="1"/>
          </p:cNvSpPr>
          <p:nvPr>
            <p:ph type="sldNum" sz="quarter" idx="12"/>
          </p:nvPr>
        </p:nvSpPr>
        <p:spPr>
          <a:xfrm>
            <a:off x="5069159" y="9378598"/>
            <a:ext cx="1600200" cy="527402"/>
          </a:xfrm>
        </p:spPr>
        <p:txBody>
          <a:bodyPr/>
          <a:lstStyle/>
          <a:p>
            <a:fld id="{B19B0651-EE4F-4900-A07F-96A6BFA9D0F0}" type="slidenum">
              <a:rPr lang="ru-RU" smtClean="0"/>
              <a:t>21</a:t>
            </a:fld>
            <a:endParaRPr lang="ru-RU" dirty="0"/>
          </a:p>
        </p:txBody>
      </p:sp>
    </p:spTree>
    <p:extLst>
      <p:ext uri="{BB962C8B-B14F-4D97-AF65-F5344CB8AC3E}">
        <p14:creationId xmlns:p14="http://schemas.microsoft.com/office/powerpoint/2010/main" val="363866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10341293"/>
          </a:xfrm>
          <a:prstGeom prst="rect">
            <a:avLst/>
          </a:prstGeom>
          <a:noFill/>
        </p:spPr>
        <p:txBody>
          <a:bodyPr wrap="square" rtlCol="0">
            <a:spAutoFit/>
          </a:bodyPr>
          <a:lstStyle/>
          <a:p>
            <a:pPr lvl="0" algn="just"/>
            <a:r>
              <a:rPr lang="ru-RU" dirty="0" smtClean="0">
                <a:solidFill>
                  <a:srgbClr val="0070C0"/>
                </a:solidFill>
                <a:latin typeface="Monotype Corsiva" pitchFamily="66" charset="0"/>
              </a:rPr>
              <a:t>очень </a:t>
            </a:r>
            <a:r>
              <a:rPr lang="ru-RU" dirty="0">
                <a:solidFill>
                  <a:srgbClr val="0070C0"/>
                </a:solidFill>
                <a:latin typeface="Monotype Corsiva" pitchFamily="66" charset="0"/>
              </a:rPr>
              <a:t>малые предметы и величины, исследование которых производится с помощью оптических приборов и иных научно-технических средств ЧВ ряде случаев такие средства применяются и для обнаружения микрочастиц. </a:t>
            </a:r>
            <a:endParaRPr lang="ru-RU" dirty="0" smtClean="0">
              <a:solidFill>
                <a:srgbClr val="0070C0"/>
              </a:solidFill>
              <a:latin typeface="Monotype Corsiva" pitchFamily="66" charset="0"/>
            </a:endParaRPr>
          </a:p>
          <a:p>
            <a:pPr algn="just"/>
            <a:r>
              <a:rPr lang="ru-RU" dirty="0">
                <a:solidFill>
                  <a:srgbClr val="0070C0"/>
                </a:solidFill>
                <a:latin typeface="Monotype Corsiva" pitchFamily="66" charset="0"/>
              </a:rPr>
              <a:t> </a:t>
            </a:r>
          </a:p>
          <a:p>
            <a:pPr algn="ctr"/>
            <a:r>
              <a:rPr lang="ru-RU" b="1" dirty="0" smtClean="0">
                <a:solidFill>
                  <a:srgbClr val="0070C0"/>
                </a:solidFill>
                <a:latin typeface="Monotype Corsiva" pitchFamily="66" charset="0"/>
              </a:rPr>
              <a:t>Текст 5</a:t>
            </a:r>
            <a:endParaRPr lang="ru-RU" dirty="0">
              <a:solidFill>
                <a:srgbClr val="0070C0"/>
              </a:solidFill>
              <a:latin typeface="Monotype Corsiva" pitchFamily="66" charset="0"/>
            </a:endParaRPr>
          </a:p>
          <a:p>
            <a:pPr algn="just"/>
            <a:r>
              <a:rPr lang="ru-RU" dirty="0" smtClean="0">
                <a:solidFill>
                  <a:srgbClr val="0070C0"/>
                </a:solidFill>
                <a:latin typeface="Monotype Corsiva" pitchFamily="66" charset="0"/>
              </a:rPr>
              <a:t>Ведь </a:t>
            </a:r>
            <a:r>
              <a:rPr lang="ru-RU" dirty="0">
                <a:solidFill>
                  <a:srgbClr val="0070C0"/>
                </a:solidFill>
                <a:latin typeface="Monotype Corsiva" pitchFamily="66" charset="0"/>
              </a:rPr>
              <a:t>от любви родители и строги-то к вам бывают, от любви вас и бранят-то, все думают добру научить. Ну, а это нынче не нравится. И пойдут детки-то по людям славить, что мать ворчунья, что мать проходу не дает, со свету сживает. А, сохрани Господи, каким-нибудь словом снохе не угодить, ну и пошел разговор, что свекровь заела совсем. </a:t>
            </a:r>
          </a:p>
          <a:p>
            <a:pPr algn="just"/>
            <a:endParaRPr lang="ru-RU" dirty="0">
              <a:solidFill>
                <a:srgbClr val="0070C0"/>
              </a:solidFill>
              <a:latin typeface="Monotype Corsiva" pitchFamily="66" charset="0"/>
            </a:endParaRPr>
          </a:p>
          <a:p>
            <a:pPr algn="just"/>
            <a:r>
              <a:rPr lang="ru-RU" b="1" dirty="0" smtClean="0">
                <a:solidFill>
                  <a:srgbClr val="CC3300"/>
                </a:solidFill>
                <a:latin typeface="Monotype Corsiva" pitchFamily="66" charset="0"/>
              </a:rPr>
              <a:t>II</a:t>
            </a:r>
            <a:r>
              <a:rPr lang="en-US" b="1" dirty="0" smtClean="0">
                <a:solidFill>
                  <a:srgbClr val="CC3300"/>
                </a:solidFill>
                <a:latin typeface="Monotype Corsiva" pitchFamily="66" charset="0"/>
              </a:rPr>
              <a:t>I</a:t>
            </a:r>
            <a:r>
              <a:rPr lang="ru-RU" b="1" dirty="0" smtClean="0">
                <a:solidFill>
                  <a:srgbClr val="CC3300"/>
                </a:solidFill>
                <a:latin typeface="Monotype Corsiva" pitchFamily="66" charset="0"/>
              </a:rPr>
              <a:t>. Составьте кроссворд на тему функциональные стили и типы речи</a:t>
            </a: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r>
              <a:rPr lang="ru-RU" b="1" dirty="0" smtClean="0">
                <a:solidFill>
                  <a:srgbClr val="CC3300"/>
                </a:solidFill>
                <a:latin typeface="Monotype Corsiva" pitchFamily="66" charset="0"/>
              </a:rPr>
              <a:t>I</a:t>
            </a:r>
            <a:r>
              <a:rPr lang="en-US" b="1" dirty="0" smtClean="0">
                <a:solidFill>
                  <a:srgbClr val="CC3300"/>
                </a:solidFill>
                <a:latin typeface="Monotype Corsiva" pitchFamily="66" charset="0"/>
              </a:rPr>
              <a:t>V</a:t>
            </a:r>
            <a:r>
              <a:rPr lang="ru-RU" b="1" dirty="0" smtClean="0">
                <a:solidFill>
                  <a:srgbClr val="CC3300"/>
                </a:solidFill>
                <a:latin typeface="Monotype Corsiva" pitchFamily="66" charset="0"/>
              </a:rPr>
              <a:t>. Напишите  пресс-релиз о  чемпионате </a:t>
            </a:r>
            <a:r>
              <a:rPr lang="en-US" b="1" dirty="0" err="1">
                <a:solidFill>
                  <a:srgbClr val="CC3300"/>
                </a:solidFill>
                <a:latin typeface="Monotype Corsiva" pitchFamily="66" charset="0"/>
              </a:rPr>
              <a:t>WorldSkills</a:t>
            </a:r>
            <a:r>
              <a:rPr lang="en-US" b="1" dirty="0">
                <a:solidFill>
                  <a:srgbClr val="CC3300"/>
                </a:solidFill>
                <a:latin typeface="Monotype Corsiva" pitchFamily="66" charset="0"/>
              </a:rPr>
              <a:t> </a:t>
            </a:r>
            <a:r>
              <a:rPr lang="en-US" b="1" dirty="0" smtClean="0">
                <a:solidFill>
                  <a:srgbClr val="CC3300"/>
                </a:solidFill>
                <a:latin typeface="Monotype Corsiva" pitchFamily="66" charset="0"/>
              </a:rPr>
              <a:t>Russia</a:t>
            </a:r>
            <a:endParaRPr lang="ru-RU" b="1" dirty="0">
              <a:solidFill>
                <a:srgbClr val="CC3300"/>
              </a:solidFill>
              <a:latin typeface="Monotype Corsiva" pitchFamily="66" charset="0"/>
            </a:endParaRPr>
          </a:p>
          <a:p>
            <a:pPr algn="just"/>
            <a:r>
              <a:rPr lang="ru-RU" dirty="0" smtClean="0">
                <a:solidFill>
                  <a:srgbClr val="CC3300"/>
                </a:solidFill>
                <a:latin typeface="Monotype Corsiva" pitchFamily="66" charset="0"/>
              </a:rPr>
              <a:t>    </a:t>
            </a:r>
            <a:r>
              <a:rPr lang="ru-RU" dirty="0" smtClean="0">
                <a:latin typeface="Monotype Corsiva" pitchFamily="66" charset="0"/>
              </a:rPr>
              <a:t>Пресс-релиз</a:t>
            </a:r>
            <a:r>
              <a:rPr lang="ru-RU" dirty="0">
                <a:latin typeface="Monotype Corsiva" pitchFamily="66" charset="0"/>
              </a:rPr>
              <a:t> </a:t>
            </a:r>
            <a:r>
              <a:rPr lang="ru-RU" dirty="0" smtClean="0">
                <a:latin typeface="Monotype Corsiva" pitchFamily="66" charset="0"/>
              </a:rPr>
              <a:t> –  </a:t>
            </a:r>
            <a:r>
              <a:rPr lang="ru-RU" dirty="0">
                <a:latin typeface="Monotype Corsiva" pitchFamily="66" charset="0"/>
              </a:rPr>
              <a:t>сообщение для прессы; информационное сообщение, содержащее в себе новость об организации (возможно и частном лице), выпустившей пресс-релиз, изложение её позиции по какому-либо вопросу и передаваемое для публикации в </a:t>
            </a:r>
            <a:r>
              <a:rPr lang="ru-RU" dirty="0" smtClean="0">
                <a:latin typeface="Monotype Corsiva" pitchFamily="66" charset="0"/>
              </a:rPr>
              <a:t>СМИ</a:t>
            </a:r>
            <a:r>
              <a:rPr lang="ru-RU" dirty="0">
                <a:latin typeface="Monotype Corsiva" pitchFamily="66" charset="0"/>
              </a:rPr>
              <a:t>.</a:t>
            </a:r>
          </a:p>
          <a:p>
            <a:pPr algn="just"/>
            <a:r>
              <a:rPr lang="ru-RU" dirty="0" smtClean="0">
                <a:latin typeface="Monotype Corsiva" pitchFamily="66" charset="0"/>
              </a:rPr>
              <a:t>    Как </a:t>
            </a:r>
            <a:r>
              <a:rPr lang="ru-RU" dirty="0">
                <a:latin typeface="Monotype Corsiva" pitchFamily="66" charset="0"/>
              </a:rPr>
              <a:t>правило, содержит официальную позицию организации в виде реакции на тот или иной информационный повод. </a:t>
            </a:r>
            <a:r>
              <a:rPr lang="ru-RU" dirty="0" smtClean="0">
                <a:latin typeface="Monotype Corsiva" pitchFamily="66" charset="0"/>
              </a:rPr>
              <a:t>Пресс-релиз </a:t>
            </a:r>
            <a:r>
              <a:rPr lang="ru-RU" dirty="0">
                <a:latin typeface="Monotype Corsiva" pitchFamily="66" charset="0"/>
              </a:rPr>
              <a:t>позволяет организации информировать СМИ о важных событиях, произошедших в организации и являющихся интересными или необходимыми для освещения их </a:t>
            </a:r>
            <a:r>
              <a:rPr lang="ru-RU" dirty="0" smtClean="0">
                <a:latin typeface="Monotype Corsiva" pitchFamily="66" charset="0"/>
              </a:rPr>
              <a:t> общественности.</a:t>
            </a:r>
            <a:endParaRPr lang="ru-RU" dirty="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latin typeface="Monotype Corsiva" pitchFamily="66" charset="0"/>
            </a:endParaRPr>
          </a:p>
          <a:p>
            <a:pPr algn="just"/>
            <a:endParaRPr lang="ru-RU" dirty="0">
              <a:latin typeface="Monotype Corsiva" pitchFamily="66" charset="0"/>
            </a:endParaRPr>
          </a:p>
        </p:txBody>
      </p:sp>
      <p:pic>
        <p:nvPicPr>
          <p:cNvPr id="4" name="Рисунок 4" descr="C:\Users\Ольга\Documents\Неделя английского  языка\Кроссворды, ребусы\img149.jpg"/>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b="34000"/>
          <a:stretch>
            <a:fillRect/>
          </a:stretch>
        </p:blipFill>
        <p:spPr bwMode="auto">
          <a:xfrm>
            <a:off x="775228" y="3903514"/>
            <a:ext cx="5307541" cy="277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a:xfrm>
            <a:off x="-1107504" y="9354455"/>
            <a:ext cx="1600200" cy="527402"/>
          </a:xfrm>
        </p:spPr>
        <p:txBody>
          <a:bodyPr/>
          <a:lstStyle/>
          <a:p>
            <a:fld id="{B19B0651-EE4F-4900-A07F-96A6BFA9D0F0}" type="slidenum">
              <a:rPr lang="ru-RU" smtClean="0"/>
              <a:t>22</a:t>
            </a:fld>
            <a:endParaRPr lang="ru-RU" dirty="0"/>
          </a:p>
        </p:txBody>
      </p:sp>
    </p:spTree>
    <p:extLst>
      <p:ext uri="{BB962C8B-B14F-4D97-AF65-F5344CB8AC3E}">
        <p14:creationId xmlns:p14="http://schemas.microsoft.com/office/powerpoint/2010/main" val="105306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995" y="344488"/>
            <a:ext cx="6480720" cy="9233297"/>
          </a:xfrm>
          <a:prstGeom prst="rect">
            <a:avLst/>
          </a:prstGeom>
          <a:noFill/>
        </p:spPr>
        <p:txBody>
          <a:bodyPr wrap="square" rtlCol="0">
            <a:spAutoFit/>
          </a:bodyPr>
          <a:lstStyle/>
          <a:p>
            <a:pPr algn="just"/>
            <a:r>
              <a:rPr lang="en-US" b="1" dirty="0">
                <a:solidFill>
                  <a:srgbClr val="CC3300"/>
                </a:solidFill>
                <a:latin typeface="Monotype Corsiva" pitchFamily="66" charset="0"/>
              </a:rPr>
              <a:t>V</a:t>
            </a:r>
            <a:r>
              <a:rPr lang="ru-RU" b="1" dirty="0" smtClean="0">
                <a:solidFill>
                  <a:srgbClr val="CC3300"/>
                </a:solidFill>
                <a:latin typeface="Monotype Corsiva" pitchFamily="66" charset="0"/>
              </a:rPr>
              <a:t>. Опишите картину «Утро в сосновом лесу» . Объем текста около 120 слов</a:t>
            </a: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just"/>
            <a:endParaRPr lang="ru-RU" dirty="0" smtClean="0">
              <a:solidFill>
                <a:srgbClr val="CC3300"/>
              </a:solidFill>
              <a:latin typeface="Monotype Corsiva" pitchFamily="66" charset="0"/>
            </a:endParaRPr>
          </a:p>
          <a:p>
            <a:pPr algn="just"/>
            <a:endParaRPr lang="ru-RU" dirty="0">
              <a:solidFill>
                <a:srgbClr val="CC3300"/>
              </a:solidFill>
              <a:latin typeface="Monotype Corsiva" pitchFamily="66" charset="0"/>
            </a:endParaRPr>
          </a:p>
          <a:p>
            <a:pPr algn="ctr"/>
            <a:r>
              <a:rPr lang="ru-RU" b="1" dirty="0" smtClean="0">
                <a:solidFill>
                  <a:srgbClr val="0070C0"/>
                </a:solidFill>
                <a:latin typeface="Monotype Corsiva" pitchFamily="66" charset="0"/>
              </a:rPr>
              <a:t>Историческая справка</a:t>
            </a:r>
          </a:p>
          <a:p>
            <a:pPr algn="just"/>
            <a:r>
              <a:rPr lang="ru-RU" dirty="0" smtClean="0">
                <a:solidFill>
                  <a:srgbClr val="0070C0"/>
                </a:solidFill>
                <a:latin typeface="Monotype Corsiva" pitchFamily="66" charset="0"/>
              </a:rPr>
              <a:t>    «</a:t>
            </a:r>
            <a:r>
              <a:rPr lang="ru-RU" dirty="0">
                <a:solidFill>
                  <a:srgbClr val="0070C0"/>
                </a:solidFill>
                <a:latin typeface="Monotype Corsiva" pitchFamily="66" charset="0"/>
              </a:rPr>
              <a:t>Утро в сосновом лесу</a:t>
            </a:r>
            <a:r>
              <a:rPr lang="ru-RU" dirty="0" smtClean="0">
                <a:solidFill>
                  <a:srgbClr val="0070C0"/>
                </a:solidFill>
                <a:latin typeface="Monotype Corsiva" pitchFamily="66" charset="0"/>
              </a:rPr>
              <a:t>»</a:t>
            </a:r>
            <a:r>
              <a:rPr lang="ru-RU" dirty="0">
                <a:solidFill>
                  <a:srgbClr val="0070C0"/>
                </a:solidFill>
                <a:latin typeface="Monotype Corsiva" pitchFamily="66" charset="0"/>
              </a:rPr>
              <a:t> — картина русских художников Ивана Шишкина и Константина Савицкого. Савицкий написал </a:t>
            </a:r>
            <a:r>
              <a:rPr lang="ru-RU" dirty="0" smtClean="0">
                <a:solidFill>
                  <a:srgbClr val="0070C0"/>
                </a:solidFill>
                <a:latin typeface="Monotype Corsiva" pitchFamily="66" charset="0"/>
              </a:rPr>
              <a:t>медведей, </a:t>
            </a:r>
            <a:r>
              <a:rPr lang="ru-RU" dirty="0">
                <a:solidFill>
                  <a:srgbClr val="0070C0"/>
                </a:solidFill>
                <a:latin typeface="Monotype Corsiva" pitchFamily="66" charset="0"/>
              </a:rPr>
              <a:t>но коллекционер Павел Третьяков стёр его подпись, так что автором картины часто указывается один Шишкин.</a:t>
            </a:r>
          </a:p>
          <a:p>
            <a:pPr algn="just"/>
            <a:r>
              <a:rPr lang="ru-RU" dirty="0" smtClean="0">
                <a:solidFill>
                  <a:srgbClr val="0070C0"/>
                </a:solidFill>
                <a:latin typeface="Monotype Corsiva" pitchFamily="66" charset="0"/>
              </a:rPr>
              <a:t>    Картина </a:t>
            </a:r>
            <a:r>
              <a:rPr lang="ru-RU" dirty="0">
                <a:solidFill>
                  <a:srgbClr val="0070C0"/>
                </a:solidFill>
                <a:latin typeface="Monotype Corsiva" pitchFamily="66" charset="0"/>
              </a:rPr>
              <a:t>пользуется </a:t>
            </a:r>
            <a:r>
              <a:rPr lang="ru-RU" dirty="0" smtClean="0">
                <a:solidFill>
                  <a:srgbClr val="0070C0"/>
                </a:solidFill>
                <a:latin typeface="Monotype Corsiva" pitchFamily="66" charset="0"/>
              </a:rPr>
              <a:t>популярностью</a:t>
            </a:r>
            <a:r>
              <a:rPr lang="ru-RU" baseline="30000" dirty="0">
                <a:solidFill>
                  <a:srgbClr val="0070C0"/>
                </a:solidFill>
                <a:latin typeface="Monotype Corsiva" pitchFamily="66" charset="0"/>
              </a:rPr>
              <a:t> </a:t>
            </a:r>
            <a:r>
              <a:rPr lang="ru-RU" dirty="0" smtClean="0">
                <a:solidFill>
                  <a:srgbClr val="0070C0"/>
                </a:solidFill>
                <a:latin typeface="Monotype Corsiva" pitchFamily="66" charset="0"/>
              </a:rPr>
              <a:t>благодаря </a:t>
            </a:r>
            <a:r>
              <a:rPr lang="ru-RU" dirty="0">
                <a:solidFill>
                  <a:srgbClr val="0070C0"/>
                </a:solidFill>
                <a:latin typeface="Monotype Corsiva" pitchFamily="66" charset="0"/>
              </a:rPr>
              <a:t>композиционному включению в пейзажное полотно элементов анималистической </a:t>
            </a:r>
            <a:r>
              <a:rPr lang="ru-RU" dirty="0" err="1">
                <a:solidFill>
                  <a:srgbClr val="0070C0"/>
                </a:solidFill>
                <a:latin typeface="Monotype Corsiva" pitchFamily="66" charset="0"/>
              </a:rPr>
              <a:t>сюжетности</a:t>
            </a:r>
            <a:r>
              <a:rPr lang="ru-RU" dirty="0">
                <a:solidFill>
                  <a:srgbClr val="0070C0"/>
                </a:solidFill>
                <a:latin typeface="Monotype Corsiva" pitchFamily="66" charset="0"/>
              </a:rPr>
              <a:t>. </a:t>
            </a:r>
            <a:endParaRPr lang="ru-RU" dirty="0" smtClean="0">
              <a:solidFill>
                <a:srgbClr val="0070C0"/>
              </a:solidFill>
              <a:latin typeface="Monotype Corsiva" pitchFamily="66" charset="0"/>
            </a:endParaRPr>
          </a:p>
          <a:p>
            <a:r>
              <a:rPr lang="ru-RU" dirty="0" smtClean="0">
                <a:solidFill>
                  <a:srgbClr val="0070C0"/>
                </a:solidFill>
                <a:latin typeface="Monotype Corsiva" pitchFamily="66" charset="0"/>
              </a:rPr>
              <a:t>Размеры</a:t>
            </a:r>
            <a:r>
              <a:rPr lang="ru-RU" dirty="0">
                <a:solidFill>
                  <a:srgbClr val="0070C0"/>
                </a:solidFill>
                <a:latin typeface="Monotype Corsiva" pitchFamily="66" charset="0"/>
              </a:rPr>
              <a:t>: 1,39 м x 2,13 м</a:t>
            </a:r>
          </a:p>
          <a:p>
            <a:r>
              <a:rPr lang="ru-RU" dirty="0" smtClean="0">
                <a:solidFill>
                  <a:srgbClr val="0070C0"/>
                </a:solidFill>
                <a:latin typeface="Monotype Corsiva" pitchFamily="66" charset="0"/>
              </a:rPr>
              <a:t>Местоположение: </a:t>
            </a:r>
            <a:r>
              <a:rPr lang="ru-RU" dirty="0">
                <a:solidFill>
                  <a:srgbClr val="0070C0"/>
                </a:solidFill>
                <a:latin typeface="Monotype Corsiva" pitchFamily="66" charset="0"/>
              </a:rPr>
              <a:t> Государственная Третьяковская галерея</a:t>
            </a:r>
          </a:p>
          <a:p>
            <a:r>
              <a:rPr lang="ru-RU" dirty="0">
                <a:solidFill>
                  <a:srgbClr val="0070C0"/>
                </a:solidFill>
                <a:latin typeface="Monotype Corsiva" pitchFamily="66" charset="0"/>
              </a:rPr>
              <a:t>Период: Реализм</a:t>
            </a:r>
          </a:p>
          <a:p>
            <a:r>
              <a:rPr lang="ru-RU" dirty="0">
                <a:solidFill>
                  <a:srgbClr val="0070C0"/>
                </a:solidFill>
                <a:latin typeface="Monotype Corsiva" pitchFamily="66" charset="0"/>
              </a:rPr>
              <a:t>Создание: 1889 г.</a:t>
            </a:r>
          </a:p>
          <a:p>
            <a:r>
              <a:rPr lang="ru-RU" dirty="0">
                <a:solidFill>
                  <a:srgbClr val="0070C0"/>
                </a:solidFill>
                <a:latin typeface="Monotype Corsiva" pitchFamily="66" charset="0"/>
              </a:rPr>
              <a:t>Жанры: Пейзаж, Пастораль, </a:t>
            </a:r>
            <a:r>
              <a:rPr lang="ru-RU" dirty="0" err="1">
                <a:solidFill>
                  <a:srgbClr val="0070C0"/>
                </a:solidFill>
                <a:latin typeface="Monotype Corsiva" pitchFamily="66" charset="0"/>
              </a:rPr>
              <a:t>Анималистика</a:t>
            </a:r>
            <a:endParaRPr lang="ru-RU" dirty="0">
              <a:solidFill>
                <a:srgbClr val="0070C0"/>
              </a:solidFill>
              <a:latin typeface="Monotype Corsiva" pitchFamily="66" charset="0"/>
            </a:endParaRPr>
          </a:p>
          <a:p>
            <a:pPr algn="just"/>
            <a:endParaRPr lang="ru-RU" dirty="0">
              <a:latin typeface="Monotype Corsiva" pitchFamily="66" charset="0"/>
            </a:endParaRPr>
          </a:p>
        </p:txBody>
      </p:sp>
      <p:pic>
        <p:nvPicPr>
          <p:cNvPr id="2050" name="Picture 2" descr="C:\Users\Helga\Desktop\Shishkin_Ivan_-_Morning_in_a_Pine_For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58" y="1136575"/>
            <a:ext cx="6218193" cy="4210199"/>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B19B0651-EE4F-4900-A07F-96A6BFA9D0F0}" type="slidenum">
              <a:rPr lang="ru-RU" smtClean="0"/>
              <a:t>23</a:t>
            </a:fld>
            <a:endParaRPr lang="ru-RU"/>
          </a:p>
        </p:txBody>
      </p:sp>
    </p:spTree>
    <p:extLst>
      <p:ext uri="{BB962C8B-B14F-4D97-AF65-F5344CB8AC3E}">
        <p14:creationId xmlns:p14="http://schemas.microsoft.com/office/powerpoint/2010/main" val="75627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9356408"/>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 4.</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Анализ структуры текста</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660033"/>
                </a:solidFill>
                <a:latin typeface="Monotype Corsiva" pitchFamily="66" charset="0"/>
              </a:rPr>
              <a:t>создание условий для </a:t>
            </a:r>
          </a:p>
          <a:p>
            <a:pPr marL="285750" indent="-285750" algn="just">
              <a:buFont typeface="Wingdings" pitchFamily="2" charset="2"/>
              <a:buChar char="ü"/>
            </a:pPr>
            <a:r>
              <a:rPr lang="ru-RU" dirty="0" smtClean="0">
                <a:solidFill>
                  <a:srgbClr val="660033"/>
                </a:solidFill>
                <a:latin typeface="Monotype Corsiva" pitchFamily="66" charset="0"/>
              </a:rPr>
              <a:t>совершенствования </a:t>
            </a:r>
            <a:r>
              <a:rPr lang="ru-RU" dirty="0" err="1">
                <a:solidFill>
                  <a:srgbClr val="660033"/>
                </a:solidFill>
                <a:latin typeface="Monotype Corsiva" pitchFamily="66" charset="0"/>
              </a:rPr>
              <a:t>общеучебных</a:t>
            </a:r>
            <a:r>
              <a:rPr lang="ru-RU" dirty="0">
                <a:solidFill>
                  <a:srgbClr val="660033"/>
                </a:solidFill>
                <a:latin typeface="Monotype Corsiva" pitchFamily="66" charset="0"/>
              </a:rPr>
              <a:t> умений и навыков обучаемых: языковых, речемыслительных, орфографических, пунктуационных, стилистических;</a:t>
            </a:r>
          </a:p>
          <a:p>
            <a:pPr marL="285750" indent="-285750" algn="just">
              <a:buFont typeface="Wingdings" pitchFamily="2" charset="2"/>
              <a:buChar char="ü"/>
            </a:pPr>
            <a:r>
              <a:rPr lang="ru-RU" dirty="0" smtClean="0">
                <a:solidFill>
                  <a:srgbClr val="660033"/>
                </a:solidFill>
                <a:latin typeface="Monotype Corsiva" pitchFamily="66" charset="0"/>
              </a:rPr>
              <a:t>формирования </a:t>
            </a:r>
            <a:r>
              <a:rPr lang="ru-RU" dirty="0">
                <a:solidFill>
                  <a:srgbClr val="660033"/>
                </a:solidFill>
                <a:latin typeface="Monotype Corsiva" pitchFamily="66" charset="0"/>
              </a:rPr>
              <a:t>функциональной грамотности и всех видов компетенций (языковой, лингвистической (языковедческой), коммуникативной, культуроведческой</a:t>
            </a:r>
            <a:r>
              <a:rPr lang="ru-RU" dirty="0" smtClean="0">
                <a:solidFill>
                  <a:srgbClr val="660033"/>
                </a:solidFill>
                <a:latin typeface="Monotype Corsiva" pitchFamily="66" charset="0"/>
              </a:rPr>
              <a:t>).</a:t>
            </a:r>
            <a:endParaRPr lang="ru-RU" dirty="0">
              <a:solidFill>
                <a:srgbClr val="660033"/>
              </a:solidFill>
              <a:latin typeface="Monotype Corsiva" pitchFamily="66" charset="0"/>
            </a:endParaRPr>
          </a:p>
          <a:p>
            <a:pPr algn="ctr"/>
            <a:endParaRPr lang="ru-RU" b="1" dirty="0" smtClean="0">
              <a:solidFill>
                <a:srgbClr val="CC330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dirty="0">
              <a:solidFill>
                <a:srgbClr val="CC3300"/>
              </a:solidFill>
              <a:latin typeface="Monotype Corsiva" pitchFamily="66" charset="0"/>
            </a:endParaRPr>
          </a:p>
          <a:p>
            <a:pPr algn="just"/>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en-US" b="1" dirty="0" smtClean="0">
                <a:solidFill>
                  <a:srgbClr val="CC3300"/>
                </a:solidFill>
                <a:latin typeface="Monotype Corsiva" pitchFamily="66" charset="0"/>
              </a:rPr>
              <a:t> </a:t>
            </a:r>
            <a:r>
              <a:rPr lang="ru-RU" b="1" dirty="0" smtClean="0">
                <a:solidFill>
                  <a:srgbClr val="CC3300"/>
                </a:solidFill>
                <a:latin typeface="Monotype Corsiva" pitchFamily="66" charset="0"/>
              </a:rPr>
              <a:t>Составьте кластер на тему «Текст и его структура»</a:t>
            </a:r>
          </a:p>
          <a:p>
            <a:pPr algn="just"/>
            <a:r>
              <a:rPr lang="ru-RU" dirty="0" smtClean="0">
                <a:solidFill>
                  <a:srgbClr val="660033"/>
                </a:solidFill>
                <a:latin typeface="Monotype Corsiva" pitchFamily="66" charset="0"/>
              </a:rPr>
              <a:t>    Текст </a:t>
            </a:r>
            <a:r>
              <a:rPr lang="ru-RU" dirty="0">
                <a:solidFill>
                  <a:srgbClr val="660033"/>
                </a:solidFill>
                <a:latin typeface="Monotype Corsiva" pitchFamily="66" charset="0"/>
              </a:rPr>
              <a:t>– единица речи. Он не существует в готовом виде, как, например, слово в языке. Текст всегда </a:t>
            </a:r>
            <a:r>
              <a:rPr lang="ru-RU" dirty="0" smtClean="0">
                <a:solidFill>
                  <a:srgbClr val="660033"/>
                </a:solidFill>
                <a:latin typeface="Monotype Corsiva" pitchFamily="66" charset="0"/>
              </a:rPr>
              <a:t>кто-то </a:t>
            </a:r>
            <a:r>
              <a:rPr lang="ru-RU" dirty="0">
                <a:solidFill>
                  <a:srgbClr val="660033"/>
                </a:solidFill>
                <a:latin typeface="Monotype Corsiva" pitchFamily="66" charset="0"/>
              </a:rPr>
              <a:t>создает. У текста есть автор (авторы).  </a:t>
            </a:r>
            <a:endParaRPr lang="ru-RU" dirty="0" smtClean="0">
              <a:solidFill>
                <a:srgbClr val="660033"/>
              </a:solidFill>
              <a:latin typeface="Monotype Corsiva" pitchFamily="66" charset="0"/>
            </a:endParaRPr>
          </a:p>
          <a:p>
            <a:pPr algn="just"/>
            <a:endParaRPr lang="ru-RU" dirty="0">
              <a:solidFill>
                <a:srgbClr val="660033"/>
              </a:solidFill>
              <a:latin typeface="Monotype Corsiva" pitchFamily="66" charset="0"/>
            </a:endParaRPr>
          </a:p>
          <a:p>
            <a:pPr algn="just"/>
            <a:r>
              <a:rPr lang="ru-RU" b="1" dirty="0" smtClean="0">
                <a:solidFill>
                  <a:srgbClr val="660033"/>
                </a:solidFill>
                <a:latin typeface="Monotype Corsiva" pitchFamily="66" charset="0"/>
              </a:rPr>
              <a:t>Признаки текста: </a:t>
            </a:r>
          </a:p>
          <a:p>
            <a:pPr marL="285750" lvl="0" indent="-285750" algn="just">
              <a:buFont typeface="Wingdings" pitchFamily="2" charset="2"/>
              <a:buChar char="ü"/>
            </a:pPr>
            <a:r>
              <a:rPr lang="ru-RU" dirty="0" smtClean="0">
                <a:solidFill>
                  <a:srgbClr val="660033"/>
                </a:solidFill>
                <a:latin typeface="Monotype Corsiva" pitchFamily="66" charset="0"/>
              </a:rPr>
              <a:t>заглавие (зависит от содержания).</a:t>
            </a:r>
          </a:p>
          <a:p>
            <a:pPr marL="285750" lvl="0" indent="-285750" algn="just">
              <a:buFont typeface="Wingdings" pitchFamily="2" charset="2"/>
              <a:buChar char="ü"/>
            </a:pPr>
            <a:r>
              <a:rPr lang="ru-RU" dirty="0" smtClean="0">
                <a:solidFill>
                  <a:srgbClr val="660033"/>
                </a:solidFill>
                <a:latin typeface="Monotype Corsiva" pitchFamily="66" charset="0"/>
              </a:rPr>
              <a:t>тема (о чем этот текст?).	</a:t>
            </a:r>
          </a:p>
          <a:p>
            <a:pPr marL="285750" lvl="0" indent="-285750" algn="just">
              <a:buFont typeface="Wingdings" pitchFamily="2" charset="2"/>
              <a:buChar char="ü"/>
            </a:pPr>
            <a:r>
              <a:rPr lang="ru-RU" dirty="0" smtClean="0">
                <a:solidFill>
                  <a:srgbClr val="660033"/>
                </a:solidFill>
                <a:latin typeface="Monotype Corsiva" pitchFamily="66" charset="0"/>
              </a:rPr>
              <a:t>основная мысль, идея (в чем нас убеждает?).</a:t>
            </a:r>
          </a:p>
          <a:p>
            <a:pPr marL="285750" lvl="0" indent="-285750" algn="just">
              <a:buFont typeface="Wingdings" pitchFamily="2" charset="2"/>
              <a:buChar char="ü"/>
            </a:pPr>
            <a:r>
              <a:rPr lang="ru-RU" dirty="0" smtClean="0">
                <a:solidFill>
                  <a:srgbClr val="660033"/>
                </a:solidFill>
                <a:latin typeface="Monotype Corsiva" pitchFamily="66" charset="0"/>
              </a:rPr>
              <a:t>делимость на смысловые части: </a:t>
            </a:r>
            <a:r>
              <a:rPr lang="ru-RU" i="1" dirty="0" smtClean="0">
                <a:solidFill>
                  <a:srgbClr val="660033"/>
                </a:solidFill>
                <a:latin typeface="Monotype Corsiva" pitchFamily="66" charset="0"/>
              </a:rPr>
              <a:t>начало</a:t>
            </a:r>
            <a:r>
              <a:rPr lang="ru-RU" dirty="0" smtClean="0">
                <a:solidFill>
                  <a:srgbClr val="660033"/>
                </a:solidFill>
                <a:latin typeface="Monotype Corsiva" pitchFamily="66" charset="0"/>
              </a:rPr>
              <a:t> (</a:t>
            </a:r>
            <a:r>
              <a:rPr lang="ru-RU" i="1" dirty="0" smtClean="0">
                <a:solidFill>
                  <a:srgbClr val="660033"/>
                </a:solidFill>
                <a:latin typeface="Monotype Corsiva" pitchFamily="66" charset="0"/>
              </a:rPr>
              <a:t>то без чего текст не может существовать), основная часть (может делиться на более мелкие смысловые части)</a:t>
            </a:r>
            <a:r>
              <a:rPr lang="ru-RU" dirty="0" smtClean="0">
                <a:solidFill>
                  <a:srgbClr val="660033"/>
                </a:solidFill>
                <a:latin typeface="Monotype Corsiva" pitchFamily="66" charset="0"/>
              </a:rPr>
              <a:t>, конец (</a:t>
            </a:r>
            <a:r>
              <a:rPr lang="ru-RU" i="1" dirty="0" smtClean="0">
                <a:solidFill>
                  <a:srgbClr val="660033"/>
                </a:solidFill>
                <a:latin typeface="Monotype Corsiva" pitchFamily="66" charset="0"/>
              </a:rPr>
              <a:t>последняя смысловая часть</a:t>
            </a:r>
            <a:r>
              <a:rPr lang="ru-RU" dirty="0" smtClean="0">
                <a:solidFill>
                  <a:srgbClr val="660033"/>
                </a:solidFill>
                <a:latin typeface="Monotype Corsiva" pitchFamily="66" charset="0"/>
              </a:rPr>
              <a:t>).</a:t>
            </a:r>
          </a:p>
          <a:p>
            <a:pPr marL="285750" lvl="0" indent="-285750" algn="just">
              <a:buFont typeface="Wingdings" pitchFamily="2" charset="2"/>
              <a:buChar char="ü"/>
            </a:pPr>
            <a:r>
              <a:rPr lang="ru-RU" dirty="0" smtClean="0">
                <a:solidFill>
                  <a:srgbClr val="660033"/>
                </a:solidFill>
                <a:latin typeface="Monotype Corsiva" pitchFamily="66" charset="0"/>
              </a:rPr>
              <a:t> смысловая и структурная  связанность всех частей (раскрывается общая тема и идея).</a:t>
            </a:r>
          </a:p>
          <a:p>
            <a:pPr marL="285750" lvl="0" indent="-285750" algn="just">
              <a:buFont typeface="Wingdings" pitchFamily="2" charset="2"/>
              <a:buChar char="ü"/>
            </a:pPr>
            <a:r>
              <a:rPr lang="ru-RU" dirty="0" smtClean="0">
                <a:solidFill>
                  <a:srgbClr val="660033"/>
                </a:solidFill>
                <a:latin typeface="Monotype Corsiva" pitchFamily="66" charset="0"/>
              </a:rPr>
              <a:t> композиционная завершенность (обычно возвращает к заглавию или началу рассказа).</a:t>
            </a:r>
          </a:p>
          <a:p>
            <a:pPr marL="285750" lvl="0" indent="-285750" algn="just">
              <a:buFont typeface="Wingdings" pitchFamily="2" charset="2"/>
              <a:buChar char="ü"/>
            </a:pPr>
            <a:r>
              <a:rPr lang="ru-RU" dirty="0" smtClean="0">
                <a:solidFill>
                  <a:srgbClr val="660033"/>
                </a:solidFill>
                <a:latin typeface="Monotype Corsiva" pitchFamily="66" charset="0"/>
              </a:rPr>
              <a:t> стилистическое единство (художественный, разговорный, официально – деловой, научный</a:t>
            </a:r>
            <a:r>
              <a:rPr lang="ru-RU" dirty="0">
                <a:solidFill>
                  <a:srgbClr val="660033"/>
                </a:solidFill>
                <a:latin typeface="Monotype Corsiva" pitchFamily="66" charset="0"/>
              </a:rPr>
              <a:t>, публицистический).</a:t>
            </a:r>
          </a:p>
          <a:p>
            <a:pPr algn="just"/>
            <a:endParaRPr lang="ru-RU" b="1" dirty="0" smtClean="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963488" y="9312136"/>
            <a:ext cx="1600200" cy="527402"/>
          </a:xfrm>
        </p:spPr>
        <p:txBody>
          <a:bodyPr/>
          <a:lstStyle/>
          <a:p>
            <a:fld id="{B19B0651-EE4F-4900-A07F-96A6BFA9D0F0}" type="slidenum">
              <a:rPr lang="ru-RU" smtClean="0"/>
              <a:t>24</a:t>
            </a:fld>
            <a:endParaRPr lang="ru-RU" dirty="0"/>
          </a:p>
        </p:txBody>
      </p:sp>
    </p:spTree>
    <p:extLst>
      <p:ext uri="{BB962C8B-B14F-4D97-AF65-F5344CB8AC3E}">
        <p14:creationId xmlns:p14="http://schemas.microsoft.com/office/powerpoint/2010/main" val="6779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95349"/>
            <a:ext cx="6480720" cy="10618291"/>
          </a:xfrm>
          <a:prstGeom prst="rect">
            <a:avLst/>
          </a:prstGeom>
          <a:noFill/>
        </p:spPr>
        <p:txBody>
          <a:bodyPr wrap="square" rtlCol="0">
            <a:spAutoFit/>
          </a:bodyPr>
          <a:lstStyle/>
          <a:p>
            <a:pPr algn="just"/>
            <a:r>
              <a:rPr lang="en-US" b="1" dirty="0" smtClean="0">
                <a:solidFill>
                  <a:srgbClr val="CC3300"/>
                </a:solidFill>
                <a:latin typeface="Monotype Corsiva" pitchFamily="66" charset="0"/>
              </a:rPr>
              <a:t>II</a:t>
            </a:r>
            <a:r>
              <a:rPr lang="ru-RU" b="1" dirty="0" smtClean="0">
                <a:solidFill>
                  <a:srgbClr val="CC3300"/>
                </a:solidFill>
                <a:latin typeface="Monotype Corsiva" pitchFamily="66" charset="0"/>
              </a:rPr>
              <a:t>. </a:t>
            </a:r>
            <a:r>
              <a:rPr lang="en-US" b="1" dirty="0" smtClean="0">
                <a:solidFill>
                  <a:srgbClr val="CC3300"/>
                </a:solidFill>
                <a:latin typeface="Monotype Corsiva" pitchFamily="66" charset="0"/>
              </a:rPr>
              <a:t> </a:t>
            </a:r>
            <a:r>
              <a:rPr lang="ru-RU" b="1" dirty="0" smtClean="0">
                <a:solidFill>
                  <a:srgbClr val="CC3300"/>
                </a:solidFill>
                <a:latin typeface="Monotype Corsiva" pitchFamily="66" charset="0"/>
              </a:rPr>
              <a:t>Решите  тест . Из полученных ответов составьте синквейн на тему «</a:t>
            </a:r>
            <a:r>
              <a:rPr lang="ru-RU" b="1" dirty="0" err="1" smtClean="0">
                <a:solidFill>
                  <a:srgbClr val="CC3300"/>
                </a:solidFill>
                <a:latin typeface="Monotype Corsiva" pitchFamily="66" charset="0"/>
              </a:rPr>
              <a:t>Тект</a:t>
            </a:r>
            <a:r>
              <a:rPr lang="ru-RU" b="1" dirty="0" smtClean="0">
                <a:solidFill>
                  <a:srgbClr val="CC3300"/>
                </a:solidFill>
                <a:latin typeface="Monotype Corsiva" pitchFamily="66" charset="0"/>
              </a:rPr>
              <a:t>»</a:t>
            </a:r>
          </a:p>
          <a:p>
            <a:pPr marL="355600" indent="-355600" algn="just"/>
            <a:r>
              <a:rPr lang="ru-RU" dirty="0">
                <a:solidFill>
                  <a:srgbClr val="660033"/>
                </a:solidFill>
                <a:latin typeface="Monotype Corsiva" pitchFamily="66" charset="0"/>
              </a:rPr>
              <a:t>1. Текст –</a:t>
            </a:r>
            <a:r>
              <a:rPr lang="ru-RU" dirty="0" smtClean="0">
                <a:solidFill>
                  <a:srgbClr val="660033"/>
                </a:solidFill>
                <a:latin typeface="Monotype Corsiva" pitchFamily="66" charset="0"/>
              </a:rPr>
              <a:t> это:</a:t>
            </a:r>
          </a:p>
          <a:p>
            <a:pPr marL="355600" algn="just">
              <a:buFont typeface="+mj-lt"/>
              <a:buAutoNum type="alphaLcPeriod"/>
            </a:pPr>
            <a:r>
              <a:rPr lang="ru-RU" dirty="0" smtClean="0">
                <a:solidFill>
                  <a:srgbClr val="660033"/>
                </a:solidFill>
                <a:latin typeface="Monotype Corsiva" pitchFamily="66" charset="0"/>
              </a:rPr>
              <a:t>высказывание, состоящее из предложений, объединённых по смыслу; </a:t>
            </a:r>
          </a:p>
          <a:p>
            <a:pPr marL="355600" algn="just">
              <a:buFont typeface="+mj-lt"/>
              <a:buAutoNum type="alphaLcPeriod"/>
            </a:pPr>
            <a:r>
              <a:rPr lang="ru-RU" dirty="0" smtClean="0">
                <a:solidFill>
                  <a:srgbClr val="660033"/>
                </a:solidFill>
                <a:latin typeface="Monotype Corsiva" pitchFamily="66" charset="0"/>
              </a:rPr>
              <a:t>высказывание из нескольких предложений, которое имеет смысловую и структурную завершённость.</a:t>
            </a:r>
          </a:p>
          <a:p>
            <a:pPr marL="355600" indent="-355600" algn="just"/>
            <a:r>
              <a:rPr lang="ru-RU" dirty="0" smtClean="0">
                <a:solidFill>
                  <a:srgbClr val="660033"/>
                </a:solidFill>
                <a:latin typeface="Monotype Corsiva" pitchFamily="66" charset="0"/>
              </a:rPr>
              <a:t>2</a:t>
            </a:r>
            <a:r>
              <a:rPr lang="ru-RU" dirty="0">
                <a:solidFill>
                  <a:srgbClr val="660033"/>
                </a:solidFill>
                <a:latin typeface="Monotype Corsiva" pitchFamily="66" charset="0"/>
              </a:rPr>
              <a:t>. Завершённость – </a:t>
            </a:r>
            <a:r>
              <a:rPr lang="ru-RU" dirty="0" smtClean="0">
                <a:solidFill>
                  <a:srgbClr val="660033"/>
                </a:solidFill>
                <a:latin typeface="Monotype Corsiva" pitchFamily="66" charset="0"/>
              </a:rPr>
              <a:t>это </a:t>
            </a:r>
            <a:r>
              <a:rPr lang="ru-RU" dirty="0">
                <a:solidFill>
                  <a:srgbClr val="660033"/>
                </a:solidFill>
                <a:latin typeface="Monotype Corsiva" pitchFamily="66" charset="0"/>
              </a:rPr>
              <a:t>свойство текста, которое состоит </a:t>
            </a:r>
            <a:r>
              <a:rPr lang="ru-RU" dirty="0" smtClean="0">
                <a:solidFill>
                  <a:srgbClr val="660033"/>
                </a:solidFill>
                <a:latin typeface="Monotype Corsiva" pitchFamily="66" charset="0"/>
              </a:rPr>
              <a:t>в:</a:t>
            </a:r>
            <a:endParaRPr lang="ru-RU" dirty="0">
              <a:solidFill>
                <a:srgbClr val="660033"/>
              </a:solidFill>
              <a:latin typeface="Monotype Corsiva" pitchFamily="66" charset="0"/>
            </a:endParaRPr>
          </a:p>
          <a:p>
            <a:pPr marL="355600" algn="just">
              <a:buFont typeface="+mj-lt"/>
              <a:buAutoNum type="alphaLcPeriod"/>
            </a:pPr>
            <a:r>
              <a:rPr lang="ru-RU" dirty="0" smtClean="0">
                <a:solidFill>
                  <a:srgbClr val="660033"/>
                </a:solidFill>
                <a:latin typeface="Monotype Corsiva" pitchFamily="66" charset="0"/>
              </a:rPr>
              <a:t>полном </a:t>
            </a:r>
            <a:r>
              <a:rPr lang="ru-RU" dirty="0">
                <a:solidFill>
                  <a:srgbClr val="660033"/>
                </a:solidFill>
                <a:latin typeface="Monotype Corsiva" pitchFamily="66" charset="0"/>
              </a:rPr>
              <a:t>раскрытии авторского замысла и проявляется в </a:t>
            </a:r>
            <a:r>
              <a:rPr lang="ru-RU" dirty="0" smtClean="0">
                <a:solidFill>
                  <a:srgbClr val="660033"/>
                </a:solidFill>
                <a:latin typeface="Monotype Corsiva" pitchFamily="66" charset="0"/>
              </a:rPr>
              <a:t>строении текста</a:t>
            </a:r>
            <a:r>
              <a:rPr lang="ru-RU" dirty="0">
                <a:solidFill>
                  <a:srgbClr val="660033"/>
                </a:solidFill>
                <a:latin typeface="Monotype Corsiva" pitchFamily="66" charset="0"/>
              </a:rPr>
              <a:t>: зачине, основной части, </a:t>
            </a:r>
            <a:r>
              <a:rPr lang="ru-RU" dirty="0" smtClean="0">
                <a:solidFill>
                  <a:srgbClr val="660033"/>
                </a:solidFill>
                <a:latin typeface="Monotype Corsiva" pitchFamily="66" charset="0"/>
              </a:rPr>
              <a:t>концовке;</a:t>
            </a:r>
          </a:p>
          <a:p>
            <a:pPr marL="355600" algn="just">
              <a:buFont typeface="+mj-lt"/>
              <a:buAutoNum type="alphaLcPeriod"/>
            </a:pPr>
            <a:r>
              <a:rPr lang="ru-RU" dirty="0" smtClean="0">
                <a:solidFill>
                  <a:srgbClr val="660033"/>
                </a:solidFill>
                <a:latin typeface="Monotype Corsiva" pitchFamily="66" charset="0"/>
              </a:rPr>
              <a:t>наличии </a:t>
            </a:r>
            <a:r>
              <a:rPr lang="ru-RU" dirty="0">
                <a:solidFill>
                  <a:srgbClr val="660033"/>
                </a:solidFill>
                <a:latin typeface="Monotype Corsiva" pitchFamily="66" charset="0"/>
              </a:rPr>
              <a:t>в тексте от двух до пяти абзацев.</a:t>
            </a:r>
          </a:p>
          <a:p>
            <a:pPr marL="355600" indent="-355600"/>
            <a:r>
              <a:rPr lang="ru-RU" dirty="0">
                <a:solidFill>
                  <a:srgbClr val="660033"/>
                </a:solidFill>
                <a:latin typeface="Monotype Corsiva" pitchFamily="66" charset="0"/>
              </a:rPr>
              <a:t>3. Членимость – </a:t>
            </a:r>
            <a:r>
              <a:rPr lang="ru-RU" dirty="0" smtClean="0">
                <a:solidFill>
                  <a:srgbClr val="660033"/>
                </a:solidFill>
                <a:latin typeface="Monotype Corsiva" pitchFamily="66" charset="0"/>
              </a:rPr>
              <a:t>это </a:t>
            </a:r>
            <a:r>
              <a:rPr lang="ru-RU" dirty="0">
                <a:solidFill>
                  <a:srgbClr val="660033"/>
                </a:solidFill>
                <a:latin typeface="Monotype Corsiva" pitchFamily="66" charset="0"/>
              </a:rPr>
              <a:t>свойство </a:t>
            </a:r>
            <a:r>
              <a:rPr lang="ru-RU" dirty="0" smtClean="0">
                <a:solidFill>
                  <a:srgbClr val="660033"/>
                </a:solidFill>
                <a:latin typeface="Monotype Corsiva" pitchFamily="66" charset="0"/>
              </a:rPr>
              <a:t>текста:</a:t>
            </a:r>
            <a:endParaRPr lang="ru-RU" dirty="0">
              <a:solidFill>
                <a:srgbClr val="660033"/>
              </a:solidFill>
              <a:latin typeface="Monotype Corsiva" pitchFamily="66" charset="0"/>
            </a:endParaRPr>
          </a:p>
          <a:p>
            <a:pPr marL="355600">
              <a:buFont typeface="+mj-lt"/>
              <a:buAutoNum type="alphaLcPeriod"/>
            </a:pPr>
            <a:r>
              <a:rPr lang="ru-RU" dirty="0" smtClean="0">
                <a:solidFill>
                  <a:srgbClr val="660033"/>
                </a:solidFill>
                <a:latin typeface="Monotype Corsiva" pitchFamily="66" charset="0"/>
              </a:rPr>
              <a:t>делиться </a:t>
            </a:r>
            <a:r>
              <a:rPr lang="ru-RU" dirty="0">
                <a:solidFill>
                  <a:srgbClr val="660033"/>
                </a:solidFill>
                <a:latin typeface="Monotype Corsiva" pitchFamily="66" charset="0"/>
              </a:rPr>
              <a:t>на предложения, абзацы, части, главы; </a:t>
            </a:r>
          </a:p>
          <a:p>
            <a:pPr marL="355600">
              <a:buFont typeface="+mj-lt"/>
              <a:buAutoNum type="alphaLcPeriod"/>
            </a:pPr>
            <a:r>
              <a:rPr lang="ru-RU" dirty="0" smtClean="0">
                <a:solidFill>
                  <a:srgbClr val="660033"/>
                </a:solidFill>
                <a:latin typeface="Monotype Corsiva" pitchFamily="66" charset="0"/>
              </a:rPr>
              <a:t>делиться </a:t>
            </a:r>
            <a:r>
              <a:rPr lang="ru-RU" dirty="0">
                <a:solidFill>
                  <a:srgbClr val="660033"/>
                </a:solidFill>
                <a:latin typeface="Monotype Corsiva" pitchFamily="66" charset="0"/>
              </a:rPr>
              <a:t>на три части</a:t>
            </a:r>
            <a:r>
              <a:rPr lang="ru-RU" dirty="0" smtClean="0">
                <a:solidFill>
                  <a:srgbClr val="660033"/>
                </a:solidFill>
                <a:latin typeface="Monotype Corsiva" pitchFamily="66" charset="0"/>
              </a:rPr>
              <a:t>.</a:t>
            </a:r>
          </a:p>
          <a:p>
            <a:pPr marL="355600" indent="-355600" algn="just"/>
            <a:r>
              <a:rPr lang="ru-RU" dirty="0" smtClean="0">
                <a:solidFill>
                  <a:srgbClr val="660033"/>
                </a:solidFill>
                <a:latin typeface="Monotype Corsiva" pitchFamily="66" charset="0"/>
              </a:rPr>
              <a:t>4</a:t>
            </a:r>
            <a:r>
              <a:rPr lang="ru-RU" dirty="0">
                <a:solidFill>
                  <a:srgbClr val="660033"/>
                </a:solidFill>
                <a:latin typeface="Monotype Corsiva" pitchFamily="66" charset="0"/>
              </a:rPr>
              <a:t>. Связность – </a:t>
            </a:r>
            <a:r>
              <a:rPr lang="ru-RU" dirty="0" smtClean="0">
                <a:solidFill>
                  <a:srgbClr val="660033"/>
                </a:solidFill>
                <a:latin typeface="Monotype Corsiva" pitchFamily="66" charset="0"/>
              </a:rPr>
              <a:t>это </a:t>
            </a:r>
            <a:r>
              <a:rPr lang="ru-RU" dirty="0">
                <a:solidFill>
                  <a:srgbClr val="660033"/>
                </a:solidFill>
                <a:latin typeface="Monotype Corsiva" pitchFamily="66" charset="0"/>
              </a:rPr>
              <a:t>свойство текста, которое передаётся </a:t>
            </a:r>
            <a:r>
              <a:rPr lang="ru-RU" dirty="0" smtClean="0">
                <a:solidFill>
                  <a:srgbClr val="660033"/>
                </a:solidFill>
                <a:latin typeface="Monotype Corsiva" pitchFamily="66" charset="0"/>
              </a:rPr>
              <a:t>в:</a:t>
            </a:r>
          </a:p>
          <a:p>
            <a:pPr marL="355600" algn="just">
              <a:buFont typeface="+mj-lt"/>
              <a:buAutoNum type="alphaLcPeriod"/>
            </a:pPr>
            <a:r>
              <a:rPr lang="ru-RU" dirty="0" smtClean="0">
                <a:solidFill>
                  <a:srgbClr val="660033"/>
                </a:solidFill>
                <a:latin typeface="Monotype Corsiva" pitchFamily="66" charset="0"/>
              </a:rPr>
              <a:t>раскрытии </a:t>
            </a:r>
            <a:r>
              <a:rPr lang="ru-RU" dirty="0">
                <a:solidFill>
                  <a:srgbClr val="660033"/>
                </a:solidFill>
                <a:latin typeface="Monotype Corsiva" pitchFamily="66" charset="0"/>
              </a:rPr>
              <a:t>авторского </a:t>
            </a:r>
            <a:r>
              <a:rPr lang="ru-RU" dirty="0" smtClean="0">
                <a:solidFill>
                  <a:srgbClr val="660033"/>
                </a:solidFill>
                <a:latin typeface="Monotype Corsiva" pitchFamily="66" charset="0"/>
              </a:rPr>
              <a:t>замысла;</a:t>
            </a:r>
          </a:p>
          <a:p>
            <a:pPr marL="355600" algn="just">
              <a:buFont typeface="+mj-lt"/>
              <a:buAutoNum type="alphaLcPeriod"/>
            </a:pPr>
            <a:r>
              <a:rPr lang="ru-RU" dirty="0" smtClean="0">
                <a:solidFill>
                  <a:srgbClr val="660033"/>
                </a:solidFill>
                <a:latin typeface="Monotype Corsiva" pitchFamily="66" charset="0"/>
              </a:rPr>
              <a:t>последовательности </a:t>
            </a:r>
            <a:r>
              <a:rPr lang="ru-RU" dirty="0">
                <a:solidFill>
                  <a:srgbClr val="660033"/>
                </a:solidFill>
                <a:latin typeface="Monotype Corsiva" pitchFamily="66" charset="0"/>
              </a:rPr>
              <a:t>и логичности предложений, составляющих текст.</a:t>
            </a:r>
          </a:p>
          <a:p>
            <a:r>
              <a:rPr lang="ru-RU" dirty="0">
                <a:solidFill>
                  <a:srgbClr val="660033"/>
                </a:solidFill>
                <a:latin typeface="Monotype Corsiva" pitchFamily="66" charset="0"/>
              </a:rPr>
              <a:t>5. Целостность –</a:t>
            </a:r>
            <a:r>
              <a:rPr lang="ru-RU" dirty="0" smtClean="0">
                <a:solidFill>
                  <a:srgbClr val="660033"/>
                </a:solidFill>
                <a:latin typeface="Monotype Corsiva" pitchFamily="66" charset="0"/>
              </a:rPr>
              <a:t> </a:t>
            </a:r>
            <a:r>
              <a:rPr lang="ru-RU" dirty="0">
                <a:solidFill>
                  <a:srgbClr val="660033"/>
                </a:solidFill>
                <a:latin typeface="Monotype Corsiva" pitchFamily="66" charset="0"/>
              </a:rPr>
              <a:t>это свойство текста, которое проявляется </a:t>
            </a:r>
            <a:r>
              <a:rPr lang="ru-RU" dirty="0" smtClean="0">
                <a:solidFill>
                  <a:srgbClr val="660033"/>
                </a:solidFill>
                <a:latin typeface="Monotype Corsiva" pitchFamily="66" charset="0"/>
              </a:rPr>
              <a:t>в:</a:t>
            </a:r>
          </a:p>
          <a:p>
            <a:pPr marL="342900" indent="12700">
              <a:buFont typeface="+mj-lt"/>
              <a:buAutoNum type="alphaLcPeriod"/>
            </a:pPr>
            <a:r>
              <a:rPr lang="ru-RU" dirty="0" smtClean="0">
                <a:solidFill>
                  <a:srgbClr val="660033"/>
                </a:solidFill>
                <a:latin typeface="Monotype Corsiva" pitchFamily="66" charset="0"/>
              </a:rPr>
              <a:t>наличии темы, основной мысли, идеи и выборе языковых средств; </a:t>
            </a:r>
          </a:p>
          <a:p>
            <a:pPr marL="342900" indent="12700">
              <a:buFont typeface="+mj-lt"/>
              <a:buAutoNum type="alphaLcPeriod"/>
            </a:pPr>
            <a:r>
              <a:rPr lang="ru-RU" dirty="0" smtClean="0">
                <a:solidFill>
                  <a:srgbClr val="660033"/>
                </a:solidFill>
                <a:latin typeface="Monotype Corsiva" pitchFamily="66" charset="0"/>
              </a:rPr>
              <a:t>ключевых </a:t>
            </a:r>
            <a:r>
              <a:rPr lang="ru-RU" dirty="0">
                <a:solidFill>
                  <a:srgbClr val="660033"/>
                </a:solidFill>
                <a:latin typeface="Monotype Corsiva" pitchFamily="66" charset="0"/>
              </a:rPr>
              <a:t>словах </a:t>
            </a:r>
            <a:r>
              <a:rPr lang="ru-RU" dirty="0" smtClean="0">
                <a:solidFill>
                  <a:srgbClr val="660033"/>
                </a:solidFill>
                <a:latin typeface="Monotype Corsiva" pitchFamily="66" charset="0"/>
              </a:rPr>
              <a:t>текста.</a:t>
            </a:r>
          </a:p>
          <a:p>
            <a:r>
              <a:rPr lang="ru-RU" dirty="0" smtClean="0">
                <a:solidFill>
                  <a:srgbClr val="660033"/>
                </a:solidFill>
                <a:latin typeface="Monotype Corsiva" pitchFamily="66" charset="0"/>
              </a:rPr>
              <a:t>6</a:t>
            </a:r>
            <a:r>
              <a:rPr lang="ru-RU" dirty="0">
                <a:solidFill>
                  <a:srgbClr val="660033"/>
                </a:solidFill>
                <a:latin typeface="Monotype Corsiva" pitchFamily="66" charset="0"/>
              </a:rPr>
              <a:t>. Микротема –</a:t>
            </a:r>
            <a:r>
              <a:rPr lang="ru-RU" dirty="0" smtClean="0">
                <a:solidFill>
                  <a:srgbClr val="660033"/>
                </a:solidFill>
                <a:latin typeface="Monotype Corsiva" pitchFamily="66" charset="0"/>
              </a:rPr>
              <a:t> это:</a:t>
            </a:r>
          </a:p>
          <a:p>
            <a:pPr marL="342900" indent="12700">
              <a:buFont typeface="+mj-lt"/>
              <a:buAutoNum type="alphaLcPeriod"/>
            </a:pPr>
            <a:r>
              <a:rPr lang="ru-RU" dirty="0" smtClean="0">
                <a:solidFill>
                  <a:srgbClr val="660033"/>
                </a:solidFill>
                <a:latin typeface="Monotype Corsiva" pitchFamily="66" charset="0"/>
              </a:rPr>
              <a:t>идея</a:t>
            </a:r>
            <a:r>
              <a:rPr lang="ru-RU" dirty="0">
                <a:solidFill>
                  <a:srgbClr val="660033"/>
                </a:solidFill>
                <a:latin typeface="Monotype Corsiva" pitchFamily="66" charset="0"/>
              </a:rPr>
              <a:t>, заключённая в первом абзаце</a:t>
            </a:r>
            <a:r>
              <a:rPr lang="ru-RU" dirty="0" smtClean="0">
                <a:solidFill>
                  <a:srgbClr val="660033"/>
                </a:solidFill>
                <a:latin typeface="Monotype Corsiva" pitchFamily="66" charset="0"/>
              </a:rPr>
              <a:t>;</a:t>
            </a:r>
          </a:p>
          <a:p>
            <a:pPr marL="342900" indent="12700">
              <a:buFont typeface="+mj-lt"/>
              <a:buAutoNum type="alphaLcPeriod"/>
            </a:pPr>
            <a:r>
              <a:rPr lang="ru-RU" dirty="0" smtClean="0">
                <a:solidFill>
                  <a:srgbClr val="660033"/>
                </a:solidFill>
                <a:latin typeface="Monotype Corsiva" pitchFamily="66" charset="0"/>
              </a:rPr>
              <a:t>«малая </a:t>
            </a:r>
            <a:r>
              <a:rPr lang="ru-RU" dirty="0">
                <a:solidFill>
                  <a:srgbClr val="660033"/>
                </a:solidFill>
                <a:latin typeface="Monotype Corsiva" pitchFamily="66" charset="0"/>
              </a:rPr>
              <a:t>тема», одно из слагаемых темы текста</a:t>
            </a:r>
            <a:r>
              <a:rPr lang="ru-RU" dirty="0" smtClean="0">
                <a:solidFill>
                  <a:srgbClr val="660033"/>
                </a:solidFill>
                <a:latin typeface="Monotype Corsiva" pitchFamily="66" charset="0"/>
              </a:rPr>
              <a:t>.</a:t>
            </a:r>
          </a:p>
          <a:p>
            <a:pPr algn="just"/>
            <a:r>
              <a:rPr lang="ru-RU" b="1" dirty="0" smtClean="0">
                <a:solidFill>
                  <a:srgbClr val="660033"/>
                </a:solidFill>
                <a:latin typeface="Monotype Corsiva" pitchFamily="66" charset="0"/>
              </a:rPr>
              <a:t>    Синквейн</a:t>
            </a:r>
            <a:r>
              <a:rPr lang="ru-RU" dirty="0">
                <a:solidFill>
                  <a:srgbClr val="660033"/>
                </a:solidFill>
                <a:latin typeface="Monotype Corsiva" pitchFamily="66" charset="0"/>
              </a:rPr>
              <a:t> (от фр. </a:t>
            </a:r>
            <a:r>
              <a:rPr lang="ru-RU" dirty="0" err="1">
                <a:solidFill>
                  <a:srgbClr val="660033"/>
                </a:solidFill>
                <a:latin typeface="Monotype Corsiva" pitchFamily="66" charset="0"/>
              </a:rPr>
              <a:t>cinquains</a:t>
            </a:r>
            <a:r>
              <a:rPr lang="ru-RU" dirty="0">
                <a:solidFill>
                  <a:srgbClr val="660033"/>
                </a:solidFill>
                <a:latin typeface="Monotype Corsiva" pitchFamily="66" charset="0"/>
              </a:rPr>
              <a:t>, англ. </a:t>
            </a:r>
            <a:r>
              <a:rPr lang="ru-RU" dirty="0" err="1">
                <a:solidFill>
                  <a:srgbClr val="660033"/>
                </a:solidFill>
                <a:latin typeface="Monotype Corsiva" pitchFamily="66" charset="0"/>
              </a:rPr>
              <a:t>cinquain</a:t>
            </a:r>
            <a:r>
              <a:rPr lang="ru-RU" dirty="0">
                <a:solidFill>
                  <a:srgbClr val="660033"/>
                </a:solidFill>
                <a:latin typeface="Monotype Corsiva" pitchFamily="66" charset="0"/>
              </a:rPr>
              <a:t>) — это творческая работа, которая имеет короткую форму стихотворения, состоящего из пяти нерифмованных строк.</a:t>
            </a:r>
          </a:p>
          <a:p>
            <a:pPr algn="just"/>
            <a:r>
              <a:rPr lang="ru-RU" dirty="0" smtClean="0">
                <a:solidFill>
                  <a:srgbClr val="660033"/>
                </a:solidFill>
                <a:latin typeface="Monotype Corsiva" pitchFamily="66" charset="0"/>
              </a:rPr>
              <a:t>    Синквейн</a:t>
            </a:r>
            <a:r>
              <a:rPr lang="ru-RU" dirty="0">
                <a:solidFill>
                  <a:srgbClr val="660033"/>
                </a:solidFill>
                <a:latin typeface="Monotype Corsiva" pitchFamily="66" charset="0"/>
              </a:rPr>
              <a:t> – это </a:t>
            </a:r>
            <a:r>
              <a:rPr lang="ru-RU" dirty="0" smtClean="0">
                <a:solidFill>
                  <a:srgbClr val="660033"/>
                </a:solidFill>
                <a:latin typeface="Monotype Corsiva" pitchFamily="66" charset="0"/>
              </a:rPr>
              <a:t>не простое стихотворение, а стихотворение, написанное </a:t>
            </a:r>
            <a:r>
              <a:rPr lang="ru-RU" dirty="0">
                <a:solidFill>
                  <a:srgbClr val="660033"/>
                </a:solidFill>
                <a:latin typeface="Monotype Corsiva" pitchFamily="66" charset="0"/>
              </a:rPr>
              <a:t>по следующим правилам:</a:t>
            </a:r>
          </a:p>
          <a:p>
            <a:pPr algn="just"/>
            <a:r>
              <a:rPr lang="ru-RU" dirty="0">
                <a:solidFill>
                  <a:srgbClr val="660033"/>
                </a:solidFill>
                <a:latin typeface="Monotype Corsiva" pitchFamily="66" charset="0"/>
              </a:rPr>
              <a:t>1 строка – одно существительное, выражающее главную тему cинквейна.</a:t>
            </a:r>
          </a:p>
          <a:p>
            <a:pPr algn="just"/>
            <a:r>
              <a:rPr lang="ru-RU" dirty="0">
                <a:solidFill>
                  <a:srgbClr val="660033"/>
                </a:solidFill>
                <a:latin typeface="Monotype Corsiva" pitchFamily="66" charset="0"/>
              </a:rPr>
              <a:t>2 строка – два прилагательных, выражающих главную мысль.</a:t>
            </a:r>
          </a:p>
          <a:p>
            <a:pPr algn="just"/>
            <a:r>
              <a:rPr lang="ru-RU" dirty="0">
                <a:solidFill>
                  <a:srgbClr val="660033"/>
                </a:solidFill>
                <a:latin typeface="Monotype Corsiva" pitchFamily="66" charset="0"/>
              </a:rPr>
              <a:t>3 строка – три глагола, описывающие действия в рамках темы.</a:t>
            </a:r>
          </a:p>
          <a:p>
            <a:pPr algn="just"/>
            <a:r>
              <a:rPr lang="ru-RU" dirty="0">
                <a:solidFill>
                  <a:srgbClr val="660033"/>
                </a:solidFill>
                <a:latin typeface="Monotype Corsiva" pitchFamily="66" charset="0"/>
              </a:rPr>
              <a:t>4 строка – фраза, несущая определенный смысл.</a:t>
            </a:r>
          </a:p>
          <a:p>
            <a:pPr algn="just"/>
            <a:r>
              <a:rPr lang="ru-RU" dirty="0">
                <a:solidFill>
                  <a:srgbClr val="660033"/>
                </a:solidFill>
                <a:latin typeface="Monotype Corsiva" pitchFamily="66" charset="0"/>
              </a:rPr>
              <a:t>5 строка – заключение в форме существительного (ассоциация с первым словом).</a:t>
            </a:r>
          </a:p>
          <a:p>
            <a:pPr algn="just"/>
            <a:endParaRPr lang="ru-RU" b="1" dirty="0" smtClean="0">
              <a:solidFill>
                <a:srgbClr val="CC3300"/>
              </a:solidFill>
              <a:latin typeface="Monotype Corsiva" pitchFamily="66" charset="0"/>
            </a:endParaRPr>
          </a:p>
          <a:p>
            <a:pPr algn="just"/>
            <a:r>
              <a:rPr lang="ru-RU" dirty="0" smtClean="0">
                <a:solidFill>
                  <a:srgbClr val="660033"/>
                </a:solidFill>
                <a:latin typeface="Monotype Corsiva" pitchFamily="66" charset="0"/>
              </a:rPr>
              <a:t>    </a:t>
            </a:r>
            <a:endParaRPr lang="ru-RU" b="1" dirty="0" smtClean="0">
              <a:solidFill>
                <a:srgbClr val="CC3300"/>
              </a:solidFill>
              <a:latin typeface="Monotype Corsiva" pitchFamily="66" charset="0"/>
            </a:endParaRPr>
          </a:p>
          <a:p>
            <a:pPr algn="just"/>
            <a:endParaRPr lang="ru-RU" b="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5034610" y="9366920"/>
            <a:ext cx="1600200" cy="527402"/>
          </a:xfrm>
        </p:spPr>
        <p:txBody>
          <a:bodyPr/>
          <a:lstStyle/>
          <a:p>
            <a:fld id="{B19B0651-EE4F-4900-A07F-96A6BFA9D0F0}" type="slidenum">
              <a:rPr lang="ru-RU" smtClean="0"/>
              <a:t>25</a:t>
            </a:fld>
            <a:endParaRPr lang="ru-RU" dirty="0"/>
          </a:p>
        </p:txBody>
      </p:sp>
    </p:spTree>
    <p:extLst>
      <p:ext uri="{BB962C8B-B14F-4D97-AF65-F5344CB8AC3E}">
        <p14:creationId xmlns:p14="http://schemas.microsoft.com/office/powerpoint/2010/main" val="320954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67240"/>
            <a:ext cx="6480720" cy="9510296"/>
          </a:xfrm>
          <a:prstGeom prst="rect">
            <a:avLst/>
          </a:prstGeom>
          <a:noFill/>
        </p:spPr>
        <p:txBody>
          <a:bodyPr wrap="square" rtlCol="0">
            <a:spAutoFit/>
          </a:bodyPr>
          <a:lstStyle/>
          <a:p>
            <a:pPr algn="just"/>
            <a:r>
              <a:rPr lang="en-US" b="1" dirty="0" smtClean="0">
                <a:solidFill>
                  <a:srgbClr val="CC3300"/>
                </a:solidFill>
                <a:latin typeface="Monotype Corsiva" pitchFamily="66" charset="0"/>
              </a:rPr>
              <a:t>III</a:t>
            </a:r>
            <a:r>
              <a:rPr lang="ru-RU" b="1" dirty="0" smtClean="0">
                <a:solidFill>
                  <a:srgbClr val="CC3300"/>
                </a:solidFill>
                <a:latin typeface="Monotype Corsiva" pitchFamily="66" charset="0"/>
              </a:rPr>
              <a:t>. Прочитайте текст</a:t>
            </a:r>
            <a:endParaRPr lang="en-US" b="1" dirty="0" smtClean="0">
              <a:solidFill>
                <a:srgbClr val="CC3300"/>
              </a:solidFill>
              <a:latin typeface="Monotype Corsiva" pitchFamily="66" charset="0"/>
            </a:endParaRPr>
          </a:p>
          <a:p>
            <a:pPr algn="just"/>
            <a:r>
              <a:rPr lang="en-US" b="1" dirty="0">
                <a:solidFill>
                  <a:srgbClr val="CC3300"/>
                </a:solidFill>
                <a:latin typeface="Monotype Corsiva" pitchFamily="66" charset="0"/>
              </a:rPr>
              <a:t> </a:t>
            </a:r>
            <a:r>
              <a:rPr lang="en-US" b="1" dirty="0" smtClean="0">
                <a:solidFill>
                  <a:srgbClr val="CC3300"/>
                </a:solidFill>
                <a:latin typeface="Monotype Corsiva" pitchFamily="66" charset="0"/>
              </a:rPr>
              <a:t>   </a:t>
            </a:r>
            <a:r>
              <a:rPr lang="ru-RU" dirty="0" smtClean="0">
                <a:solidFill>
                  <a:srgbClr val="660033"/>
                </a:solidFill>
                <a:latin typeface="Monotype Corsiva" pitchFamily="66" charset="0"/>
              </a:rPr>
              <a:t>В </a:t>
            </a:r>
            <a:r>
              <a:rPr lang="ru-RU" dirty="0" err="1" smtClean="0">
                <a:solidFill>
                  <a:srgbClr val="660033"/>
                </a:solidFill>
                <a:latin typeface="Monotype Corsiva" pitchFamily="66" charset="0"/>
              </a:rPr>
              <a:t>пр_сторной</a:t>
            </a:r>
            <a:r>
              <a:rPr lang="ru-RU" dirty="0" smtClean="0">
                <a:solidFill>
                  <a:srgbClr val="660033"/>
                </a:solidFill>
                <a:latin typeface="Monotype Corsiva" pitchFamily="66" charset="0"/>
              </a:rPr>
              <a:t> </a:t>
            </a:r>
            <a:r>
              <a:rPr lang="ru-RU" dirty="0">
                <a:solidFill>
                  <a:srgbClr val="660033"/>
                </a:solidFill>
                <a:latin typeface="Monotype Corsiva" pitchFamily="66" charset="0"/>
              </a:rPr>
              <a:t>светлой комнате у </a:t>
            </a:r>
            <a:r>
              <a:rPr lang="ru-RU" dirty="0" err="1" smtClean="0">
                <a:solidFill>
                  <a:srgbClr val="660033"/>
                </a:solidFill>
                <a:latin typeface="Monotype Corsiva" pitchFamily="66" charset="0"/>
              </a:rPr>
              <a:t>письме_ого</a:t>
            </a:r>
            <a:r>
              <a:rPr lang="ru-RU" dirty="0" smtClean="0">
                <a:solidFill>
                  <a:srgbClr val="660033"/>
                </a:solidFill>
                <a:latin typeface="Monotype Corsiva" pitchFamily="66" charset="0"/>
              </a:rPr>
              <a:t> </a:t>
            </a:r>
            <a:r>
              <a:rPr lang="ru-RU" dirty="0">
                <a:solidFill>
                  <a:srgbClr val="660033"/>
                </a:solidFill>
                <a:latin typeface="Monotype Corsiva" pitchFamily="66" charset="0"/>
              </a:rPr>
              <a:t>стола сидел человек с </a:t>
            </a:r>
            <a:r>
              <a:rPr lang="ru-RU" dirty="0" err="1" smtClean="0">
                <a:solidFill>
                  <a:srgbClr val="660033"/>
                </a:solidFill>
                <a:latin typeface="Monotype Corsiva" pitchFamily="66" charset="0"/>
              </a:rPr>
              <a:t>чудес_ой</a:t>
            </a:r>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б_р_дой</a:t>
            </a:r>
            <a:r>
              <a:rPr lang="ru-RU" dirty="0">
                <a:solidFill>
                  <a:srgbClr val="660033"/>
                </a:solidFill>
                <a:latin typeface="Monotype Corsiva" pitchFamily="66" charset="0"/>
              </a:rPr>
              <a:t>, </a:t>
            </a:r>
            <a:r>
              <a:rPr lang="ru-RU" dirty="0" err="1" smtClean="0">
                <a:solidFill>
                  <a:srgbClr val="660033"/>
                </a:solidFill>
                <a:latin typeface="Monotype Corsiva" pitchFamily="66" charset="0"/>
              </a:rPr>
              <a:t>расчеса_ой</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две стороны. </a:t>
            </a:r>
            <a:r>
              <a:rPr lang="ru-RU" dirty="0" err="1" smtClean="0">
                <a:solidFill>
                  <a:srgbClr val="660033"/>
                </a:solidFill>
                <a:latin typeface="Monotype Corsiva" pitchFamily="66" charset="0"/>
              </a:rPr>
              <a:t>Н_гтем</a:t>
            </a:r>
            <a:r>
              <a:rPr lang="ru-RU" dirty="0" smtClean="0">
                <a:solidFill>
                  <a:srgbClr val="660033"/>
                </a:solidFill>
                <a:latin typeface="Monotype Corsiva" pitchFamily="66" charset="0"/>
              </a:rPr>
              <a:t> </a:t>
            </a:r>
            <a:r>
              <a:rPr lang="ru-RU" dirty="0">
                <a:solidFill>
                  <a:srgbClr val="660033"/>
                </a:solidFill>
                <a:latin typeface="Monotype Corsiva" pitchFamily="66" charset="0"/>
              </a:rPr>
              <a:t>мизинца он старательно </a:t>
            </a:r>
            <a:r>
              <a:rPr lang="ru-RU" dirty="0" err="1" smtClean="0">
                <a:solidFill>
                  <a:srgbClr val="660033"/>
                </a:solidFill>
                <a:latin typeface="Monotype Corsiva" pitchFamily="66" charset="0"/>
              </a:rPr>
              <a:t>отб_рал</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листе бумаги зерна пшеницы от зернышек сорных трав. Глаз его был </a:t>
            </a:r>
            <a:r>
              <a:rPr lang="ru-RU" dirty="0" smtClean="0">
                <a:solidFill>
                  <a:srgbClr val="660033"/>
                </a:solidFill>
                <a:latin typeface="Monotype Corsiva" pitchFamily="66" charset="0"/>
              </a:rPr>
              <a:t>сощурен </a:t>
            </a:r>
            <a:r>
              <a:rPr lang="ru-RU" dirty="0">
                <a:solidFill>
                  <a:srgbClr val="660033"/>
                </a:solidFill>
                <a:latin typeface="Monotype Corsiva" pitchFamily="66" charset="0"/>
              </a:rPr>
              <a:t>потому что в углу рта его торчал </a:t>
            </a:r>
            <a:r>
              <a:rPr lang="ru-RU" dirty="0" err="1" smtClean="0">
                <a:solidFill>
                  <a:srgbClr val="660033"/>
                </a:solidFill>
                <a:latin typeface="Monotype Corsiva" pitchFamily="66" charset="0"/>
              </a:rPr>
              <a:t>камыш_вый</a:t>
            </a:r>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му_штук</a:t>
            </a:r>
            <a:r>
              <a:rPr lang="ru-RU" dirty="0" smtClean="0">
                <a:solidFill>
                  <a:srgbClr val="660033"/>
                </a:solidFill>
                <a:latin typeface="Monotype Corsiva" pitchFamily="66" charset="0"/>
              </a:rPr>
              <a:t> </a:t>
            </a:r>
            <a:r>
              <a:rPr lang="ru-RU" dirty="0">
                <a:solidFill>
                  <a:srgbClr val="660033"/>
                </a:solidFill>
                <a:latin typeface="Monotype Corsiva" pitchFamily="66" charset="0"/>
              </a:rPr>
              <a:t>с дымящейся толстой </a:t>
            </a:r>
            <a:r>
              <a:rPr lang="ru-RU" dirty="0" err="1" smtClean="0">
                <a:solidFill>
                  <a:srgbClr val="660033"/>
                </a:solidFill>
                <a:latin typeface="Monotype Corsiva" pitchFamily="66" charset="0"/>
              </a:rPr>
              <a:t>п_пиросой</a:t>
            </a:r>
            <a:r>
              <a:rPr lang="ru-RU" dirty="0" smtClean="0">
                <a:solidFill>
                  <a:srgbClr val="660033"/>
                </a:solidFill>
                <a:latin typeface="Monotype Corsiva" pitchFamily="66" charset="0"/>
              </a:rPr>
              <a:t>. Второй </a:t>
            </a:r>
            <a:r>
              <a:rPr lang="ru-RU" dirty="0">
                <a:solidFill>
                  <a:srgbClr val="660033"/>
                </a:solidFill>
                <a:latin typeface="Monotype Corsiva" pitchFamily="66" charset="0"/>
              </a:rPr>
              <a:t>человек, очень маленького </a:t>
            </a:r>
            <a:r>
              <a:rPr lang="ru-RU" dirty="0" smtClean="0">
                <a:solidFill>
                  <a:srgbClr val="660033"/>
                </a:solidFill>
                <a:latin typeface="Monotype Corsiva" pitchFamily="66" charset="0"/>
              </a:rPr>
              <a:t>роста </a:t>
            </a:r>
            <a:r>
              <a:rPr lang="ru-RU" dirty="0" err="1" smtClean="0">
                <a:solidFill>
                  <a:srgbClr val="660033"/>
                </a:solidFill>
                <a:latin typeface="Monotype Corsiva" pitchFamily="66" charset="0"/>
              </a:rPr>
              <a:t>л_жал</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a:t>
            </a:r>
            <a:r>
              <a:rPr lang="ru-RU" dirty="0" err="1" smtClean="0">
                <a:solidFill>
                  <a:srgbClr val="660033"/>
                </a:solidFill>
                <a:latin typeface="Monotype Corsiva" pitchFamily="66" charset="0"/>
              </a:rPr>
              <a:t>жив_те</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полу и </a:t>
            </a:r>
            <a:r>
              <a:rPr lang="ru-RU" dirty="0" err="1" smtClean="0">
                <a:solidFill>
                  <a:srgbClr val="660033"/>
                </a:solidFill>
                <a:latin typeface="Monotype Corsiva" pitchFamily="66" charset="0"/>
              </a:rPr>
              <a:t>гл_дел</a:t>
            </a:r>
            <a:r>
              <a:rPr lang="ru-RU" dirty="0" smtClean="0">
                <a:solidFill>
                  <a:srgbClr val="660033"/>
                </a:solidFill>
                <a:latin typeface="Monotype Corsiva" pitchFamily="66" charset="0"/>
              </a:rPr>
              <a:t> </a:t>
            </a:r>
            <a:r>
              <a:rPr lang="ru-RU" dirty="0">
                <a:solidFill>
                  <a:srgbClr val="660033"/>
                </a:solidFill>
                <a:latin typeface="Monotype Corsiva" pitchFamily="66" charset="0"/>
              </a:rPr>
              <a:t>под буфетный шкаф. А из-под шкафа </a:t>
            </a:r>
            <a:r>
              <a:rPr lang="ru-RU" dirty="0" err="1" smtClean="0">
                <a:solidFill>
                  <a:srgbClr val="660033"/>
                </a:solidFill>
                <a:latin typeface="Monotype Corsiva" pitchFamily="66" charset="0"/>
              </a:rPr>
              <a:t>гл_дело</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него в свою </a:t>
            </a:r>
            <a:r>
              <a:rPr lang="ru-RU" dirty="0" err="1" smtClean="0">
                <a:solidFill>
                  <a:srgbClr val="660033"/>
                </a:solidFill>
                <a:latin typeface="Monotype Corsiva" pitchFamily="66" charset="0"/>
              </a:rPr>
              <a:t>оч_редь</a:t>
            </a:r>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бл_стящими</a:t>
            </a:r>
            <a:r>
              <a:rPr lang="ru-RU" dirty="0" smtClean="0">
                <a:solidFill>
                  <a:srgbClr val="660033"/>
                </a:solidFill>
                <a:latin typeface="Monotype Corsiva" pitchFamily="66" charset="0"/>
              </a:rPr>
              <a:t> </a:t>
            </a:r>
            <a:r>
              <a:rPr lang="ru-RU" dirty="0">
                <a:solidFill>
                  <a:srgbClr val="660033"/>
                </a:solidFill>
                <a:latin typeface="Monotype Corsiva" pitchFamily="66" charset="0"/>
              </a:rPr>
              <a:t>черными глазками поросячье рыло </a:t>
            </a:r>
            <a:r>
              <a:rPr lang="ru-RU" dirty="0" smtClean="0">
                <a:solidFill>
                  <a:srgbClr val="660033"/>
                </a:solidFill>
                <a:latin typeface="Monotype Corsiva" pitchFamily="66" charset="0"/>
              </a:rPr>
              <a:t>старого </a:t>
            </a:r>
            <a:r>
              <a:rPr lang="ru-RU" dirty="0">
                <a:solidFill>
                  <a:srgbClr val="660033"/>
                </a:solidFill>
                <a:latin typeface="Monotype Corsiva" pitchFamily="66" charset="0"/>
              </a:rPr>
              <a:t>умного ежа. Человек у стола сказал, не </a:t>
            </a:r>
            <a:r>
              <a:rPr lang="ru-RU" dirty="0" err="1" smtClean="0">
                <a:solidFill>
                  <a:srgbClr val="660033"/>
                </a:solidFill>
                <a:latin typeface="Monotype Corsiva" pitchFamily="66" charset="0"/>
              </a:rPr>
              <a:t>об_рачиваясь</a:t>
            </a:r>
            <a:r>
              <a:rPr lang="ru-RU" dirty="0">
                <a:solidFill>
                  <a:srgbClr val="660033"/>
                </a:solidFill>
                <a:latin typeface="Monotype Corsiva" pitchFamily="66" charset="0"/>
              </a:rPr>
              <a:t>:</a:t>
            </a:r>
          </a:p>
          <a:p>
            <a:pPr algn="just"/>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Прив_жи</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нитку кусочек сала, </a:t>
            </a:r>
            <a:r>
              <a:rPr lang="ru-RU" dirty="0" err="1" smtClean="0">
                <a:solidFill>
                  <a:srgbClr val="660033"/>
                </a:solidFill>
                <a:latin typeface="Monotype Corsiva" pitchFamily="66" charset="0"/>
              </a:rPr>
              <a:t>пол_жи</a:t>
            </a:r>
            <a:r>
              <a:rPr lang="ru-RU" dirty="0" smtClean="0">
                <a:solidFill>
                  <a:srgbClr val="660033"/>
                </a:solidFill>
                <a:latin typeface="Monotype Corsiva" pitchFamily="66" charset="0"/>
              </a:rPr>
              <a:t> </a:t>
            </a:r>
            <a:r>
              <a:rPr lang="ru-RU" dirty="0">
                <a:solidFill>
                  <a:srgbClr val="660033"/>
                </a:solidFill>
                <a:latin typeface="Monotype Corsiva" pitchFamily="66" charset="0"/>
              </a:rPr>
              <a:t>ему под нос и </a:t>
            </a:r>
            <a:r>
              <a:rPr lang="ru-RU" dirty="0" err="1" smtClean="0">
                <a:solidFill>
                  <a:srgbClr val="660033"/>
                </a:solidFill>
                <a:latin typeface="Monotype Corsiva" pitchFamily="66" charset="0"/>
              </a:rPr>
              <a:t>п_тихоньку</a:t>
            </a:r>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т_ни</a:t>
            </a:r>
            <a:r>
              <a:rPr lang="ru-RU" dirty="0" smtClean="0">
                <a:solidFill>
                  <a:srgbClr val="660033"/>
                </a:solidFill>
                <a:latin typeface="Monotype Corsiva" pitchFamily="66" charset="0"/>
              </a:rPr>
              <a:t>, – он </a:t>
            </a:r>
            <a:r>
              <a:rPr lang="ru-RU" dirty="0" err="1" smtClean="0">
                <a:solidFill>
                  <a:srgbClr val="660033"/>
                </a:solidFill>
                <a:latin typeface="Monotype Corsiva" pitchFamily="66" charset="0"/>
              </a:rPr>
              <a:t>выл_зет</a:t>
            </a:r>
            <a:r>
              <a:rPr lang="ru-RU" dirty="0">
                <a:solidFill>
                  <a:srgbClr val="660033"/>
                </a:solidFill>
                <a:latin typeface="Monotype Corsiva" pitchFamily="66" charset="0"/>
              </a:rPr>
              <a:t>.</a:t>
            </a:r>
          </a:p>
          <a:p>
            <a:pPr algn="just"/>
            <a:r>
              <a:rPr lang="ru-RU" dirty="0" smtClean="0">
                <a:solidFill>
                  <a:srgbClr val="660033"/>
                </a:solidFill>
                <a:latin typeface="Monotype Corsiva" pitchFamily="66" charset="0"/>
              </a:rPr>
              <a:t>Мальчик</a:t>
            </a:r>
            <a:r>
              <a:rPr lang="ru-RU" dirty="0">
                <a:solidFill>
                  <a:srgbClr val="660033"/>
                </a:solidFill>
                <a:latin typeface="Monotype Corsiva" pitchFamily="66" charset="0"/>
              </a:rPr>
              <a:t>, </a:t>
            </a:r>
            <a:r>
              <a:rPr lang="ru-RU" dirty="0" err="1" smtClean="0">
                <a:solidFill>
                  <a:srgbClr val="660033"/>
                </a:solidFill>
                <a:latin typeface="Monotype Corsiva" pitchFamily="66" charset="0"/>
              </a:rPr>
              <a:t>л_жавший</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a:t>
            </a:r>
            <a:r>
              <a:rPr lang="ru-RU" dirty="0" err="1" smtClean="0">
                <a:solidFill>
                  <a:srgbClr val="660033"/>
                </a:solidFill>
                <a:latin typeface="Monotype Corsiva" pitchFamily="66" charset="0"/>
              </a:rPr>
              <a:t>п_лу</a:t>
            </a:r>
            <a:r>
              <a:rPr lang="ru-RU" dirty="0">
                <a:solidFill>
                  <a:srgbClr val="660033"/>
                </a:solidFill>
                <a:latin typeface="Monotype Corsiva" pitchFamily="66" charset="0"/>
              </a:rPr>
              <a:t>, был Никита </a:t>
            </a:r>
            <a:r>
              <a:rPr lang="ru-RU" dirty="0" smtClean="0">
                <a:solidFill>
                  <a:srgbClr val="660033"/>
                </a:solidFill>
                <a:latin typeface="Monotype Corsiva" pitchFamily="66" charset="0"/>
              </a:rPr>
              <a:t>Рощин </a:t>
            </a:r>
            <a:r>
              <a:rPr lang="ru-RU" dirty="0" err="1" smtClean="0">
                <a:solidFill>
                  <a:srgbClr val="660033"/>
                </a:solidFill>
                <a:latin typeface="Monotype Corsiva" pitchFamily="66" charset="0"/>
              </a:rPr>
              <a:t>б_р_датый</a:t>
            </a:r>
            <a:r>
              <a:rPr lang="ru-RU" dirty="0" smtClean="0">
                <a:solidFill>
                  <a:srgbClr val="660033"/>
                </a:solidFill>
                <a:latin typeface="Monotype Corsiva" pitchFamily="66" charset="0"/>
              </a:rPr>
              <a:t> </a:t>
            </a:r>
            <a:r>
              <a:rPr lang="ru-RU" dirty="0">
                <a:solidFill>
                  <a:srgbClr val="660033"/>
                </a:solidFill>
                <a:latin typeface="Monotype Corsiva" pitchFamily="66" charset="0"/>
              </a:rPr>
              <a:t>человек у стола </a:t>
            </a:r>
            <a:r>
              <a:rPr lang="ru-RU" dirty="0" smtClean="0">
                <a:solidFill>
                  <a:srgbClr val="660033"/>
                </a:solidFill>
                <a:latin typeface="Monotype Corsiva" pitchFamily="66" charset="0"/>
              </a:rPr>
              <a:t>его </a:t>
            </a:r>
            <a:r>
              <a:rPr lang="ru-RU" dirty="0">
                <a:solidFill>
                  <a:srgbClr val="660033"/>
                </a:solidFill>
                <a:latin typeface="Monotype Corsiva" pitchFamily="66" charset="0"/>
              </a:rPr>
              <a:t>отец, Алексей Алексеевич Рощин, а еж под буфетным шкафом был диким и упрямым </a:t>
            </a:r>
            <a:r>
              <a:rPr lang="ru-RU" dirty="0" err="1" smtClean="0">
                <a:solidFill>
                  <a:srgbClr val="660033"/>
                </a:solidFill>
                <a:latin typeface="Monotype Corsiva" pitchFamily="66" charset="0"/>
              </a:rPr>
              <a:t>ж_вотным</a:t>
            </a:r>
            <a:r>
              <a:rPr lang="ru-RU" dirty="0" smtClean="0">
                <a:solidFill>
                  <a:srgbClr val="660033"/>
                </a:solidFill>
                <a:latin typeface="Monotype Corsiva" pitchFamily="66" charset="0"/>
              </a:rPr>
              <a:t>   (не)</a:t>
            </a:r>
            <a:r>
              <a:rPr lang="ru-RU" dirty="0" err="1" smtClean="0">
                <a:solidFill>
                  <a:srgbClr val="660033"/>
                </a:solidFill>
                <a:latin typeface="Monotype Corsiva" pitchFamily="66" charset="0"/>
              </a:rPr>
              <a:t>ж_лавшим</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ни под каким </a:t>
            </a:r>
            <a:r>
              <a:rPr lang="ru-RU" dirty="0" err="1" smtClean="0">
                <a:solidFill>
                  <a:srgbClr val="660033"/>
                </a:solidFill>
                <a:latin typeface="Monotype Corsiva" pitchFamily="66" charset="0"/>
              </a:rPr>
              <a:t>вид_м</a:t>
            </a:r>
            <a:r>
              <a:rPr lang="ru-RU" dirty="0" smtClean="0">
                <a:solidFill>
                  <a:srgbClr val="660033"/>
                </a:solidFill>
                <a:latin typeface="Monotype Corsiva" pitchFamily="66" charset="0"/>
              </a:rPr>
              <a:t> </a:t>
            </a:r>
            <a:r>
              <a:rPr lang="ru-RU" dirty="0" err="1" smtClean="0">
                <a:solidFill>
                  <a:srgbClr val="660033"/>
                </a:solidFill>
                <a:latin typeface="Monotype Corsiva" pitchFamily="66" charset="0"/>
              </a:rPr>
              <a:t>выл_зать</a:t>
            </a:r>
            <a:r>
              <a:rPr lang="ru-RU" dirty="0" smtClean="0">
                <a:solidFill>
                  <a:srgbClr val="660033"/>
                </a:solidFill>
                <a:latin typeface="Monotype Corsiva" pitchFamily="66" charset="0"/>
              </a:rPr>
              <a:t> </a:t>
            </a:r>
            <a:r>
              <a:rPr lang="ru-RU" dirty="0">
                <a:solidFill>
                  <a:srgbClr val="660033"/>
                </a:solidFill>
                <a:latin typeface="Monotype Corsiva" pitchFamily="66" charset="0"/>
              </a:rPr>
              <a:t>из-под </a:t>
            </a:r>
            <a:r>
              <a:rPr lang="ru-RU" dirty="0" smtClean="0">
                <a:solidFill>
                  <a:srgbClr val="660033"/>
                </a:solidFill>
                <a:latin typeface="Monotype Corsiva" pitchFamily="66" charset="0"/>
              </a:rPr>
              <a:t>буфета.</a:t>
            </a:r>
            <a:r>
              <a:rPr lang="en-US" dirty="0" smtClean="0">
                <a:solidFill>
                  <a:srgbClr val="660033"/>
                </a:solidFill>
                <a:latin typeface="Monotype Corsiva" pitchFamily="66" charset="0"/>
              </a:rPr>
              <a:t> </a:t>
            </a:r>
            <a:r>
              <a:rPr lang="ru-RU" dirty="0" smtClean="0">
                <a:solidFill>
                  <a:srgbClr val="660033"/>
                </a:solidFill>
                <a:latin typeface="Monotype Corsiva" pitchFamily="66" charset="0"/>
              </a:rPr>
              <a:t>Никита </a:t>
            </a:r>
            <a:r>
              <a:rPr lang="ru-RU" dirty="0" err="1" smtClean="0">
                <a:solidFill>
                  <a:srgbClr val="660033"/>
                </a:solidFill>
                <a:latin typeface="Monotype Corsiva" pitchFamily="66" charset="0"/>
              </a:rPr>
              <a:t>прив_зал</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на нитку кусок </a:t>
            </a:r>
            <a:r>
              <a:rPr lang="ru-RU" dirty="0" smtClean="0">
                <a:solidFill>
                  <a:srgbClr val="660033"/>
                </a:solidFill>
                <a:latin typeface="Monotype Corsiva" pitchFamily="66" charset="0"/>
              </a:rPr>
              <a:t>сахар_  </a:t>
            </a:r>
            <a:r>
              <a:rPr lang="ru-RU" dirty="0">
                <a:solidFill>
                  <a:srgbClr val="660033"/>
                </a:solidFill>
                <a:latin typeface="Monotype Corsiva" pitchFamily="66" charset="0"/>
              </a:rPr>
              <a:t>но еж с </a:t>
            </a:r>
            <a:r>
              <a:rPr lang="ru-RU" dirty="0" err="1" smtClean="0">
                <a:solidFill>
                  <a:srgbClr val="660033"/>
                </a:solidFill>
                <a:latin typeface="Monotype Corsiva" pitchFamily="66" charset="0"/>
              </a:rPr>
              <a:t>пр_зрением</a:t>
            </a:r>
            <a:r>
              <a:rPr lang="ru-RU" dirty="0" smtClean="0">
                <a:solidFill>
                  <a:srgbClr val="660033"/>
                </a:solidFill>
                <a:latin typeface="Monotype Corsiva" pitchFamily="66" charset="0"/>
              </a:rPr>
              <a:t> </a:t>
            </a:r>
            <a:r>
              <a:rPr lang="ru-RU" dirty="0">
                <a:solidFill>
                  <a:srgbClr val="660033"/>
                </a:solidFill>
                <a:latin typeface="Monotype Corsiva" pitchFamily="66" charset="0"/>
              </a:rPr>
              <a:t>смотрел на эти уловки. Он так и </a:t>
            </a:r>
            <a:r>
              <a:rPr lang="ru-RU" dirty="0" smtClean="0">
                <a:solidFill>
                  <a:srgbClr val="660033"/>
                </a:solidFill>
                <a:latin typeface="Monotype Corsiva" pitchFamily="66" charset="0"/>
              </a:rPr>
              <a:t>(не)вылез </a:t>
            </a:r>
            <a:r>
              <a:rPr lang="ru-RU" dirty="0">
                <a:solidFill>
                  <a:srgbClr val="660033"/>
                </a:solidFill>
                <a:latin typeface="Monotype Corsiva" pitchFamily="66" charset="0"/>
              </a:rPr>
              <a:t>из-под буфетного </a:t>
            </a:r>
            <a:r>
              <a:rPr lang="ru-RU" dirty="0" smtClean="0">
                <a:solidFill>
                  <a:srgbClr val="660033"/>
                </a:solidFill>
                <a:latin typeface="Monotype Corsiva" pitchFamily="66" charset="0"/>
              </a:rPr>
              <a:t>шкафа</a:t>
            </a:r>
            <a:r>
              <a:rPr lang="ru-RU" dirty="0">
                <a:solidFill>
                  <a:srgbClr val="660033"/>
                </a:solidFill>
                <a:latin typeface="Monotype Corsiva" pitchFamily="66" charset="0"/>
              </a:rPr>
              <a:t>.</a:t>
            </a:r>
            <a:r>
              <a:rPr lang="en-US" dirty="0" smtClean="0">
                <a:solidFill>
                  <a:srgbClr val="660033"/>
                </a:solidFill>
                <a:latin typeface="Monotype Corsiva" pitchFamily="66" charset="0"/>
              </a:rPr>
              <a:t> </a:t>
            </a:r>
            <a:r>
              <a:rPr lang="ru-RU" dirty="0" smtClean="0">
                <a:solidFill>
                  <a:srgbClr val="660033"/>
                </a:solidFill>
                <a:latin typeface="Monotype Corsiva" pitchFamily="66" charset="0"/>
              </a:rPr>
              <a:t>Еж  (не)вылез </a:t>
            </a:r>
            <a:r>
              <a:rPr lang="ru-RU" dirty="0">
                <a:solidFill>
                  <a:srgbClr val="660033"/>
                </a:solidFill>
                <a:latin typeface="Monotype Corsiva" pitchFamily="66" charset="0"/>
              </a:rPr>
              <a:t>ни на </a:t>
            </a:r>
            <a:r>
              <a:rPr lang="ru-RU" dirty="0" err="1" smtClean="0">
                <a:solidFill>
                  <a:srgbClr val="660033"/>
                </a:solidFill>
                <a:latin typeface="Monotype Corsiva" pitchFamily="66" charset="0"/>
              </a:rPr>
              <a:t>след_щий</a:t>
            </a:r>
            <a:r>
              <a:rPr lang="ru-RU" dirty="0" smtClean="0">
                <a:solidFill>
                  <a:srgbClr val="660033"/>
                </a:solidFill>
                <a:latin typeface="Monotype Corsiva" pitchFamily="66" charset="0"/>
              </a:rPr>
              <a:t> </a:t>
            </a:r>
            <a:r>
              <a:rPr lang="ru-RU" dirty="0">
                <a:solidFill>
                  <a:srgbClr val="660033"/>
                </a:solidFill>
                <a:latin typeface="Monotype Corsiva" pitchFamily="66" charset="0"/>
              </a:rPr>
              <a:t>ни еще через день. На </a:t>
            </a:r>
            <a:r>
              <a:rPr lang="ru-RU" dirty="0" smtClean="0">
                <a:solidFill>
                  <a:srgbClr val="660033"/>
                </a:solidFill>
                <a:latin typeface="Monotype Corsiva" pitchFamily="66" charset="0"/>
              </a:rPr>
              <a:t>усадьб_ Сосновке в </a:t>
            </a:r>
            <a:r>
              <a:rPr lang="ru-RU" dirty="0" err="1" smtClean="0">
                <a:solidFill>
                  <a:srgbClr val="660033"/>
                </a:solidFill>
                <a:latin typeface="Monotype Corsiva" pitchFamily="66" charset="0"/>
              </a:rPr>
              <a:t>стар_м</a:t>
            </a:r>
            <a:r>
              <a:rPr lang="ru-RU" dirty="0" smtClean="0">
                <a:solidFill>
                  <a:srgbClr val="660033"/>
                </a:solidFill>
                <a:latin typeface="Monotype Corsiva" pitchFamily="66" charset="0"/>
              </a:rPr>
              <a:t> </a:t>
            </a:r>
            <a:r>
              <a:rPr lang="ru-RU" dirty="0">
                <a:solidFill>
                  <a:srgbClr val="660033"/>
                </a:solidFill>
                <a:latin typeface="Monotype Corsiva" pitchFamily="66" charset="0"/>
              </a:rPr>
              <a:t>доме, </a:t>
            </a:r>
            <a:r>
              <a:rPr lang="ru-RU" dirty="0" err="1" smtClean="0">
                <a:solidFill>
                  <a:srgbClr val="660033"/>
                </a:solidFill>
                <a:latin typeface="Monotype Corsiva" pitchFamily="66" charset="0"/>
              </a:rPr>
              <a:t>ст_явшем</a:t>
            </a:r>
            <a:r>
              <a:rPr lang="ru-RU" dirty="0" smtClean="0">
                <a:solidFill>
                  <a:srgbClr val="660033"/>
                </a:solidFill>
                <a:latin typeface="Monotype Corsiva" pitchFamily="66" charset="0"/>
              </a:rPr>
              <a:t> </a:t>
            </a:r>
            <a:r>
              <a:rPr lang="ru-RU" dirty="0">
                <a:solidFill>
                  <a:srgbClr val="660033"/>
                </a:solidFill>
                <a:latin typeface="Monotype Corsiva" pitchFamily="66" charset="0"/>
              </a:rPr>
              <a:t>среди темного </a:t>
            </a:r>
            <a:r>
              <a:rPr lang="ru-RU" dirty="0" smtClean="0">
                <a:solidFill>
                  <a:srgbClr val="660033"/>
                </a:solidFill>
                <a:latin typeface="Monotype Corsiva" pitchFamily="66" charset="0"/>
              </a:rPr>
              <a:t>сада </a:t>
            </a:r>
            <a:r>
              <a:rPr lang="ru-RU" dirty="0" err="1">
                <a:solidFill>
                  <a:srgbClr val="660033"/>
                </a:solidFill>
                <a:latin typeface="Monotype Corsiva" pitchFamily="66" charset="0"/>
              </a:rPr>
              <a:t>кром</a:t>
            </a:r>
            <a:r>
              <a:rPr lang="ru-RU" dirty="0">
                <a:solidFill>
                  <a:srgbClr val="660033"/>
                </a:solidFill>
                <a:latin typeface="Monotype Corsiva" pitchFamily="66" charset="0"/>
              </a:rPr>
              <a:t>_ </a:t>
            </a:r>
            <a:r>
              <a:rPr lang="ru-RU" dirty="0" err="1">
                <a:solidFill>
                  <a:srgbClr val="660033"/>
                </a:solidFill>
                <a:latin typeface="Monotype Corsiva" pitchFamily="66" charset="0"/>
              </a:rPr>
              <a:t>непр_ятности</a:t>
            </a:r>
            <a:r>
              <a:rPr lang="ru-RU" dirty="0">
                <a:solidFill>
                  <a:srgbClr val="660033"/>
                </a:solidFill>
                <a:latin typeface="Monotype Corsiva" pitchFamily="66" charset="0"/>
              </a:rPr>
              <a:t> с ежом, ничего </a:t>
            </a:r>
            <a:r>
              <a:rPr lang="ru-RU" dirty="0" err="1">
                <a:solidFill>
                  <a:srgbClr val="660033"/>
                </a:solidFill>
                <a:latin typeface="Monotype Corsiva" pitchFamily="66" charset="0"/>
              </a:rPr>
              <a:t>особе_о</a:t>
            </a:r>
            <a:r>
              <a:rPr lang="ru-RU" dirty="0">
                <a:solidFill>
                  <a:srgbClr val="660033"/>
                </a:solidFill>
                <a:latin typeface="Monotype Corsiva" pitchFamily="66" charset="0"/>
              </a:rPr>
              <a:t> важного (не)случилось за все лето. В саду свистали </a:t>
            </a:r>
            <a:r>
              <a:rPr lang="ru-RU" dirty="0" err="1">
                <a:solidFill>
                  <a:srgbClr val="660033"/>
                </a:solidFill>
                <a:latin typeface="Monotype Corsiva" pitchFamily="66" charset="0"/>
              </a:rPr>
              <a:t>з_леные</a:t>
            </a:r>
            <a:r>
              <a:rPr lang="ru-RU" dirty="0">
                <a:solidFill>
                  <a:srgbClr val="660033"/>
                </a:solidFill>
                <a:latin typeface="Monotype Corsiva" pitchFamily="66" charset="0"/>
              </a:rPr>
              <a:t> иволги, под деревьями бегали </a:t>
            </a:r>
            <a:r>
              <a:rPr lang="ru-RU" dirty="0" err="1">
                <a:solidFill>
                  <a:srgbClr val="660033"/>
                </a:solidFill>
                <a:latin typeface="Monotype Corsiva" pitchFamily="66" charset="0"/>
              </a:rPr>
              <a:t>озабоче_ые</a:t>
            </a:r>
            <a:r>
              <a:rPr lang="ru-RU" dirty="0">
                <a:solidFill>
                  <a:srgbClr val="660033"/>
                </a:solidFill>
                <a:latin typeface="Monotype Corsiva" pitchFamily="66" charset="0"/>
              </a:rPr>
              <a:t> скворцы, утром в </a:t>
            </a:r>
            <a:r>
              <a:rPr lang="ru-RU" dirty="0" err="1">
                <a:solidFill>
                  <a:srgbClr val="660033"/>
                </a:solidFill>
                <a:latin typeface="Monotype Corsiva" pitchFamily="66" charset="0"/>
              </a:rPr>
              <a:t>осыпа_ых</a:t>
            </a:r>
            <a:r>
              <a:rPr lang="ru-RU" dirty="0">
                <a:solidFill>
                  <a:srgbClr val="660033"/>
                </a:solidFill>
                <a:latin typeface="Monotype Corsiva" pitchFamily="66" charset="0"/>
              </a:rPr>
              <a:t> росою листьях медовым </a:t>
            </a:r>
            <a:r>
              <a:rPr lang="ru-RU" dirty="0" err="1">
                <a:solidFill>
                  <a:srgbClr val="660033"/>
                </a:solidFill>
                <a:latin typeface="Monotype Corsiva" pitchFamily="66" charset="0"/>
              </a:rPr>
              <a:t>гол_сом</a:t>
            </a:r>
            <a:r>
              <a:rPr lang="ru-RU" dirty="0">
                <a:solidFill>
                  <a:srgbClr val="660033"/>
                </a:solidFill>
                <a:latin typeface="Monotype Corsiva" pitchFamily="66" charset="0"/>
              </a:rPr>
              <a:t> </a:t>
            </a:r>
            <a:r>
              <a:rPr lang="ru-RU" dirty="0" err="1">
                <a:solidFill>
                  <a:srgbClr val="660033"/>
                </a:solidFill>
                <a:latin typeface="Monotype Corsiva" pitchFamily="66" charset="0"/>
              </a:rPr>
              <a:t>в_рковал</a:t>
            </a:r>
            <a:r>
              <a:rPr lang="ru-RU" dirty="0">
                <a:solidFill>
                  <a:srgbClr val="660033"/>
                </a:solidFill>
                <a:latin typeface="Monotype Corsiva" pitchFamily="66" charset="0"/>
              </a:rPr>
              <a:t> дикий голубь на вечерней заре в пруду под ветлами </a:t>
            </a:r>
            <a:r>
              <a:rPr lang="ru-RU" dirty="0" err="1">
                <a:solidFill>
                  <a:srgbClr val="660033"/>
                </a:solidFill>
                <a:latin typeface="Monotype Corsiva" pitchFamily="66" charset="0"/>
              </a:rPr>
              <a:t>пл_скалась</a:t>
            </a:r>
            <a:r>
              <a:rPr lang="ru-RU" dirty="0">
                <a:solidFill>
                  <a:srgbClr val="660033"/>
                </a:solidFill>
                <a:latin typeface="Monotype Corsiva" pitchFamily="66" charset="0"/>
              </a:rPr>
              <a:t> рыба и </a:t>
            </a:r>
            <a:r>
              <a:rPr lang="ru-RU" dirty="0" err="1">
                <a:solidFill>
                  <a:srgbClr val="660033"/>
                </a:solidFill>
                <a:latin typeface="Monotype Corsiva" pitchFamily="66" charset="0"/>
              </a:rPr>
              <a:t>ст_нали</a:t>
            </a:r>
            <a:r>
              <a:rPr lang="ru-RU" dirty="0">
                <a:solidFill>
                  <a:srgbClr val="660033"/>
                </a:solidFill>
                <a:latin typeface="Monotype Corsiva" pitchFamily="66" charset="0"/>
              </a:rPr>
              <a:t> лягушки что казалось будто в пруду случилось </a:t>
            </a:r>
            <a:r>
              <a:rPr lang="ru-RU" dirty="0" err="1">
                <a:solidFill>
                  <a:srgbClr val="660033"/>
                </a:solidFill>
                <a:latin typeface="Monotype Corsiva" pitchFamily="66" charset="0"/>
              </a:rPr>
              <a:t>б_льшое</a:t>
            </a:r>
            <a:r>
              <a:rPr lang="ru-RU" dirty="0">
                <a:solidFill>
                  <a:srgbClr val="660033"/>
                </a:solidFill>
                <a:latin typeface="Monotype Corsiva" pitchFamily="66" charset="0"/>
              </a:rPr>
              <a:t> горе.</a:t>
            </a:r>
            <a:r>
              <a:rPr lang="en-US" dirty="0">
                <a:solidFill>
                  <a:srgbClr val="660033"/>
                </a:solidFill>
                <a:latin typeface="Monotype Corsiva" pitchFamily="66" charset="0"/>
              </a:rPr>
              <a:t> </a:t>
            </a:r>
            <a:r>
              <a:rPr lang="ru-RU" dirty="0">
                <a:solidFill>
                  <a:srgbClr val="660033"/>
                </a:solidFill>
                <a:latin typeface="Monotype Corsiva" pitchFamily="66" charset="0"/>
              </a:rPr>
              <a:t>И горе действительно случилось…</a:t>
            </a:r>
          </a:p>
          <a:p>
            <a:pPr algn="just"/>
            <a:endParaRPr lang="ru-RU" b="1" dirty="0">
              <a:solidFill>
                <a:srgbClr val="CC3300"/>
              </a:solidFill>
              <a:latin typeface="Monotype Corsiva" pitchFamily="66" charset="0"/>
            </a:endParaRPr>
          </a:p>
          <a:p>
            <a:pPr algn="just"/>
            <a:r>
              <a:rPr lang="en-US" b="1" dirty="0">
                <a:solidFill>
                  <a:srgbClr val="CC3300"/>
                </a:solidFill>
                <a:latin typeface="Monotype Corsiva" pitchFamily="66" charset="0"/>
              </a:rPr>
              <a:t>II.</a:t>
            </a:r>
            <a:r>
              <a:rPr lang="ru-RU" b="1" dirty="0">
                <a:solidFill>
                  <a:srgbClr val="CC3300"/>
                </a:solidFill>
                <a:latin typeface="Monotype Corsiva" pitchFamily="66" charset="0"/>
              </a:rPr>
              <a:t> Перепишите текст, выделяя абзацы, вставляя пропущенные буквы и знаки препинания.</a:t>
            </a:r>
          </a:p>
          <a:p>
            <a:pPr algn="just"/>
            <a:endParaRPr lang="en-US" b="1" dirty="0">
              <a:solidFill>
                <a:srgbClr val="CC3300"/>
              </a:solidFill>
              <a:latin typeface="Monotype Corsiva" pitchFamily="66" charset="0"/>
            </a:endParaRPr>
          </a:p>
          <a:p>
            <a:pPr algn="just"/>
            <a:r>
              <a:rPr lang="en-US" b="1" dirty="0">
                <a:solidFill>
                  <a:srgbClr val="CC3300"/>
                </a:solidFill>
                <a:latin typeface="Monotype Corsiva" pitchFamily="66" charset="0"/>
              </a:rPr>
              <a:t>III</a:t>
            </a:r>
            <a:r>
              <a:rPr lang="ru-RU" b="1" dirty="0">
                <a:solidFill>
                  <a:srgbClr val="CC3300"/>
                </a:solidFill>
                <a:latin typeface="Monotype Corsiva" pitchFamily="66" charset="0"/>
              </a:rPr>
              <a:t>. Допишите историю., сохраняя авторский стиль. Объем текста около 150 слов</a:t>
            </a:r>
          </a:p>
          <a:p>
            <a:pPr algn="just"/>
            <a:endParaRPr lang="ru-RU" b="1" dirty="0">
              <a:solidFill>
                <a:srgbClr val="CC3300"/>
              </a:solidFill>
              <a:latin typeface="Monotype Corsiva" pitchFamily="66" charset="0"/>
            </a:endParaRPr>
          </a:p>
          <a:p>
            <a:pPr algn="just"/>
            <a:r>
              <a:rPr lang="en-US" b="1" dirty="0">
                <a:solidFill>
                  <a:srgbClr val="CC3300"/>
                </a:solidFill>
                <a:latin typeface="Monotype Corsiva" pitchFamily="66" charset="0"/>
              </a:rPr>
              <a:t>IV</a:t>
            </a:r>
            <a:r>
              <a:rPr lang="ru-RU" b="1" dirty="0">
                <a:solidFill>
                  <a:srgbClr val="CC3300"/>
                </a:solidFill>
                <a:latin typeface="Monotype Corsiva" pitchFamily="66" charset="0"/>
              </a:rPr>
              <a:t>. Проиллюстрируйте получившийся рассказ</a:t>
            </a:r>
          </a:p>
          <a:p>
            <a:pPr algn="just"/>
            <a:endParaRPr lang="ru-RU" b="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963488" y="9345488"/>
            <a:ext cx="1600200" cy="527402"/>
          </a:xfrm>
        </p:spPr>
        <p:txBody>
          <a:bodyPr/>
          <a:lstStyle/>
          <a:p>
            <a:fld id="{B19B0651-EE4F-4900-A07F-96A6BFA9D0F0}" type="slidenum">
              <a:rPr lang="ru-RU" smtClean="0"/>
              <a:t>26</a:t>
            </a:fld>
            <a:endParaRPr lang="ru-RU" dirty="0"/>
          </a:p>
        </p:txBody>
      </p:sp>
    </p:spTree>
    <p:extLst>
      <p:ext uri="{BB962C8B-B14F-4D97-AF65-F5344CB8AC3E}">
        <p14:creationId xmlns:p14="http://schemas.microsoft.com/office/powerpoint/2010/main" val="176837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9264075"/>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 5.</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Лингвостилистический (стилистический, речеведческий)  </a:t>
            </a:r>
            <a:r>
              <a:rPr lang="ru-RU" sz="2400" b="1" dirty="0" smtClean="0">
                <a:solidFill>
                  <a:srgbClr val="C00000"/>
                </a:solidFill>
                <a:latin typeface="Monotype Corsiva" pitchFamily="66" charset="0"/>
              </a:rPr>
              <a:t>анализ </a:t>
            </a:r>
            <a:r>
              <a:rPr lang="ru-RU" sz="2400" b="1" dirty="0">
                <a:solidFill>
                  <a:srgbClr val="C00000"/>
                </a:solidFill>
                <a:latin typeface="Monotype Corsiva" pitchFamily="66" charset="0"/>
              </a:rPr>
              <a:t>текста</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333300"/>
                </a:solidFill>
                <a:latin typeface="Monotype Corsiva" pitchFamily="66" charset="0"/>
              </a:rPr>
              <a:t>создание условий для </a:t>
            </a:r>
          </a:p>
          <a:p>
            <a:pPr marL="285750" indent="-285750" algn="just">
              <a:buFont typeface="Wingdings" pitchFamily="2" charset="2"/>
              <a:buChar char="ü"/>
            </a:pPr>
            <a:r>
              <a:rPr lang="ru-RU" dirty="0" smtClean="0">
                <a:solidFill>
                  <a:srgbClr val="333300"/>
                </a:solidFill>
                <a:latin typeface="Monotype Corsiva" pitchFamily="66" charset="0"/>
              </a:rPr>
              <a:t>совершенствования </a:t>
            </a:r>
            <a:r>
              <a:rPr lang="ru-RU" dirty="0" err="1">
                <a:solidFill>
                  <a:srgbClr val="333300"/>
                </a:solidFill>
                <a:latin typeface="Monotype Corsiva" pitchFamily="66" charset="0"/>
              </a:rPr>
              <a:t>общеучебных</a:t>
            </a:r>
            <a:r>
              <a:rPr lang="ru-RU" dirty="0">
                <a:solidFill>
                  <a:srgbClr val="333300"/>
                </a:solidFill>
                <a:latin typeface="Monotype Corsiva" pitchFamily="66" charset="0"/>
              </a:rPr>
              <a:t> умений и навыков обучаемых: языковых, речемыслительных, орфографических, пунктуационных, стилистических;</a:t>
            </a:r>
          </a:p>
          <a:p>
            <a:pPr marL="285750" indent="-285750" algn="just">
              <a:buFont typeface="Wingdings" pitchFamily="2" charset="2"/>
              <a:buChar char="ü"/>
            </a:pPr>
            <a:r>
              <a:rPr lang="ru-RU" dirty="0" smtClean="0">
                <a:solidFill>
                  <a:srgbClr val="333300"/>
                </a:solidFill>
                <a:latin typeface="Monotype Corsiva" pitchFamily="66" charset="0"/>
              </a:rPr>
              <a:t>формирования </a:t>
            </a:r>
            <a:r>
              <a:rPr lang="ru-RU" dirty="0">
                <a:solidFill>
                  <a:srgbClr val="333300"/>
                </a:solidFill>
                <a:latin typeface="Monotype Corsiva" pitchFamily="66" charset="0"/>
              </a:rPr>
              <a:t>функциональной грамотности и всех видов компетенций (языковой, лингвистической (языковедческой), коммуникативной, культуроведческой</a:t>
            </a:r>
            <a:r>
              <a:rPr lang="ru-RU" dirty="0" smtClean="0">
                <a:solidFill>
                  <a:srgbClr val="333300"/>
                </a:solidFill>
                <a:latin typeface="Monotype Corsiva" pitchFamily="66" charset="0"/>
              </a:rPr>
              <a:t>).</a:t>
            </a:r>
            <a:endParaRPr lang="ru-RU" dirty="0">
              <a:solidFill>
                <a:srgbClr val="333300"/>
              </a:solidFill>
              <a:latin typeface="Monotype Corsiva" pitchFamily="66" charset="0"/>
            </a:endParaRPr>
          </a:p>
          <a:p>
            <a:pPr algn="ctr"/>
            <a:endParaRPr lang="ru-RU" b="1" dirty="0" smtClean="0">
              <a:solidFill>
                <a:srgbClr val="CC330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dirty="0">
              <a:solidFill>
                <a:srgbClr val="CC3300"/>
              </a:solidFill>
              <a:latin typeface="Monotype Corsiva" pitchFamily="66" charset="0"/>
            </a:endParaRPr>
          </a:p>
          <a:p>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ru-RU" b="1" i="1" dirty="0">
                <a:solidFill>
                  <a:srgbClr val="CC3300"/>
                </a:solidFill>
                <a:latin typeface="Monotype Corsiva" pitchFamily="66" charset="0"/>
              </a:rPr>
              <a:t>Спишите текст, вставляя пропущенные буквы и знаки </a:t>
            </a:r>
            <a:r>
              <a:rPr lang="ru-RU" b="1" i="1" dirty="0" smtClean="0">
                <a:solidFill>
                  <a:srgbClr val="CC3300"/>
                </a:solidFill>
                <a:latin typeface="Monotype Corsiva" pitchFamily="66" charset="0"/>
              </a:rPr>
              <a:t>препинания</a:t>
            </a:r>
          </a:p>
          <a:p>
            <a:pPr algn="ctr"/>
            <a:r>
              <a:rPr lang="ru-RU" b="1" dirty="0">
                <a:solidFill>
                  <a:srgbClr val="333300"/>
                </a:solidFill>
                <a:latin typeface="Monotype Corsiva" pitchFamily="66" charset="0"/>
              </a:rPr>
              <a:t>Спроси у совести </a:t>
            </a:r>
            <a:r>
              <a:rPr lang="ru-RU" b="1" dirty="0" smtClean="0">
                <a:solidFill>
                  <a:srgbClr val="333300"/>
                </a:solidFill>
                <a:latin typeface="Monotype Corsiva" pitchFamily="66" charset="0"/>
              </a:rPr>
              <a:t>своей</a:t>
            </a:r>
            <a:endParaRPr lang="ru-RU" b="1" dirty="0">
              <a:solidFill>
                <a:srgbClr val="333300"/>
              </a:solidFill>
              <a:latin typeface="Monotype Corsiva" pitchFamily="66" charset="0"/>
            </a:endParaRPr>
          </a:p>
          <a:p>
            <a:pPr algn="just"/>
            <a:r>
              <a:rPr lang="ru-RU" dirty="0" smtClean="0">
                <a:solidFill>
                  <a:srgbClr val="333300"/>
                </a:solidFill>
                <a:latin typeface="Monotype Corsiva" pitchFamily="66" charset="0"/>
              </a:rPr>
              <a:t>    </a:t>
            </a:r>
            <a:r>
              <a:rPr lang="ru-RU" dirty="0" err="1" smtClean="0">
                <a:solidFill>
                  <a:srgbClr val="333300"/>
                </a:solidFill>
                <a:latin typeface="Monotype Corsiva" pitchFamily="66" charset="0"/>
              </a:rPr>
              <a:t>Споко</a:t>
            </a:r>
            <a:r>
              <a:rPr lang="ru-RU" dirty="0">
                <a:solidFill>
                  <a:srgbClr val="333300"/>
                </a:solidFill>
                <a:latin typeface="Monotype Corsiva" pitchFamily="66" charset="0"/>
              </a:rPr>
              <a:t>..н и </a:t>
            </a:r>
            <a:r>
              <a:rPr lang="ru-RU" dirty="0" err="1">
                <a:solidFill>
                  <a:srgbClr val="333300"/>
                </a:solidFill>
                <a:latin typeface="Monotype Corsiva" pitchFamily="66" charset="0"/>
              </a:rPr>
              <a:t>счас</a:t>
            </a:r>
            <a:r>
              <a:rPr lang="ru-RU" dirty="0">
                <a:solidFill>
                  <a:srgbClr val="333300"/>
                </a:solidFill>
                <a:latin typeface="Monotype Corsiva" pitchFamily="66" charset="0"/>
              </a:rPr>
              <a:t>..лив тот кто живет в ладу со своей совестью. (Не) завидна участь того кто </a:t>
            </a:r>
            <a:r>
              <a:rPr lang="ru-RU" dirty="0" err="1">
                <a:solidFill>
                  <a:srgbClr val="333300"/>
                </a:solidFill>
                <a:latin typeface="Monotype Corsiva" pitchFamily="66" charset="0"/>
              </a:rPr>
              <a:t>разм</a:t>
            </a:r>
            <a:r>
              <a:rPr lang="ru-RU" dirty="0">
                <a:solidFill>
                  <a:srgbClr val="333300"/>
                </a:solidFill>
                <a:latin typeface="Monotype Corsiva" pitchFamily="66" charset="0"/>
              </a:rPr>
              <a:t>..</a:t>
            </a:r>
            <a:r>
              <a:rPr lang="ru-RU" dirty="0" err="1">
                <a:solidFill>
                  <a:srgbClr val="333300"/>
                </a:solidFill>
                <a:latin typeface="Monotype Corsiva" pitchFamily="66" charset="0"/>
              </a:rPr>
              <a:t>нулся</a:t>
            </a:r>
            <a:r>
              <a:rPr lang="ru-RU" dirty="0">
                <a:solidFill>
                  <a:srgbClr val="333300"/>
                </a:solidFill>
                <a:latin typeface="Monotype Corsiva" pitchFamily="66" charset="0"/>
              </a:rPr>
              <a:t> с ней поступился совестью ради (сию) минутной выгоды или хуже того отрекся от нее из личного </a:t>
            </a:r>
            <a:r>
              <a:rPr lang="ru-RU" dirty="0" err="1">
                <a:solidFill>
                  <a:srgbClr val="333300"/>
                </a:solidFill>
                <a:latin typeface="Monotype Corsiva" pitchFamily="66" charset="0"/>
              </a:rPr>
              <a:t>эг</a:t>
            </a:r>
            <a:r>
              <a:rPr lang="ru-RU" dirty="0">
                <a:solidFill>
                  <a:srgbClr val="333300"/>
                </a:solidFill>
                <a:latin typeface="Monotype Corsiva" pitchFamily="66" charset="0"/>
              </a:rPr>
              <a:t>..</a:t>
            </a:r>
            <a:r>
              <a:rPr lang="ru-RU" dirty="0" err="1">
                <a:solidFill>
                  <a:srgbClr val="333300"/>
                </a:solidFill>
                <a:latin typeface="Monotype Corsiva" pitchFamily="66" charset="0"/>
              </a:rPr>
              <a:t>изма</a:t>
            </a:r>
            <a:r>
              <a:rPr lang="ru-RU" dirty="0">
                <a:solidFill>
                  <a:srgbClr val="333300"/>
                </a:solidFill>
                <a:latin typeface="Monotype Corsiva" pitchFamily="66" charset="0"/>
              </a:rPr>
              <a:t>.</a:t>
            </a:r>
          </a:p>
          <a:p>
            <a:pPr algn="just"/>
            <a:r>
              <a:rPr lang="ru-RU" dirty="0" smtClean="0">
                <a:solidFill>
                  <a:srgbClr val="333300"/>
                </a:solidFill>
                <a:latin typeface="Monotype Corsiva" pitchFamily="66" charset="0"/>
              </a:rPr>
              <a:t>    </a:t>
            </a:r>
            <a:r>
              <a:rPr lang="ru-RU" dirty="0" err="1" smtClean="0">
                <a:solidFill>
                  <a:srgbClr val="333300"/>
                </a:solidFill>
                <a:latin typeface="Monotype Corsiva" pitchFamily="66" charset="0"/>
              </a:rPr>
              <a:t>Совес</a:t>
            </a:r>
            <a:r>
              <a:rPr lang="ru-RU" dirty="0">
                <a:solidFill>
                  <a:srgbClr val="333300"/>
                </a:solidFill>
                <a:latin typeface="Monotype Corsiva" pitchFamily="66" charset="0"/>
              </a:rPr>
              <a:t>..</a:t>
            </a:r>
            <a:r>
              <a:rPr lang="ru-RU" dirty="0" err="1">
                <a:solidFill>
                  <a:srgbClr val="333300"/>
                </a:solidFill>
                <a:latin typeface="Monotype Corsiva" pitchFamily="66" charset="0"/>
              </a:rPr>
              <a:t>ливый</a:t>
            </a:r>
            <a:r>
              <a:rPr lang="ru-RU" dirty="0">
                <a:solidFill>
                  <a:srgbClr val="333300"/>
                </a:solidFill>
                <a:latin typeface="Monotype Corsiva" pitchFamily="66" charset="0"/>
              </a:rPr>
              <a:t> человек (не) </a:t>
            </a:r>
            <a:r>
              <a:rPr lang="ru-RU" dirty="0" err="1">
                <a:solidFill>
                  <a:srgbClr val="333300"/>
                </a:solidFill>
                <a:latin typeface="Monotype Corsiva" pitchFamily="66" charset="0"/>
              </a:rPr>
              <a:t>обман..т</a:t>
            </a:r>
            <a:r>
              <a:rPr lang="ru-RU" dirty="0">
                <a:solidFill>
                  <a:srgbClr val="333300"/>
                </a:solidFill>
                <a:latin typeface="Monotype Corsiva" pitchFamily="66" charset="0"/>
              </a:rPr>
              <a:t> (не) украдет (не) </a:t>
            </a:r>
            <a:r>
              <a:rPr lang="ru-RU" dirty="0" err="1">
                <a:solidFill>
                  <a:srgbClr val="333300"/>
                </a:solidFill>
                <a:latin typeface="Monotype Corsiva" pitchFamily="66" charset="0"/>
              </a:rPr>
              <a:t>пр..даст</a:t>
            </a:r>
            <a:r>
              <a:rPr lang="ru-RU" dirty="0">
                <a:solidFill>
                  <a:srgbClr val="333300"/>
                </a:solidFill>
                <a:latin typeface="Monotype Corsiva" pitchFamily="66" charset="0"/>
              </a:rPr>
              <a:t> на производств.. (не) схалтурит. В </a:t>
            </a:r>
            <a:r>
              <a:rPr lang="ru-RU" dirty="0" err="1">
                <a:solidFill>
                  <a:srgbClr val="333300"/>
                </a:solidFill>
                <a:latin typeface="Monotype Corsiva" pitchFamily="66" charset="0"/>
              </a:rPr>
              <a:t>час..ной</a:t>
            </a:r>
            <a:r>
              <a:rPr lang="ru-RU" dirty="0">
                <a:solidFill>
                  <a:srgbClr val="333300"/>
                </a:solidFill>
                <a:latin typeface="Monotype Corsiva" pitchFamily="66" charset="0"/>
              </a:rPr>
              <a:t> </a:t>
            </a:r>
            <a:r>
              <a:rPr lang="ru-RU" dirty="0" err="1">
                <a:solidFill>
                  <a:srgbClr val="333300"/>
                </a:solidFill>
                <a:latin typeface="Monotype Corsiva" pitchFamily="66" charset="0"/>
              </a:rPr>
              <a:t>жизн</a:t>
            </a:r>
            <a:r>
              <a:rPr lang="ru-RU" dirty="0">
                <a:solidFill>
                  <a:srgbClr val="333300"/>
                </a:solidFill>
                <a:latin typeface="Monotype Corsiva" pitchFamily="66" charset="0"/>
              </a:rPr>
              <a:t>.. (не) оставит без </a:t>
            </a:r>
            <a:r>
              <a:rPr lang="ru-RU" dirty="0" err="1">
                <a:solidFill>
                  <a:srgbClr val="333300"/>
                </a:solidFill>
                <a:latin typeface="Monotype Corsiva" pitchFamily="66" charset="0"/>
              </a:rPr>
              <a:t>помощ</a:t>
            </a:r>
            <a:r>
              <a:rPr lang="ru-RU" dirty="0">
                <a:solidFill>
                  <a:srgbClr val="333300"/>
                </a:solidFill>
                <a:latin typeface="Monotype Corsiva" pitchFamily="66" charset="0"/>
              </a:rPr>
              <a:t>.. и внимания старых родителей или </a:t>
            </a:r>
            <a:r>
              <a:rPr lang="ru-RU" dirty="0" err="1">
                <a:solidFill>
                  <a:srgbClr val="333300"/>
                </a:solidFill>
                <a:latin typeface="Monotype Corsiva" pitchFamily="66" charset="0"/>
              </a:rPr>
              <a:t>собствен</a:t>
            </a:r>
            <a:r>
              <a:rPr lang="ru-RU" dirty="0">
                <a:solidFill>
                  <a:srgbClr val="333300"/>
                </a:solidFill>
                <a:latin typeface="Monotype Corsiva" pitchFamily="66" charset="0"/>
              </a:rPr>
              <a:t>..ого ребенка (не) </a:t>
            </a:r>
            <a:r>
              <a:rPr lang="ru-RU" dirty="0" err="1">
                <a:solidFill>
                  <a:srgbClr val="333300"/>
                </a:solidFill>
                <a:latin typeface="Monotype Corsiva" pitchFamily="66" charset="0"/>
              </a:rPr>
              <a:t>обид..т</a:t>
            </a:r>
            <a:r>
              <a:rPr lang="ru-RU" dirty="0">
                <a:solidFill>
                  <a:srgbClr val="333300"/>
                </a:solidFill>
                <a:latin typeface="Monotype Corsiva" pitchFamily="66" charset="0"/>
              </a:rPr>
              <a:t> слабого и (не) </a:t>
            </a:r>
            <a:r>
              <a:rPr lang="ru-RU" dirty="0" err="1">
                <a:solidFill>
                  <a:srgbClr val="333300"/>
                </a:solidFill>
                <a:latin typeface="Monotype Corsiva" pitchFamily="66" charset="0"/>
              </a:rPr>
              <a:t>униз</a:t>
            </a:r>
            <a:r>
              <a:rPr lang="ru-RU" dirty="0">
                <a:solidFill>
                  <a:srgbClr val="333300"/>
                </a:solidFill>
                <a:latin typeface="Monotype Corsiva" pitchFamily="66" charset="0"/>
              </a:rPr>
              <a:t>..т себя лиц..</a:t>
            </a:r>
            <a:r>
              <a:rPr lang="ru-RU" dirty="0" err="1">
                <a:solidFill>
                  <a:srgbClr val="333300"/>
                </a:solidFill>
                <a:latin typeface="Monotype Corsiva" pitchFamily="66" charset="0"/>
              </a:rPr>
              <a:t>мерием</a:t>
            </a:r>
            <a:r>
              <a:rPr lang="ru-RU" dirty="0">
                <a:solidFill>
                  <a:srgbClr val="333300"/>
                </a:solidFill>
                <a:latin typeface="Monotype Corsiva" pitchFamily="66" charset="0"/>
              </a:rPr>
              <a:t> и лестью. </a:t>
            </a:r>
            <a:r>
              <a:rPr lang="ru-RU" dirty="0" err="1">
                <a:solidFill>
                  <a:srgbClr val="333300"/>
                </a:solidFill>
                <a:latin typeface="Monotype Corsiva" pitchFamily="66" charset="0"/>
              </a:rPr>
              <a:t>Совес</a:t>
            </a:r>
            <a:r>
              <a:rPr lang="ru-RU" dirty="0">
                <a:solidFill>
                  <a:srgbClr val="333300"/>
                </a:solidFill>
                <a:latin typeface="Monotype Corsiva" pitchFamily="66" charset="0"/>
              </a:rPr>
              <a:t>..</a:t>
            </a:r>
            <a:r>
              <a:rPr lang="ru-RU" dirty="0" err="1">
                <a:solidFill>
                  <a:srgbClr val="333300"/>
                </a:solidFill>
                <a:latin typeface="Monotype Corsiva" pitchFamily="66" charset="0"/>
              </a:rPr>
              <a:t>ливый</a:t>
            </a:r>
            <a:r>
              <a:rPr lang="ru-RU" dirty="0">
                <a:solidFill>
                  <a:srgbClr val="333300"/>
                </a:solidFill>
                <a:latin typeface="Monotype Corsiva" pitchFamily="66" charset="0"/>
              </a:rPr>
              <a:t> значит порядочный чес..</a:t>
            </a:r>
            <a:r>
              <a:rPr lang="ru-RU" dirty="0" err="1">
                <a:solidFill>
                  <a:srgbClr val="333300"/>
                </a:solidFill>
                <a:latin typeface="Monotype Corsiva" pitchFamily="66" charset="0"/>
              </a:rPr>
              <a:t>ный</a:t>
            </a:r>
            <a:r>
              <a:rPr lang="ru-RU" dirty="0">
                <a:solidFill>
                  <a:srgbClr val="333300"/>
                </a:solidFill>
                <a:latin typeface="Monotype Corsiva" pitchFamily="66" charset="0"/>
              </a:rPr>
              <a:t> человек наделен..</a:t>
            </a:r>
            <a:r>
              <a:rPr lang="ru-RU" dirty="0" err="1">
                <a:solidFill>
                  <a:srgbClr val="333300"/>
                </a:solidFill>
                <a:latin typeface="Monotype Corsiva" pitchFamily="66" charset="0"/>
              </a:rPr>
              <a:t>ый</a:t>
            </a:r>
            <a:r>
              <a:rPr lang="ru-RU" dirty="0">
                <a:solidFill>
                  <a:srgbClr val="333300"/>
                </a:solidFill>
                <a:latin typeface="Monotype Corsiva" pitchFamily="66" charset="0"/>
              </a:rPr>
              <a:t> чувством достоинства справ..</a:t>
            </a:r>
            <a:r>
              <a:rPr lang="ru-RU" dirty="0" err="1">
                <a:solidFill>
                  <a:srgbClr val="333300"/>
                </a:solidFill>
                <a:latin typeface="Monotype Corsiva" pitchFamily="66" charset="0"/>
              </a:rPr>
              <a:t>дливостью</a:t>
            </a:r>
            <a:r>
              <a:rPr lang="ru-RU" dirty="0">
                <a:solidFill>
                  <a:srgbClr val="333300"/>
                </a:solidFill>
                <a:latin typeface="Monotype Corsiva" pitchFamily="66" charset="0"/>
              </a:rPr>
              <a:t> добротой. О </a:t>
            </a:r>
            <a:r>
              <a:rPr lang="ru-RU" dirty="0" err="1">
                <a:solidFill>
                  <a:srgbClr val="333300"/>
                </a:solidFill>
                <a:latin typeface="Monotype Corsiva" pitchFamily="66" charset="0"/>
              </a:rPr>
              <a:t>совес</a:t>
            </a:r>
            <a:r>
              <a:rPr lang="ru-RU" dirty="0">
                <a:solidFill>
                  <a:srgbClr val="333300"/>
                </a:solidFill>
                <a:latin typeface="Monotype Corsiva" pitchFamily="66" charset="0"/>
              </a:rPr>
              <a:t>..</a:t>
            </a:r>
            <a:r>
              <a:rPr lang="ru-RU" dirty="0" err="1">
                <a:solidFill>
                  <a:srgbClr val="333300"/>
                </a:solidFill>
                <a:latin typeface="Monotype Corsiva" pitchFamily="66" charset="0"/>
              </a:rPr>
              <a:t>ливом</a:t>
            </a:r>
            <a:r>
              <a:rPr lang="ru-RU" dirty="0">
                <a:solidFill>
                  <a:srgbClr val="333300"/>
                </a:solidFill>
                <a:latin typeface="Monotype Corsiva" pitchFamily="66" charset="0"/>
              </a:rPr>
              <a:t> человеке можно сказать словами Н.А. Добролюбова Пусть его жизнь (не) </a:t>
            </a:r>
            <a:r>
              <a:rPr lang="ru-RU" dirty="0" err="1">
                <a:solidFill>
                  <a:srgbClr val="333300"/>
                </a:solidFill>
                <a:latin typeface="Monotype Corsiva" pitchFamily="66" charset="0"/>
              </a:rPr>
              <a:t>оз</a:t>
            </a:r>
            <a:r>
              <a:rPr lang="ru-RU" dirty="0">
                <a:solidFill>
                  <a:srgbClr val="333300"/>
                </a:solidFill>
                <a:latin typeface="Monotype Corsiva" pitchFamily="66" charset="0"/>
              </a:rPr>
              <a:t>..</a:t>
            </a:r>
            <a:r>
              <a:rPr lang="ru-RU" dirty="0" err="1">
                <a:solidFill>
                  <a:srgbClr val="333300"/>
                </a:solidFill>
                <a:latin typeface="Monotype Corsiva" pitchFamily="66" charset="0"/>
              </a:rPr>
              <a:t>рилась</a:t>
            </a:r>
            <a:r>
              <a:rPr lang="ru-RU" dirty="0">
                <a:solidFill>
                  <a:srgbClr val="333300"/>
                </a:solidFill>
                <a:latin typeface="Monotype Corsiva" pitchFamily="66" charset="0"/>
              </a:rPr>
              <a:t> блеском какого (либо) деяния на пользу общества все (таки) его нравствен..</a:t>
            </a:r>
            <a:r>
              <a:rPr lang="ru-RU" dirty="0" err="1">
                <a:solidFill>
                  <a:srgbClr val="333300"/>
                </a:solidFill>
                <a:latin typeface="Monotype Corsiva" pitchFamily="66" charset="0"/>
              </a:rPr>
              <a:t>ое</a:t>
            </a:r>
            <a:r>
              <a:rPr lang="ru-RU" dirty="0">
                <a:solidFill>
                  <a:srgbClr val="333300"/>
                </a:solidFill>
                <a:latin typeface="Monotype Corsiva" pitchFamily="66" charset="0"/>
              </a:rPr>
              <a:t> значение (не) </a:t>
            </a:r>
            <a:r>
              <a:rPr lang="ru-RU" dirty="0" err="1">
                <a:solidFill>
                  <a:srgbClr val="333300"/>
                </a:solidFill>
                <a:latin typeface="Monotype Corsiva" pitchFamily="66" charset="0"/>
              </a:rPr>
              <a:t>потерян..о</a:t>
            </a:r>
            <a:r>
              <a:rPr lang="ru-RU" dirty="0">
                <a:solidFill>
                  <a:srgbClr val="333300"/>
                </a:solidFill>
                <a:latin typeface="Monotype Corsiva" pitchFamily="66" charset="0"/>
              </a:rPr>
              <a:t>.</a:t>
            </a:r>
          </a:p>
          <a:p>
            <a:pPr algn="just"/>
            <a:r>
              <a:rPr lang="ru-RU" dirty="0" smtClean="0">
                <a:solidFill>
                  <a:srgbClr val="333300"/>
                </a:solidFill>
                <a:latin typeface="Monotype Corsiva" pitchFamily="66" charset="0"/>
              </a:rPr>
              <a:t>    Добавим </a:t>
            </a:r>
            <a:r>
              <a:rPr lang="ru-RU" dirty="0">
                <a:solidFill>
                  <a:srgbClr val="333300"/>
                </a:solidFill>
                <a:latin typeface="Monotype Corsiva" pitchFamily="66" charset="0"/>
              </a:rPr>
              <a:t>что нравствен..</a:t>
            </a:r>
            <a:r>
              <a:rPr lang="ru-RU" dirty="0" err="1">
                <a:solidFill>
                  <a:srgbClr val="333300"/>
                </a:solidFill>
                <a:latin typeface="Monotype Corsiva" pitchFamily="66" charset="0"/>
              </a:rPr>
              <a:t>ое</a:t>
            </a:r>
            <a:r>
              <a:rPr lang="ru-RU" dirty="0">
                <a:solidFill>
                  <a:srgbClr val="333300"/>
                </a:solidFill>
                <a:latin typeface="Monotype Corsiva" pitchFamily="66" charset="0"/>
              </a:rPr>
              <a:t> значение каждой личности </a:t>
            </a:r>
            <a:r>
              <a:rPr lang="ru-RU" dirty="0" err="1">
                <a:solidFill>
                  <a:srgbClr val="333300"/>
                </a:solidFill>
                <a:latin typeface="Monotype Corsiva" pitchFamily="66" charset="0"/>
              </a:rPr>
              <a:t>живущ</a:t>
            </a:r>
            <a:r>
              <a:rPr lang="ru-RU" dirty="0">
                <a:solidFill>
                  <a:srgbClr val="333300"/>
                </a:solidFill>
                <a:latin typeface="Monotype Corsiva" pitchFamily="66" charset="0"/>
              </a:rPr>
              <a:t>..й по (не) писанным законам совести (не) оценимо ибо всем окружающим она дарит теплоту человечности.</a:t>
            </a:r>
          </a:p>
        </p:txBody>
      </p:sp>
      <p:sp>
        <p:nvSpPr>
          <p:cNvPr id="3" name="Номер слайда 2"/>
          <p:cNvSpPr>
            <a:spLocks noGrp="1"/>
          </p:cNvSpPr>
          <p:nvPr>
            <p:ph type="sldNum" sz="quarter" idx="12"/>
          </p:nvPr>
        </p:nvSpPr>
        <p:spPr/>
        <p:txBody>
          <a:bodyPr/>
          <a:lstStyle/>
          <a:p>
            <a:fld id="{B19B0651-EE4F-4900-A07F-96A6BFA9D0F0}" type="slidenum">
              <a:rPr lang="ru-RU" smtClean="0"/>
              <a:t>27</a:t>
            </a:fld>
            <a:endParaRPr lang="ru-RU"/>
          </a:p>
        </p:txBody>
      </p:sp>
    </p:spTree>
    <p:extLst>
      <p:ext uri="{BB962C8B-B14F-4D97-AF65-F5344CB8AC3E}">
        <p14:creationId xmlns:p14="http://schemas.microsoft.com/office/powerpoint/2010/main" val="186392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4801314"/>
          </a:xfrm>
          <a:prstGeom prst="rect">
            <a:avLst/>
          </a:prstGeom>
          <a:noFill/>
        </p:spPr>
        <p:txBody>
          <a:bodyPr wrap="square" rtlCol="0">
            <a:spAutoFit/>
          </a:bodyPr>
          <a:lstStyle/>
          <a:p>
            <a:r>
              <a:rPr lang="ru-RU" b="1" dirty="0">
                <a:solidFill>
                  <a:srgbClr val="CC3300"/>
                </a:solidFill>
                <a:latin typeface="Monotype Corsiva" pitchFamily="66" charset="0"/>
              </a:rPr>
              <a:t> </a:t>
            </a:r>
            <a:r>
              <a:rPr lang="en-US" b="1" dirty="0" smtClean="0">
                <a:solidFill>
                  <a:srgbClr val="CC3300"/>
                </a:solidFill>
                <a:latin typeface="Monotype Corsiva" pitchFamily="66" charset="0"/>
              </a:rPr>
              <a:t>II</a:t>
            </a:r>
            <a:r>
              <a:rPr lang="ru-RU" b="1" dirty="0" smtClean="0">
                <a:solidFill>
                  <a:srgbClr val="CC3300"/>
                </a:solidFill>
                <a:latin typeface="Monotype Corsiva" pitchFamily="66" charset="0"/>
              </a:rPr>
              <a:t>. </a:t>
            </a:r>
            <a:r>
              <a:rPr lang="ru-RU" b="1" i="1" dirty="0" smtClean="0">
                <a:solidFill>
                  <a:srgbClr val="CC3300"/>
                </a:solidFill>
                <a:latin typeface="Monotype Corsiva" pitchFamily="66" charset="0"/>
              </a:rPr>
              <a:t>Проанализируйте </a:t>
            </a:r>
            <a:r>
              <a:rPr lang="ru-RU" b="1" i="1" dirty="0">
                <a:solidFill>
                  <a:srgbClr val="CC3300"/>
                </a:solidFill>
                <a:latin typeface="Monotype Corsiva" pitchFamily="66" charset="0"/>
              </a:rPr>
              <a:t>текст по предложенному </a:t>
            </a:r>
            <a:r>
              <a:rPr lang="ru-RU" b="1" i="1" dirty="0" smtClean="0">
                <a:solidFill>
                  <a:srgbClr val="CC3300"/>
                </a:solidFill>
                <a:latin typeface="Monotype Corsiva" pitchFamily="66" charset="0"/>
              </a:rPr>
              <a:t>плану</a:t>
            </a:r>
            <a:endParaRPr lang="ru-RU" b="1" dirty="0">
              <a:solidFill>
                <a:srgbClr val="CC3300"/>
              </a:solidFill>
              <a:latin typeface="Monotype Corsiva" pitchFamily="66" charset="0"/>
            </a:endParaRPr>
          </a:p>
          <a:p>
            <a:pPr algn="ctr"/>
            <a:r>
              <a:rPr lang="ru-RU" b="1" i="1" dirty="0" smtClean="0">
                <a:solidFill>
                  <a:srgbClr val="333300"/>
                </a:solidFill>
                <a:latin typeface="Monotype Corsiva" pitchFamily="66" charset="0"/>
              </a:rPr>
              <a:t>План </a:t>
            </a:r>
            <a:r>
              <a:rPr lang="ru-RU" b="1" i="1" dirty="0">
                <a:solidFill>
                  <a:srgbClr val="333300"/>
                </a:solidFill>
                <a:latin typeface="Monotype Corsiva" pitchFamily="66" charset="0"/>
              </a:rPr>
              <a:t>лингвостилистического </a:t>
            </a:r>
            <a:r>
              <a:rPr lang="ru-RU" b="1" i="1" dirty="0" smtClean="0">
                <a:solidFill>
                  <a:srgbClr val="333300"/>
                </a:solidFill>
                <a:latin typeface="Monotype Corsiva" pitchFamily="66" charset="0"/>
              </a:rPr>
              <a:t>анализа</a:t>
            </a:r>
            <a:endParaRPr lang="ru-RU" dirty="0">
              <a:solidFill>
                <a:srgbClr val="333300"/>
              </a:solidFill>
              <a:latin typeface="Monotype Corsiva" pitchFamily="66" charset="0"/>
            </a:endParaRPr>
          </a:p>
          <a:p>
            <a:pPr marL="285750" indent="-285750">
              <a:buFont typeface="Wingdings" pitchFamily="2" charset="2"/>
              <a:buChar char="ü"/>
            </a:pPr>
            <a:r>
              <a:rPr lang="ru-RU" dirty="0" smtClean="0">
                <a:solidFill>
                  <a:srgbClr val="333300"/>
                </a:solidFill>
                <a:latin typeface="Monotype Corsiva" pitchFamily="66" charset="0"/>
              </a:rPr>
              <a:t>Тема</a:t>
            </a:r>
            <a:r>
              <a:rPr lang="ru-RU" dirty="0">
                <a:solidFill>
                  <a:srgbClr val="333300"/>
                </a:solidFill>
                <a:latin typeface="Monotype Corsiva" pitchFamily="66" charset="0"/>
              </a:rPr>
              <a:t>. (т.е. </a:t>
            </a:r>
            <a:r>
              <a:rPr lang="ru-RU" i="1" dirty="0">
                <a:solidFill>
                  <a:srgbClr val="333300"/>
                </a:solidFill>
                <a:latin typeface="Monotype Corsiva" pitchFamily="66" charset="0"/>
              </a:rPr>
              <a:t>о чём?</a:t>
            </a:r>
            <a:r>
              <a:rPr lang="ru-RU" dirty="0">
                <a:solidFill>
                  <a:srgbClr val="333300"/>
                </a:solidFill>
                <a:latin typeface="Monotype Corsiva" pitchFamily="66" charset="0"/>
              </a:rPr>
              <a:t>) предмет повествования, изображения, исследования.</a:t>
            </a:r>
          </a:p>
          <a:p>
            <a:pPr marL="285750" indent="-285750">
              <a:buFont typeface="Wingdings" pitchFamily="2" charset="2"/>
              <a:buChar char="ü"/>
            </a:pPr>
            <a:r>
              <a:rPr lang="ru-RU" dirty="0" smtClean="0">
                <a:solidFill>
                  <a:srgbClr val="333300"/>
                </a:solidFill>
                <a:latin typeface="Monotype Corsiva" pitchFamily="66" charset="0"/>
              </a:rPr>
              <a:t>Идея</a:t>
            </a:r>
            <a:r>
              <a:rPr lang="ru-RU" dirty="0">
                <a:solidFill>
                  <a:srgbClr val="333300"/>
                </a:solidFill>
                <a:latin typeface="Monotype Corsiva" pitchFamily="66" charset="0"/>
              </a:rPr>
              <a:t>. (т.е. </a:t>
            </a:r>
            <a:r>
              <a:rPr lang="ru-RU" i="1" dirty="0">
                <a:solidFill>
                  <a:srgbClr val="333300"/>
                </a:solidFill>
                <a:latin typeface="Monotype Corsiva" pitchFamily="66" charset="0"/>
              </a:rPr>
              <a:t>зачем? для чего?</a:t>
            </a:r>
            <a:r>
              <a:rPr lang="ru-RU" dirty="0">
                <a:solidFill>
                  <a:srgbClr val="333300"/>
                </a:solidFill>
                <a:latin typeface="Monotype Corsiva" pitchFamily="66" charset="0"/>
              </a:rPr>
              <a:t>) основная мысль, определяющая содержание какого-либо произведения.</a:t>
            </a:r>
          </a:p>
          <a:p>
            <a:pPr marL="285750" indent="-285750">
              <a:buFont typeface="Wingdings" pitchFamily="2" charset="2"/>
              <a:buChar char="ü"/>
            </a:pPr>
            <a:r>
              <a:rPr lang="ru-RU" dirty="0" smtClean="0">
                <a:solidFill>
                  <a:srgbClr val="333300"/>
                </a:solidFill>
                <a:latin typeface="Monotype Corsiva" pitchFamily="66" charset="0"/>
              </a:rPr>
              <a:t>Форма </a:t>
            </a:r>
            <a:r>
              <a:rPr lang="ru-RU" dirty="0">
                <a:solidFill>
                  <a:srgbClr val="333300"/>
                </a:solidFill>
                <a:latin typeface="Monotype Corsiva" pitchFamily="66" charset="0"/>
              </a:rPr>
              <a:t>(т.е. </a:t>
            </a:r>
            <a:r>
              <a:rPr lang="ru-RU" i="1" dirty="0">
                <a:solidFill>
                  <a:srgbClr val="333300"/>
                </a:solidFill>
                <a:latin typeface="Monotype Corsiva" pitchFamily="66" charset="0"/>
              </a:rPr>
              <a:t>как? какими лексическими и стилистическими средствами?</a:t>
            </a:r>
            <a:r>
              <a:rPr lang="ru-RU" dirty="0">
                <a:solidFill>
                  <a:srgbClr val="333300"/>
                </a:solidFill>
                <a:latin typeface="Monotype Corsiva" pitchFamily="66" charset="0"/>
              </a:rPr>
              <a:t>):</a:t>
            </a:r>
          </a:p>
          <a:p>
            <a:pPr marL="534988" algn="just"/>
            <a:r>
              <a:rPr lang="ru-RU" dirty="0" smtClean="0">
                <a:solidFill>
                  <a:srgbClr val="333300"/>
                </a:solidFill>
                <a:latin typeface="Monotype Corsiva" pitchFamily="66" charset="0"/>
              </a:rPr>
              <a:t>- стиль </a:t>
            </a:r>
            <a:r>
              <a:rPr lang="ru-RU" dirty="0">
                <a:solidFill>
                  <a:srgbClr val="333300"/>
                </a:solidFill>
                <a:latin typeface="Monotype Corsiva" pitchFamily="66" charset="0"/>
              </a:rPr>
              <a:t>текста;</a:t>
            </a:r>
          </a:p>
          <a:p>
            <a:pPr marL="534988" algn="just"/>
            <a:r>
              <a:rPr lang="ru-RU" dirty="0" smtClean="0">
                <a:solidFill>
                  <a:srgbClr val="333300"/>
                </a:solidFill>
                <a:latin typeface="Monotype Corsiva" pitchFamily="66" charset="0"/>
              </a:rPr>
              <a:t>- тип </a:t>
            </a:r>
            <a:r>
              <a:rPr lang="ru-RU" dirty="0">
                <a:solidFill>
                  <a:srgbClr val="333300"/>
                </a:solidFill>
                <a:latin typeface="Monotype Corsiva" pitchFamily="66" charset="0"/>
              </a:rPr>
              <a:t>текста;</a:t>
            </a:r>
          </a:p>
          <a:p>
            <a:pPr marL="534988" algn="just"/>
            <a:r>
              <a:rPr lang="ru-RU" dirty="0" smtClean="0">
                <a:solidFill>
                  <a:srgbClr val="333300"/>
                </a:solidFill>
                <a:latin typeface="Monotype Corsiva" pitchFamily="66" charset="0"/>
              </a:rPr>
              <a:t>- композиция</a:t>
            </a:r>
            <a:r>
              <a:rPr lang="ru-RU" dirty="0">
                <a:solidFill>
                  <a:srgbClr val="333300"/>
                </a:solidFill>
                <a:latin typeface="Monotype Corsiva" pitchFamily="66" charset="0"/>
              </a:rPr>
              <a:t>;</a:t>
            </a:r>
          </a:p>
          <a:p>
            <a:pPr marL="534988" algn="just"/>
            <a:r>
              <a:rPr lang="ru-RU" dirty="0" smtClean="0">
                <a:solidFill>
                  <a:srgbClr val="333300"/>
                </a:solidFill>
                <a:latin typeface="Monotype Corsiva" pitchFamily="66" charset="0"/>
              </a:rPr>
              <a:t>- лексические </a:t>
            </a:r>
            <a:r>
              <a:rPr lang="ru-RU" dirty="0">
                <a:solidFill>
                  <a:srgbClr val="333300"/>
                </a:solidFill>
                <a:latin typeface="Monotype Corsiva" pitchFamily="66" charset="0"/>
              </a:rPr>
              <a:t>средства выразительности;</a:t>
            </a:r>
          </a:p>
          <a:p>
            <a:pPr marL="534988" algn="just"/>
            <a:r>
              <a:rPr lang="ru-RU" dirty="0" smtClean="0">
                <a:solidFill>
                  <a:srgbClr val="333300"/>
                </a:solidFill>
                <a:latin typeface="Monotype Corsiva" pitchFamily="66" charset="0"/>
              </a:rPr>
              <a:t>- стилистические </a:t>
            </a:r>
            <a:r>
              <a:rPr lang="ru-RU" dirty="0">
                <a:solidFill>
                  <a:srgbClr val="333300"/>
                </a:solidFill>
                <a:latin typeface="Monotype Corsiva" pitchFamily="66" charset="0"/>
              </a:rPr>
              <a:t>фигуры речи;</a:t>
            </a:r>
          </a:p>
          <a:p>
            <a:pPr marL="820738" indent="-285750" algn="just">
              <a:buFontTx/>
              <a:buChar char="-"/>
            </a:pPr>
            <a:r>
              <a:rPr lang="ru-RU" dirty="0" smtClean="0">
                <a:solidFill>
                  <a:srgbClr val="333300"/>
                </a:solidFill>
                <a:latin typeface="Monotype Corsiva" pitchFamily="66" charset="0"/>
              </a:rPr>
              <a:t>синтаксический </a:t>
            </a:r>
            <a:r>
              <a:rPr lang="ru-RU" dirty="0">
                <a:solidFill>
                  <a:srgbClr val="333300"/>
                </a:solidFill>
                <a:latin typeface="Monotype Corsiva" pitchFamily="66" charset="0"/>
              </a:rPr>
              <a:t>строй (способ связи предложений в </a:t>
            </a:r>
            <a:r>
              <a:rPr lang="ru-RU" dirty="0" smtClean="0">
                <a:solidFill>
                  <a:srgbClr val="333300"/>
                </a:solidFill>
                <a:latin typeface="Monotype Corsiva" pitchFamily="66" charset="0"/>
              </a:rPr>
              <a:t>тексте, преобладание сложных </a:t>
            </a:r>
            <a:r>
              <a:rPr lang="ru-RU" dirty="0">
                <a:solidFill>
                  <a:srgbClr val="333300"/>
                </a:solidFill>
                <a:latin typeface="Monotype Corsiva" pitchFamily="66" charset="0"/>
              </a:rPr>
              <a:t>или простых предложений и др</a:t>
            </a:r>
            <a:r>
              <a:rPr lang="ru-RU" dirty="0" smtClean="0">
                <a:solidFill>
                  <a:srgbClr val="333300"/>
                </a:solidFill>
                <a:latin typeface="Monotype Corsiva" pitchFamily="66" charset="0"/>
              </a:rPr>
              <a:t>.)</a:t>
            </a:r>
          </a:p>
          <a:p>
            <a:pPr marL="534988" algn="just"/>
            <a:endParaRPr lang="ru-RU" dirty="0">
              <a:solidFill>
                <a:srgbClr val="333300"/>
              </a:solidFill>
              <a:latin typeface="Monotype Corsiva" pitchFamily="66" charset="0"/>
            </a:endParaRPr>
          </a:p>
          <a:p>
            <a:pPr algn="just"/>
            <a:r>
              <a:rPr lang="en-US" b="1" dirty="0" smtClean="0">
                <a:solidFill>
                  <a:srgbClr val="CC3300"/>
                </a:solidFill>
                <a:latin typeface="Monotype Corsiva" pitchFamily="66" charset="0"/>
              </a:rPr>
              <a:t>III</a:t>
            </a:r>
            <a:r>
              <a:rPr lang="ru-RU" b="1" dirty="0" smtClean="0">
                <a:solidFill>
                  <a:srgbClr val="CC3300"/>
                </a:solidFill>
                <a:latin typeface="Monotype Corsiva" pitchFamily="66" charset="0"/>
              </a:rPr>
              <a:t>. </a:t>
            </a:r>
            <a:r>
              <a:rPr lang="ru-RU" b="1" i="1" dirty="0" smtClean="0">
                <a:solidFill>
                  <a:srgbClr val="CC3300"/>
                </a:solidFill>
                <a:latin typeface="Monotype Corsiva" pitchFamily="66" charset="0"/>
              </a:rPr>
              <a:t>Напишите благодарственное письмо своей совести</a:t>
            </a:r>
            <a:endParaRPr lang="ru-RU" b="1" dirty="0" smtClean="0">
              <a:solidFill>
                <a:srgbClr val="CC3300"/>
              </a:solidFill>
              <a:latin typeface="Monotype Corsiva" pitchFamily="66" charset="0"/>
            </a:endParaRPr>
          </a:p>
        </p:txBody>
      </p:sp>
      <p:pic>
        <p:nvPicPr>
          <p:cNvPr id="4099" name="Picture 3" descr="C:\Users\Helga\Desktop\Dipl_5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819" y="4987527"/>
            <a:ext cx="3240360" cy="4545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48880" y="6393160"/>
            <a:ext cx="2016224" cy="1200329"/>
          </a:xfrm>
          <a:prstGeom prst="rect">
            <a:avLst/>
          </a:prstGeom>
          <a:noFill/>
        </p:spPr>
        <p:txBody>
          <a:bodyPr wrap="square" rtlCol="0">
            <a:spAutoFit/>
          </a:bodyPr>
          <a:lstStyle/>
          <a:p>
            <a:pPr algn="ctr"/>
            <a:r>
              <a:rPr lang="ru-RU" dirty="0" smtClean="0">
                <a:solidFill>
                  <a:srgbClr val="660033"/>
                </a:solidFill>
                <a:latin typeface="Monotype Corsiva" pitchFamily="66" charset="0"/>
              </a:rPr>
              <a:t>Многоуважаемая совесть!</a:t>
            </a:r>
          </a:p>
          <a:p>
            <a:pPr algn="ctr"/>
            <a:endParaRPr lang="ru-RU" dirty="0" smtClean="0">
              <a:solidFill>
                <a:srgbClr val="660033"/>
              </a:solidFill>
              <a:latin typeface="Monotype Corsiva" pitchFamily="66" charset="0"/>
            </a:endParaRPr>
          </a:p>
          <a:p>
            <a:pPr algn="ctr"/>
            <a:r>
              <a:rPr lang="ru-RU" dirty="0" smtClean="0">
                <a:solidFill>
                  <a:srgbClr val="660033"/>
                </a:solidFill>
                <a:latin typeface="Monotype Corsiva" pitchFamily="66" charset="0"/>
              </a:rPr>
              <a:t>Я высоко ценю…</a:t>
            </a:r>
            <a:endParaRPr lang="ru-RU" dirty="0">
              <a:solidFill>
                <a:srgbClr val="660033"/>
              </a:solidFill>
              <a:latin typeface="Monotype Corsiva" pitchFamily="66" charset="0"/>
            </a:endParaRPr>
          </a:p>
        </p:txBody>
      </p:sp>
      <p:sp>
        <p:nvSpPr>
          <p:cNvPr id="4" name="Номер слайда 3"/>
          <p:cNvSpPr>
            <a:spLocks noGrp="1"/>
          </p:cNvSpPr>
          <p:nvPr>
            <p:ph type="sldNum" sz="quarter" idx="12"/>
          </p:nvPr>
        </p:nvSpPr>
        <p:spPr>
          <a:xfrm>
            <a:off x="-1107504" y="9269178"/>
            <a:ext cx="1600200" cy="527402"/>
          </a:xfrm>
        </p:spPr>
        <p:txBody>
          <a:bodyPr/>
          <a:lstStyle/>
          <a:p>
            <a:fld id="{B19B0651-EE4F-4900-A07F-96A6BFA9D0F0}" type="slidenum">
              <a:rPr lang="ru-RU" smtClean="0"/>
              <a:t>28</a:t>
            </a:fld>
            <a:endParaRPr lang="ru-RU" dirty="0"/>
          </a:p>
        </p:txBody>
      </p:sp>
    </p:spTree>
    <p:extLst>
      <p:ext uri="{BB962C8B-B14F-4D97-AF65-F5344CB8AC3E}">
        <p14:creationId xmlns:p14="http://schemas.microsoft.com/office/powerpoint/2010/main" val="2380603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9633406"/>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 6.</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Освоение видов переработки текста</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993366"/>
                </a:solidFill>
                <a:latin typeface="Monotype Corsiva" pitchFamily="66" charset="0"/>
              </a:rPr>
              <a:t>создание условий для </a:t>
            </a:r>
          </a:p>
          <a:p>
            <a:pPr marL="285750" indent="-285750" algn="just">
              <a:buFont typeface="Wingdings" pitchFamily="2" charset="2"/>
              <a:buChar char="ü"/>
            </a:pPr>
            <a:r>
              <a:rPr lang="ru-RU" dirty="0" smtClean="0">
                <a:solidFill>
                  <a:srgbClr val="993366"/>
                </a:solidFill>
                <a:latin typeface="Monotype Corsiva" pitchFamily="66" charset="0"/>
              </a:rPr>
              <a:t>совершенствования </a:t>
            </a:r>
            <a:r>
              <a:rPr lang="ru-RU" dirty="0" err="1">
                <a:solidFill>
                  <a:srgbClr val="993366"/>
                </a:solidFill>
                <a:latin typeface="Monotype Corsiva" pitchFamily="66" charset="0"/>
              </a:rPr>
              <a:t>общеучебных</a:t>
            </a:r>
            <a:r>
              <a:rPr lang="ru-RU" dirty="0">
                <a:solidFill>
                  <a:srgbClr val="993366"/>
                </a:solidFill>
                <a:latin typeface="Monotype Corsiva" pitchFamily="66" charset="0"/>
              </a:rPr>
              <a:t> умений и навыков обучаемых: языковых, речемыслительных, орфографических, пунктуационных, </a:t>
            </a:r>
            <a:r>
              <a:rPr lang="ru-RU" dirty="0" smtClean="0">
                <a:solidFill>
                  <a:srgbClr val="993366"/>
                </a:solidFill>
                <a:latin typeface="Monotype Corsiva" pitchFamily="66" charset="0"/>
              </a:rPr>
              <a:t>стилистических;</a:t>
            </a:r>
          </a:p>
          <a:p>
            <a:pPr marL="285750" indent="-285750" algn="just">
              <a:buFont typeface="Wingdings" pitchFamily="2" charset="2"/>
              <a:buChar char="ü"/>
            </a:pPr>
            <a:r>
              <a:rPr lang="ru-RU" dirty="0" smtClean="0">
                <a:solidFill>
                  <a:srgbClr val="993366"/>
                </a:solidFill>
                <a:latin typeface="Monotype Corsiva" pitchFamily="66" charset="0"/>
              </a:rPr>
              <a:t>совершенствования </a:t>
            </a:r>
            <a:r>
              <a:rPr lang="ru-RU" dirty="0">
                <a:solidFill>
                  <a:srgbClr val="993366"/>
                </a:solidFill>
                <a:latin typeface="Monotype Corsiva" pitchFamily="66" charset="0"/>
              </a:rPr>
              <a:t>умений обучающихся осмысливать закономерности языка, правильно, стилистически верно использовать языковые единицы в устной и письменной речи в разных речевых ситуациях.</a:t>
            </a:r>
          </a:p>
          <a:p>
            <a:pPr algn="ctr"/>
            <a:endParaRPr lang="ru-RU" b="1" dirty="0" smtClean="0">
              <a:solidFill>
                <a:srgbClr val="CC330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dirty="0">
              <a:solidFill>
                <a:srgbClr val="CC3300"/>
              </a:solidFill>
              <a:latin typeface="Monotype Corsiva" pitchFamily="66" charset="0"/>
            </a:endParaRPr>
          </a:p>
          <a:p>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ru-RU" b="1" dirty="0" smtClean="0">
                <a:solidFill>
                  <a:srgbClr val="CC3300"/>
                </a:solidFill>
                <a:latin typeface="Monotype Corsiva" pitchFamily="66" charset="0"/>
              </a:rPr>
              <a:t>Заполните таблицу, опираясь на материалы учебника  (Власенков,  2014, с. 96-108)</a:t>
            </a:r>
          </a:p>
          <a:p>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a:p>
            <a:r>
              <a:rPr lang="en-US" b="1" i="1" dirty="0" smtClean="0">
                <a:solidFill>
                  <a:srgbClr val="CC3300"/>
                </a:solidFill>
                <a:latin typeface="Monotype Corsiva" pitchFamily="66" charset="0"/>
              </a:rPr>
              <a:t>II. </a:t>
            </a:r>
            <a:r>
              <a:rPr lang="ru-RU" b="1" i="1" dirty="0" smtClean="0">
                <a:solidFill>
                  <a:srgbClr val="CC3300"/>
                </a:solidFill>
                <a:latin typeface="Monotype Corsiva" pitchFamily="66" charset="0"/>
              </a:rPr>
              <a:t>Сделайте конспект  предложенной ниже статьи</a:t>
            </a:r>
          </a:p>
          <a:p>
            <a:pPr algn="just" fontAlgn="base"/>
            <a:r>
              <a:rPr lang="ru-RU" dirty="0" smtClean="0">
                <a:solidFill>
                  <a:srgbClr val="993366"/>
                </a:solidFill>
                <a:latin typeface="Monotype Corsiva" pitchFamily="66" charset="0"/>
              </a:rPr>
              <a:t>    Аннотация </a:t>
            </a:r>
            <a:r>
              <a:rPr lang="ru-RU" dirty="0">
                <a:solidFill>
                  <a:srgbClr val="993366"/>
                </a:solidFill>
                <a:latin typeface="Monotype Corsiva" pitchFamily="66" charset="0"/>
              </a:rPr>
              <a:t>– это короткая, сжатая, характеристика книги, ее своеобразное резюме. Цель такого краткого изложения – дать читателю примерное представление о содержании произведения, помочь ему сориентироваться в обилии литературы и выбрать необходимое.</a:t>
            </a:r>
          </a:p>
          <a:p>
            <a:pPr algn="just" fontAlgn="base"/>
            <a:r>
              <a:rPr lang="ru-RU" dirty="0" smtClean="0">
                <a:solidFill>
                  <a:srgbClr val="993366"/>
                </a:solidFill>
                <a:latin typeface="Monotype Corsiva" pitchFamily="66" charset="0"/>
              </a:rPr>
              <a:t>    Аннотация </a:t>
            </a:r>
            <a:r>
              <a:rPr lang="ru-RU" dirty="0">
                <a:solidFill>
                  <a:srgbClr val="993366"/>
                </a:solidFill>
                <a:latin typeface="Monotype Corsiva" pitchFamily="66" charset="0"/>
              </a:rPr>
              <a:t>пишется с учетом целевой аудитории книги (для кого она – для студентов или школьников, для профессионалов или новичков) и с учетом того, кому адресована сама аннотация. Также </a:t>
            </a:r>
            <a:r>
              <a:rPr lang="ru-RU" dirty="0" smtClean="0">
                <a:solidFill>
                  <a:srgbClr val="993366"/>
                </a:solidFill>
                <a:latin typeface="Monotype Corsiva" pitchFamily="66" charset="0"/>
              </a:rPr>
              <a:t>следует</a:t>
            </a:r>
            <a:endParaRPr lang="ru-RU" b="1" i="1" dirty="0">
              <a:solidFill>
                <a:srgbClr val="993366"/>
              </a:solidFill>
              <a:latin typeface="Monotype Corsiva" pitchFamily="66"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44171951"/>
              </p:ext>
            </p:extLst>
          </p:nvPr>
        </p:nvGraphicFramePr>
        <p:xfrm>
          <a:off x="342899" y="4953000"/>
          <a:ext cx="6172200" cy="2291733"/>
        </p:xfrm>
        <a:graphic>
          <a:graphicData uri="http://schemas.openxmlformats.org/drawingml/2006/table">
            <a:tbl>
              <a:tblPr firstRow="1" firstCol="1" bandRow="1"/>
              <a:tblGrid>
                <a:gridCol w="3230117"/>
                <a:gridCol w="2942083"/>
              </a:tblGrid>
              <a:tr h="371493">
                <a:tc>
                  <a:txBody>
                    <a:bodyPr/>
                    <a:lstStyle/>
                    <a:p>
                      <a:pPr indent="0" algn="ctr">
                        <a:spcAft>
                          <a:spcPts val="0"/>
                        </a:spcAft>
                      </a:pPr>
                      <a:r>
                        <a:rPr lang="ru-RU" sz="1800" b="1" dirty="0">
                          <a:solidFill>
                            <a:srgbClr val="993366"/>
                          </a:solidFill>
                          <a:effectLst/>
                          <a:latin typeface="Monotype Corsiva" pitchFamily="66" charset="0"/>
                          <a:ea typeface="Times New Roman"/>
                          <a:cs typeface="Times New Roman"/>
                        </a:rPr>
                        <a:t>Виды переработки текста</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800" b="1" dirty="0">
                          <a:solidFill>
                            <a:srgbClr val="993366"/>
                          </a:solidFill>
                          <a:effectLst/>
                          <a:latin typeface="Monotype Corsiva" pitchFamily="66" charset="0"/>
                          <a:ea typeface="Times New Roman"/>
                          <a:cs typeface="Times New Roman"/>
                        </a:rPr>
                        <a:t>Краткая характеристика</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План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Тезисы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Выписки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Конспект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Тематический конспект</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Реферат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Аннотация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ru-RU" sz="1800" dirty="0">
                          <a:solidFill>
                            <a:srgbClr val="993366"/>
                          </a:solidFill>
                          <a:effectLst/>
                          <a:latin typeface="Monotype Corsiva" pitchFamily="66" charset="0"/>
                          <a:ea typeface="Times New Roman"/>
                          <a:cs typeface="Times New Roman"/>
                        </a:rPr>
                        <a:t> </a:t>
                      </a:r>
                    </a:p>
                  </a:txBody>
                  <a:tcPr marL="59704" marR="5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a:xfrm>
            <a:off x="5069159" y="9353272"/>
            <a:ext cx="1600200" cy="527402"/>
          </a:xfrm>
        </p:spPr>
        <p:txBody>
          <a:bodyPr/>
          <a:lstStyle/>
          <a:p>
            <a:fld id="{B19B0651-EE4F-4900-A07F-96A6BFA9D0F0}" type="slidenum">
              <a:rPr lang="ru-RU" smtClean="0"/>
              <a:t>29</a:t>
            </a:fld>
            <a:endParaRPr lang="ru-RU" dirty="0"/>
          </a:p>
        </p:txBody>
      </p:sp>
    </p:spTree>
    <p:extLst>
      <p:ext uri="{BB962C8B-B14F-4D97-AF65-F5344CB8AC3E}">
        <p14:creationId xmlns:p14="http://schemas.microsoft.com/office/powerpoint/2010/main" val="283726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68959" y="416496"/>
            <a:ext cx="3600399" cy="3139321"/>
          </a:xfrm>
          <a:prstGeom prst="rect">
            <a:avLst/>
          </a:prstGeom>
        </p:spPr>
        <p:txBody>
          <a:bodyPr wrap="square">
            <a:spAutoFit/>
          </a:bodyPr>
          <a:lstStyle/>
          <a:p>
            <a:pPr algn="just"/>
            <a:r>
              <a:rPr lang="ru-RU" dirty="0">
                <a:solidFill>
                  <a:srgbClr val="666633"/>
                </a:solidFill>
                <a:latin typeface="Monotype Corsiva" pitchFamily="66" charset="0"/>
              </a:rPr>
              <a:t>Русский язык, насколько я могу судить о нем, является богатейшим из всех европейских наречий и кажется нарочно созданным для выражения тончайших оттенков. Одаренный чудесной сжатостью, соединенный с ясностью, он довольствуется одним словом для передачи мысли, когда другому языку потребовались бы для этого целые фразы</a:t>
            </a:r>
          </a:p>
          <a:p>
            <a:pPr algn="r"/>
            <a:r>
              <a:rPr lang="ru-RU" dirty="0" smtClean="0">
                <a:solidFill>
                  <a:srgbClr val="666633"/>
                </a:solidFill>
                <a:latin typeface="Monotype Corsiva" pitchFamily="66" charset="0"/>
              </a:rPr>
              <a:t>П. Мериме</a:t>
            </a:r>
            <a:r>
              <a:rPr lang="ru-RU" dirty="0">
                <a:solidFill>
                  <a:srgbClr val="666633"/>
                </a:solidFill>
                <a:latin typeface="Monotype Corsiva" pitchFamily="66" charset="0"/>
              </a:rPr>
              <a:t> </a:t>
            </a:r>
          </a:p>
        </p:txBody>
      </p:sp>
      <p:pic>
        <p:nvPicPr>
          <p:cNvPr id="8194" name="Picture 2" descr="C:\Users\Helga\Desktop\drevo1.gif"/>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1733"/>
          <a:stretch/>
        </p:blipFill>
        <p:spPr bwMode="auto">
          <a:xfrm>
            <a:off x="590548" y="3639631"/>
            <a:ext cx="5934795" cy="606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0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10341293"/>
          </a:xfrm>
          <a:prstGeom prst="rect">
            <a:avLst/>
          </a:prstGeom>
          <a:noFill/>
        </p:spPr>
        <p:txBody>
          <a:bodyPr wrap="square" rtlCol="0">
            <a:spAutoFit/>
          </a:bodyPr>
          <a:lstStyle/>
          <a:p>
            <a:pPr algn="ctr"/>
            <a:r>
              <a:rPr lang="ru-RU" dirty="0" smtClean="0">
                <a:solidFill>
                  <a:srgbClr val="993366"/>
                </a:solidFill>
                <a:latin typeface="Monotype Corsiva" pitchFamily="66" charset="0"/>
              </a:rPr>
              <a:t>обращать </a:t>
            </a:r>
            <a:r>
              <a:rPr lang="ru-RU" dirty="0">
                <a:solidFill>
                  <a:srgbClr val="993366"/>
                </a:solidFill>
                <a:latin typeface="Monotype Corsiva" pitchFamily="66" charset="0"/>
              </a:rPr>
              <a:t>внимание на общую важность и полезность произведения, его назначение.</a:t>
            </a:r>
          </a:p>
          <a:p>
            <a:pPr algn="ctr" fontAlgn="base"/>
            <a:r>
              <a:rPr lang="ru-RU" b="1" dirty="0" smtClean="0">
                <a:solidFill>
                  <a:srgbClr val="993366"/>
                </a:solidFill>
                <a:latin typeface="Monotype Corsiva" pitchFamily="66" charset="0"/>
              </a:rPr>
              <a:t>Виды аннотации</a:t>
            </a:r>
            <a:endParaRPr lang="ru-RU" b="1" dirty="0">
              <a:solidFill>
                <a:srgbClr val="993366"/>
              </a:solidFill>
              <a:latin typeface="Monotype Corsiva" pitchFamily="66" charset="0"/>
            </a:endParaRPr>
          </a:p>
          <a:p>
            <a:pPr marL="342900" indent="-342900" algn="just" fontAlgn="base">
              <a:buAutoNum type="arabicPeriod"/>
            </a:pPr>
            <a:r>
              <a:rPr lang="ru-RU" u="sng" dirty="0" smtClean="0">
                <a:solidFill>
                  <a:srgbClr val="993366"/>
                </a:solidFill>
                <a:latin typeface="Monotype Corsiva" pitchFamily="66" charset="0"/>
              </a:rPr>
              <a:t>По </a:t>
            </a:r>
            <a:r>
              <a:rPr lang="ru-RU" u="sng" dirty="0">
                <a:solidFill>
                  <a:srgbClr val="993366"/>
                </a:solidFill>
                <a:latin typeface="Monotype Corsiva" pitchFamily="66" charset="0"/>
              </a:rPr>
              <a:t>содержанию и целевому назначению </a:t>
            </a:r>
            <a:r>
              <a:rPr lang="ru-RU" u="sng" dirty="0" smtClean="0">
                <a:solidFill>
                  <a:srgbClr val="993366"/>
                </a:solidFill>
                <a:latin typeface="Monotype Corsiva" pitchFamily="66" charset="0"/>
              </a:rPr>
              <a:t>:</a:t>
            </a:r>
          </a:p>
          <a:p>
            <a:pPr algn="just" fontAlgn="base"/>
            <a:r>
              <a:rPr lang="ru-RU" dirty="0" smtClean="0">
                <a:solidFill>
                  <a:srgbClr val="993366"/>
                </a:solidFill>
                <a:latin typeface="Monotype Corsiva" pitchFamily="66" charset="0"/>
              </a:rPr>
              <a:t>1</a:t>
            </a:r>
            <a:r>
              <a:rPr lang="ru-RU" dirty="0">
                <a:solidFill>
                  <a:srgbClr val="993366"/>
                </a:solidFill>
                <a:latin typeface="Monotype Corsiva" pitchFamily="66" charset="0"/>
              </a:rPr>
              <a:t>) Справочные (иначе – описательная или информационная аннотация).</a:t>
            </a:r>
          </a:p>
          <a:p>
            <a:pPr algn="just" fontAlgn="base"/>
            <a:r>
              <a:rPr lang="ru-RU" dirty="0">
                <a:solidFill>
                  <a:srgbClr val="993366"/>
                </a:solidFill>
                <a:latin typeface="Monotype Corsiva" pitchFamily="66" charset="0"/>
              </a:rPr>
              <a:t>В них раскрывается тематика произведения, кратко описываются интересные аспекты повествования (особенности образов персонажей, сюжетные повороты и т.п.). Такая аннотация не критикует, не оценивает, а только предоставляет необходимую информацию – о чем говориться в книге, кто и чем примечателен ее автор.</a:t>
            </a:r>
          </a:p>
          <a:p>
            <a:pPr algn="just" fontAlgn="base"/>
            <a:r>
              <a:rPr lang="ru-RU" b="1" dirty="0" smtClean="0">
                <a:solidFill>
                  <a:srgbClr val="993366"/>
                </a:solidFill>
                <a:latin typeface="Monotype Corsiva" pitchFamily="66" charset="0"/>
              </a:rPr>
              <a:t>    </a:t>
            </a:r>
            <a:r>
              <a:rPr lang="ru-RU" dirty="0" smtClean="0">
                <a:solidFill>
                  <a:srgbClr val="993366"/>
                </a:solidFill>
                <a:latin typeface="Monotype Corsiva" pitchFamily="66" charset="0"/>
              </a:rPr>
              <a:t>Схема </a:t>
            </a:r>
            <a:r>
              <a:rPr lang="ru-RU" dirty="0">
                <a:solidFill>
                  <a:srgbClr val="993366"/>
                </a:solidFill>
                <a:latin typeface="Monotype Corsiva" pitchFamily="66" charset="0"/>
              </a:rPr>
              <a:t>составления данной аннотации в общем виде выглядит примерно так:</a:t>
            </a:r>
          </a:p>
          <a:p>
            <a:pPr marL="285750" indent="-285750" algn="just" fontAlgn="base">
              <a:buFont typeface="Wingdings" pitchFamily="2" charset="2"/>
              <a:buChar char="ü"/>
            </a:pPr>
            <a:r>
              <a:rPr lang="ru-RU" dirty="0" smtClean="0">
                <a:solidFill>
                  <a:srgbClr val="993366"/>
                </a:solidFill>
                <a:latin typeface="Monotype Corsiva" pitchFamily="66" charset="0"/>
              </a:rPr>
              <a:t>краткая </a:t>
            </a:r>
            <a:r>
              <a:rPr lang="ru-RU" dirty="0">
                <a:solidFill>
                  <a:srgbClr val="993366"/>
                </a:solidFill>
                <a:latin typeface="Monotype Corsiva" pitchFamily="66" charset="0"/>
              </a:rPr>
              <a:t>справка об </a:t>
            </a:r>
            <a:r>
              <a:rPr lang="ru-RU" dirty="0" smtClean="0">
                <a:solidFill>
                  <a:srgbClr val="993366"/>
                </a:solidFill>
                <a:latin typeface="Monotype Corsiva" pitchFamily="66" charset="0"/>
              </a:rPr>
              <a:t>авторе;</a:t>
            </a:r>
          </a:p>
          <a:p>
            <a:pPr marL="285750" indent="-285750" algn="just" fontAlgn="base">
              <a:buFont typeface="Wingdings" pitchFamily="2" charset="2"/>
              <a:buChar char="ü"/>
            </a:pPr>
            <a:r>
              <a:rPr lang="ru-RU" dirty="0" smtClean="0">
                <a:solidFill>
                  <a:srgbClr val="993366"/>
                </a:solidFill>
                <a:latin typeface="Monotype Corsiva" pitchFamily="66" charset="0"/>
              </a:rPr>
              <a:t>вкратце  </a:t>
            </a:r>
            <a:r>
              <a:rPr lang="ru-RU" dirty="0">
                <a:solidFill>
                  <a:srgbClr val="993366"/>
                </a:solidFill>
                <a:latin typeface="Monotype Corsiva" pitchFamily="66" charset="0"/>
              </a:rPr>
              <a:t>о форме (жанре) </a:t>
            </a:r>
            <a:r>
              <a:rPr lang="ru-RU" dirty="0" smtClean="0">
                <a:solidFill>
                  <a:srgbClr val="993366"/>
                </a:solidFill>
                <a:latin typeface="Monotype Corsiva" pitchFamily="66" charset="0"/>
              </a:rPr>
              <a:t>текста;</a:t>
            </a:r>
          </a:p>
          <a:p>
            <a:pPr marL="285750" indent="-285750" algn="just" fontAlgn="base">
              <a:buFont typeface="Wingdings" pitchFamily="2" charset="2"/>
              <a:buChar char="ü"/>
            </a:pPr>
            <a:r>
              <a:rPr lang="ru-RU" dirty="0" smtClean="0">
                <a:solidFill>
                  <a:srgbClr val="993366"/>
                </a:solidFill>
                <a:latin typeface="Monotype Corsiva" pitchFamily="66" charset="0"/>
              </a:rPr>
              <a:t>информация </a:t>
            </a:r>
            <a:r>
              <a:rPr lang="ru-RU" dirty="0">
                <a:solidFill>
                  <a:srgbClr val="993366"/>
                </a:solidFill>
                <a:latin typeface="Monotype Corsiva" pitchFamily="66" charset="0"/>
              </a:rPr>
              <a:t>о том, чему посвящен </a:t>
            </a:r>
            <a:r>
              <a:rPr lang="ru-RU" dirty="0" smtClean="0">
                <a:solidFill>
                  <a:srgbClr val="993366"/>
                </a:solidFill>
                <a:latin typeface="Monotype Corsiva" pitchFamily="66" charset="0"/>
              </a:rPr>
              <a:t>текст;</a:t>
            </a:r>
          </a:p>
          <a:p>
            <a:pPr marL="285750" indent="-285750" algn="just" fontAlgn="base">
              <a:buFont typeface="Wingdings" pitchFamily="2" charset="2"/>
              <a:buChar char="ü"/>
            </a:pPr>
            <a:r>
              <a:rPr lang="ru-RU" dirty="0" smtClean="0">
                <a:solidFill>
                  <a:srgbClr val="993366"/>
                </a:solidFill>
                <a:latin typeface="Monotype Corsiva" pitchFamily="66" charset="0"/>
              </a:rPr>
              <a:t>описание </a:t>
            </a:r>
            <a:r>
              <a:rPr lang="ru-RU" dirty="0">
                <a:solidFill>
                  <a:srgbClr val="993366"/>
                </a:solidFill>
                <a:latin typeface="Monotype Corsiva" pitchFamily="66" charset="0"/>
              </a:rPr>
              <a:t>содержания </a:t>
            </a:r>
            <a:r>
              <a:rPr lang="ru-RU" dirty="0" smtClean="0">
                <a:solidFill>
                  <a:srgbClr val="993366"/>
                </a:solidFill>
                <a:latin typeface="Monotype Corsiva" pitchFamily="66" charset="0"/>
              </a:rPr>
              <a:t>документа;</a:t>
            </a:r>
          </a:p>
          <a:p>
            <a:pPr marL="285750" indent="-285750" algn="just" fontAlgn="base">
              <a:buFont typeface="Wingdings" pitchFamily="2" charset="2"/>
              <a:buChar char="ü"/>
            </a:pPr>
            <a:r>
              <a:rPr lang="ru-RU" dirty="0" smtClean="0">
                <a:solidFill>
                  <a:srgbClr val="993366"/>
                </a:solidFill>
                <a:latin typeface="Monotype Corsiva" pitchFamily="66" charset="0"/>
              </a:rPr>
              <a:t>причины </a:t>
            </a:r>
            <a:r>
              <a:rPr lang="ru-RU" dirty="0">
                <a:solidFill>
                  <a:srgbClr val="993366"/>
                </a:solidFill>
                <a:latin typeface="Monotype Corsiva" pitchFamily="66" charset="0"/>
              </a:rPr>
              <a:t>издания или переиздания (в этом случае указываются </a:t>
            </a:r>
            <a:r>
              <a:rPr lang="ru-RU" dirty="0" smtClean="0">
                <a:solidFill>
                  <a:srgbClr val="993366"/>
                </a:solidFill>
                <a:latin typeface="Monotype Corsiva" pitchFamily="66" charset="0"/>
              </a:rPr>
              <a:t>отличия</a:t>
            </a:r>
          </a:p>
          <a:p>
            <a:pPr marL="285750" indent="-285750" algn="just" fontAlgn="base">
              <a:buFont typeface="Wingdings" pitchFamily="2" charset="2"/>
              <a:buChar char="ü"/>
            </a:pPr>
            <a:r>
              <a:rPr lang="ru-RU" dirty="0" smtClean="0">
                <a:solidFill>
                  <a:srgbClr val="993366"/>
                </a:solidFill>
                <a:latin typeface="Monotype Corsiva" pitchFamily="66" charset="0"/>
              </a:rPr>
              <a:t>от </a:t>
            </a:r>
            <a:r>
              <a:rPr lang="ru-RU" dirty="0">
                <a:solidFill>
                  <a:srgbClr val="993366"/>
                </a:solidFill>
                <a:latin typeface="Monotype Corsiva" pitchFamily="66" charset="0"/>
              </a:rPr>
              <a:t>предыдущих </a:t>
            </a:r>
            <a:r>
              <a:rPr lang="ru-RU" dirty="0" smtClean="0">
                <a:solidFill>
                  <a:srgbClr val="993366"/>
                </a:solidFill>
                <a:latin typeface="Monotype Corsiva" pitchFamily="66" charset="0"/>
              </a:rPr>
              <a:t>изданий;</a:t>
            </a:r>
          </a:p>
          <a:p>
            <a:pPr marL="285750" indent="-285750" algn="just" fontAlgn="base">
              <a:buFont typeface="Wingdings" pitchFamily="2" charset="2"/>
              <a:buChar char="ü"/>
            </a:pPr>
            <a:r>
              <a:rPr lang="ru-RU" dirty="0" smtClean="0">
                <a:solidFill>
                  <a:srgbClr val="993366"/>
                </a:solidFill>
                <a:latin typeface="Monotype Corsiva" pitchFamily="66" charset="0"/>
              </a:rPr>
              <a:t>описание </a:t>
            </a:r>
            <a:r>
              <a:rPr lang="ru-RU" dirty="0">
                <a:solidFill>
                  <a:srgbClr val="993366"/>
                </a:solidFill>
                <a:latin typeface="Monotype Corsiva" pitchFamily="66" charset="0"/>
              </a:rPr>
              <a:t>справочного аппарата издания (для специализированной и научной литературы</a:t>
            </a:r>
            <a:r>
              <a:rPr lang="ru-RU" dirty="0" smtClean="0">
                <a:solidFill>
                  <a:srgbClr val="993366"/>
                </a:solidFill>
                <a:latin typeface="Monotype Corsiva" pitchFamily="66" charset="0"/>
              </a:rPr>
              <a:t>);</a:t>
            </a:r>
          </a:p>
          <a:p>
            <a:pPr marL="285750" indent="-285750" algn="just" fontAlgn="base">
              <a:buFont typeface="Wingdings" pitchFamily="2" charset="2"/>
              <a:buChar char="ü"/>
            </a:pPr>
            <a:r>
              <a:rPr lang="ru-RU" dirty="0" smtClean="0">
                <a:solidFill>
                  <a:srgbClr val="993366"/>
                </a:solidFill>
                <a:latin typeface="Monotype Corsiva" pitchFamily="66" charset="0"/>
              </a:rPr>
              <a:t>информация </a:t>
            </a:r>
            <a:r>
              <a:rPr lang="ru-RU" dirty="0">
                <a:solidFill>
                  <a:srgbClr val="993366"/>
                </a:solidFill>
                <a:latin typeface="Monotype Corsiva" pitchFamily="66" charset="0"/>
              </a:rPr>
              <a:t>о целевой читательской аудитории произведения.</a:t>
            </a:r>
          </a:p>
          <a:p>
            <a:pPr algn="just" fontAlgn="base"/>
            <a:r>
              <a:rPr lang="ru-RU" dirty="0" smtClean="0">
                <a:solidFill>
                  <a:srgbClr val="993366"/>
                </a:solidFill>
                <a:latin typeface="Monotype Corsiva" pitchFamily="66" charset="0"/>
              </a:rPr>
              <a:t>2</a:t>
            </a:r>
            <a:r>
              <a:rPr lang="ru-RU" dirty="0">
                <a:solidFill>
                  <a:srgbClr val="993366"/>
                </a:solidFill>
                <a:latin typeface="Monotype Corsiva" pitchFamily="66" charset="0"/>
              </a:rPr>
              <a:t>) Рекомендательные, которые оценивают важность и полезность произведения как для отдельных читателей, так и для целевой аудитории с учетом ее возраста, гендерной принадлежности, образования, профессиональной подготовки.</a:t>
            </a:r>
          </a:p>
          <a:p>
            <a:pPr algn="just" fontAlgn="base"/>
            <a:r>
              <a:rPr lang="ru-RU" dirty="0" smtClean="0">
                <a:solidFill>
                  <a:srgbClr val="993366"/>
                </a:solidFill>
                <a:latin typeface="Monotype Corsiva" pitchFamily="66" charset="0"/>
              </a:rPr>
              <a:t>    Такая </a:t>
            </a:r>
            <a:r>
              <a:rPr lang="ru-RU" dirty="0">
                <a:solidFill>
                  <a:srgbClr val="993366"/>
                </a:solidFill>
                <a:latin typeface="Monotype Corsiva" pitchFamily="66" charset="0"/>
              </a:rPr>
              <a:t>аннотация указывает на детали, привлекающие внимание читателей. Например, подчеркивает, что роман относится к классике или, наоборот, интригует утверждением, что книга суперсовременна и отличается новаторским подходом. Приводятся и дополнительные убеждающие аргументы, апеллирующие к эмоциям читателя, его интересам или профессиональным потребностям.</a:t>
            </a:r>
          </a:p>
          <a:p>
            <a:pPr algn="just" fontAlgn="base"/>
            <a:r>
              <a:rPr lang="ru-RU" dirty="0" smtClean="0">
                <a:solidFill>
                  <a:srgbClr val="993366"/>
                </a:solidFill>
                <a:latin typeface="Monotype Corsiva" pitchFamily="66" charset="0"/>
              </a:rPr>
              <a:t>    Схема </a:t>
            </a:r>
            <a:r>
              <a:rPr lang="ru-RU" dirty="0">
                <a:solidFill>
                  <a:srgbClr val="993366"/>
                </a:solidFill>
                <a:latin typeface="Monotype Corsiva" pitchFamily="66" charset="0"/>
              </a:rPr>
              <a:t>и примерное содержание рекомендательной </a:t>
            </a:r>
            <a:r>
              <a:rPr lang="ru-RU" dirty="0" smtClean="0">
                <a:solidFill>
                  <a:srgbClr val="993366"/>
                </a:solidFill>
                <a:latin typeface="Monotype Corsiva" pitchFamily="66" charset="0"/>
              </a:rPr>
              <a:t>аннотации:</a:t>
            </a:r>
            <a:endParaRPr lang="ru-RU" dirty="0">
              <a:solidFill>
                <a:srgbClr val="993366"/>
              </a:solidFill>
              <a:latin typeface="Monotype Corsiva" pitchFamily="66" charset="0"/>
            </a:endParaRPr>
          </a:p>
          <a:p>
            <a:pPr marL="285750" indent="-285750" algn="just" fontAlgn="base">
              <a:buFont typeface="Wingdings" pitchFamily="2" charset="2"/>
              <a:buChar char="ü"/>
            </a:pPr>
            <a:r>
              <a:rPr lang="ru-RU" dirty="0" smtClean="0">
                <a:solidFill>
                  <a:srgbClr val="993366"/>
                </a:solidFill>
                <a:latin typeface="Monotype Corsiva" pitchFamily="66" charset="0"/>
              </a:rPr>
              <a:t>информация </a:t>
            </a:r>
            <a:r>
              <a:rPr lang="ru-RU" dirty="0">
                <a:solidFill>
                  <a:srgbClr val="993366"/>
                </a:solidFill>
                <a:latin typeface="Monotype Corsiva" pitchFamily="66" charset="0"/>
              </a:rPr>
              <a:t>об </a:t>
            </a:r>
            <a:r>
              <a:rPr lang="ru-RU" dirty="0" smtClean="0">
                <a:solidFill>
                  <a:srgbClr val="993366"/>
                </a:solidFill>
                <a:latin typeface="Monotype Corsiva" pitchFamily="66" charset="0"/>
              </a:rPr>
              <a:t>авторе;</a:t>
            </a:r>
            <a:endParaRPr lang="ru-RU" dirty="0">
              <a:solidFill>
                <a:srgbClr val="993366"/>
              </a:solidFill>
              <a:latin typeface="Monotype Corsiva" pitchFamily="66" charset="0"/>
            </a:endParaRPr>
          </a:p>
          <a:p>
            <a:pPr marL="285750" indent="-285750" algn="just" fontAlgn="base">
              <a:buFont typeface="Wingdings" pitchFamily="2" charset="2"/>
              <a:buChar char="ü"/>
            </a:pPr>
            <a:r>
              <a:rPr lang="ru-RU" dirty="0" smtClean="0">
                <a:solidFill>
                  <a:srgbClr val="993366"/>
                </a:solidFill>
                <a:latin typeface="Monotype Corsiva" pitchFamily="66" charset="0"/>
              </a:rPr>
              <a:t>характеристика </a:t>
            </a:r>
            <a:r>
              <a:rPr lang="ru-RU" dirty="0">
                <a:solidFill>
                  <a:srgbClr val="993366"/>
                </a:solidFill>
                <a:latin typeface="Monotype Corsiva" pitchFamily="66" charset="0"/>
              </a:rPr>
              <a:t>авторского творчества в целом</a:t>
            </a:r>
            <a:r>
              <a:rPr lang="ru-RU" dirty="0" smtClean="0">
                <a:solidFill>
                  <a:srgbClr val="993366"/>
                </a:solidFill>
                <a:latin typeface="Monotype Corsiva" pitchFamily="66" charset="0"/>
              </a:rPr>
              <a:t>;</a:t>
            </a:r>
          </a:p>
          <a:p>
            <a:pPr algn="just" fontAlgn="base"/>
            <a:r>
              <a:rPr lang="ru-RU" dirty="0">
                <a:solidFill>
                  <a:srgbClr val="660033"/>
                </a:solidFill>
                <a:latin typeface="Monotype Corsiva" pitchFamily="66" charset="0"/>
              </a:rPr>
              <a:t/>
            </a:r>
            <a:br>
              <a:rPr lang="ru-RU" dirty="0">
                <a:solidFill>
                  <a:srgbClr val="660033"/>
                </a:solidFill>
                <a:latin typeface="Monotype Corsiva" pitchFamily="66" charset="0"/>
              </a:rPr>
            </a:br>
            <a:endParaRPr lang="ru-RU" b="1" i="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979512" y="9417496"/>
            <a:ext cx="1600200" cy="527402"/>
          </a:xfrm>
        </p:spPr>
        <p:txBody>
          <a:bodyPr/>
          <a:lstStyle/>
          <a:p>
            <a:fld id="{B19B0651-EE4F-4900-A07F-96A6BFA9D0F0}" type="slidenum">
              <a:rPr lang="ru-RU" smtClean="0"/>
              <a:t>30</a:t>
            </a:fld>
            <a:endParaRPr lang="ru-RU" dirty="0"/>
          </a:p>
        </p:txBody>
      </p:sp>
    </p:spTree>
    <p:extLst>
      <p:ext uri="{BB962C8B-B14F-4D97-AF65-F5344CB8AC3E}">
        <p14:creationId xmlns:p14="http://schemas.microsoft.com/office/powerpoint/2010/main" val="49704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10341293"/>
          </a:xfrm>
          <a:prstGeom prst="rect">
            <a:avLst/>
          </a:prstGeom>
          <a:noFill/>
        </p:spPr>
        <p:txBody>
          <a:bodyPr wrap="square" rtlCol="0">
            <a:spAutoFit/>
          </a:bodyPr>
          <a:lstStyle/>
          <a:p>
            <a:pPr marL="285750" indent="-285750" algn="just">
              <a:buFont typeface="Wingdings" pitchFamily="2" charset="2"/>
              <a:buChar char="ü"/>
            </a:pPr>
            <a:r>
              <a:rPr lang="ru-RU" dirty="0" smtClean="0">
                <a:solidFill>
                  <a:srgbClr val="993366"/>
                </a:solidFill>
                <a:latin typeface="Monotype Corsiva" pitchFamily="66" charset="0"/>
              </a:rPr>
              <a:t>характеристика </a:t>
            </a:r>
            <a:r>
              <a:rPr lang="ru-RU" dirty="0">
                <a:solidFill>
                  <a:srgbClr val="993366"/>
                </a:solidFill>
                <a:latin typeface="Monotype Corsiva" pitchFamily="66" charset="0"/>
              </a:rPr>
              <a:t>данного произведения</a:t>
            </a:r>
            <a:r>
              <a:rPr lang="ru-RU" dirty="0" smtClean="0">
                <a:solidFill>
                  <a:srgbClr val="993366"/>
                </a:solidFill>
                <a:latin typeface="Monotype Corsiva" pitchFamily="66" charset="0"/>
              </a:rPr>
              <a:t>;</a:t>
            </a:r>
            <a:endParaRPr lang="ru-RU" dirty="0">
              <a:solidFill>
                <a:srgbClr val="993366"/>
              </a:solidFill>
              <a:latin typeface="Monotype Corsiva" pitchFamily="66" charset="0"/>
            </a:endParaRPr>
          </a:p>
          <a:p>
            <a:pPr marL="285750" indent="-285750" algn="just">
              <a:buFont typeface="Wingdings" pitchFamily="2" charset="2"/>
              <a:buChar char="ü"/>
            </a:pPr>
            <a:r>
              <a:rPr lang="ru-RU" dirty="0" smtClean="0">
                <a:solidFill>
                  <a:srgbClr val="993366"/>
                </a:solidFill>
                <a:latin typeface="Monotype Corsiva" pitchFamily="66" charset="0"/>
              </a:rPr>
              <a:t> </a:t>
            </a:r>
            <a:r>
              <a:rPr lang="ru-RU" dirty="0">
                <a:solidFill>
                  <a:srgbClr val="993366"/>
                </a:solidFill>
                <a:latin typeface="Monotype Corsiva" pitchFamily="66" charset="0"/>
              </a:rPr>
              <a:t>оценка книги с комментариями и замечаниями по ее тематике и/или </a:t>
            </a:r>
            <a:r>
              <a:rPr lang="ru-RU" dirty="0" smtClean="0">
                <a:solidFill>
                  <a:srgbClr val="993366"/>
                </a:solidFill>
                <a:latin typeface="Monotype Corsiva" pitchFamily="66" charset="0"/>
              </a:rPr>
              <a:t>проблематике;</a:t>
            </a:r>
            <a:endParaRPr lang="ru-RU" dirty="0">
              <a:solidFill>
                <a:srgbClr val="993366"/>
              </a:solidFill>
              <a:latin typeface="Monotype Corsiva" pitchFamily="66" charset="0"/>
            </a:endParaRPr>
          </a:p>
          <a:p>
            <a:pPr marL="285750" indent="-285750" algn="just">
              <a:buFont typeface="Wingdings" pitchFamily="2" charset="2"/>
              <a:buChar char="ü"/>
            </a:pPr>
            <a:r>
              <a:rPr lang="ru-RU" dirty="0" smtClean="0">
                <a:solidFill>
                  <a:srgbClr val="993366"/>
                </a:solidFill>
                <a:latin typeface="Monotype Corsiva" pitchFamily="66" charset="0"/>
              </a:rPr>
              <a:t>описание </a:t>
            </a:r>
            <a:r>
              <a:rPr lang="ru-RU" dirty="0">
                <a:solidFill>
                  <a:srgbClr val="993366"/>
                </a:solidFill>
                <a:latin typeface="Monotype Corsiva" pitchFamily="66" charset="0"/>
              </a:rPr>
              <a:t>особенностей стилистических и художественных </a:t>
            </a:r>
            <a:r>
              <a:rPr lang="ru-RU" dirty="0" smtClean="0">
                <a:solidFill>
                  <a:srgbClr val="993366"/>
                </a:solidFill>
                <a:latin typeface="Monotype Corsiva" pitchFamily="66" charset="0"/>
              </a:rPr>
              <a:t>приемов;</a:t>
            </a:r>
            <a:endParaRPr lang="ru-RU" dirty="0">
              <a:solidFill>
                <a:srgbClr val="993366"/>
              </a:solidFill>
              <a:latin typeface="Monotype Corsiva" pitchFamily="66" charset="0"/>
            </a:endParaRPr>
          </a:p>
          <a:p>
            <a:pPr marL="285750" indent="-285750" algn="just">
              <a:buFont typeface="Wingdings" pitchFamily="2" charset="2"/>
              <a:buChar char="ü"/>
            </a:pPr>
            <a:r>
              <a:rPr lang="ru-RU" dirty="0" smtClean="0">
                <a:solidFill>
                  <a:srgbClr val="993366"/>
                </a:solidFill>
                <a:latin typeface="Monotype Corsiva" pitchFamily="66" charset="0"/>
              </a:rPr>
              <a:t>описание </a:t>
            </a:r>
            <a:r>
              <a:rPr lang="ru-RU" dirty="0">
                <a:solidFill>
                  <a:srgbClr val="993366"/>
                </a:solidFill>
                <a:latin typeface="Monotype Corsiva" pitchFamily="66" charset="0"/>
              </a:rPr>
              <a:t>существенных особенностей художественно-полиграфического оформления </a:t>
            </a:r>
            <a:r>
              <a:rPr lang="ru-RU" dirty="0" smtClean="0">
                <a:solidFill>
                  <a:srgbClr val="993366"/>
                </a:solidFill>
                <a:latin typeface="Monotype Corsiva" pitchFamily="66" charset="0"/>
              </a:rPr>
              <a:t>издания;</a:t>
            </a:r>
            <a:endParaRPr lang="ru-RU" dirty="0">
              <a:solidFill>
                <a:srgbClr val="993366"/>
              </a:solidFill>
              <a:latin typeface="Monotype Corsiva" pitchFamily="66" charset="0"/>
            </a:endParaRPr>
          </a:p>
          <a:p>
            <a:pPr marL="285750" indent="-285750" algn="just">
              <a:buFont typeface="Wingdings" pitchFamily="2" charset="2"/>
              <a:buChar char="ü"/>
            </a:pPr>
            <a:r>
              <a:rPr lang="ru-RU" dirty="0" smtClean="0">
                <a:solidFill>
                  <a:srgbClr val="993366"/>
                </a:solidFill>
                <a:latin typeface="Monotype Corsiva" pitchFamily="66" charset="0"/>
              </a:rPr>
              <a:t>указание </a:t>
            </a:r>
            <a:r>
              <a:rPr lang="ru-RU" dirty="0">
                <a:solidFill>
                  <a:srgbClr val="993366"/>
                </a:solidFill>
                <a:latin typeface="Monotype Corsiva" pitchFamily="66" charset="0"/>
              </a:rPr>
              <a:t>на то, какой читательской аудитории предназначается книга.</a:t>
            </a:r>
          </a:p>
          <a:p>
            <a:pPr algn="just" fontAlgn="base"/>
            <a:r>
              <a:rPr lang="ru-RU" u="sng" dirty="0" smtClean="0">
                <a:solidFill>
                  <a:srgbClr val="993366"/>
                </a:solidFill>
                <a:latin typeface="Monotype Corsiva" pitchFamily="66" charset="0"/>
              </a:rPr>
              <a:t>2</a:t>
            </a:r>
            <a:r>
              <a:rPr lang="ru-RU" u="sng" dirty="0">
                <a:solidFill>
                  <a:srgbClr val="993366"/>
                </a:solidFill>
                <a:latin typeface="Monotype Corsiva" pitchFamily="66" charset="0"/>
              </a:rPr>
              <a:t>. По содержанию (его охвату и полноте) и ориентации на целевую аудиторию аннотации бывают:</a:t>
            </a:r>
          </a:p>
          <a:p>
            <a:pPr algn="just" fontAlgn="base"/>
            <a:r>
              <a:rPr lang="ru-RU" dirty="0">
                <a:solidFill>
                  <a:srgbClr val="993366"/>
                </a:solidFill>
                <a:latin typeface="Monotype Corsiva" pitchFamily="66" charset="0"/>
              </a:rPr>
              <a:t>1) Общими — они характеризуют книгу в целом.</a:t>
            </a:r>
          </a:p>
          <a:p>
            <a:pPr algn="just" fontAlgn="base"/>
            <a:r>
              <a:rPr lang="ru-RU" dirty="0" smtClean="0">
                <a:solidFill>
                  <a:srgbClr val="993366"/>
                </a:solidFill>
                <a:latin typeface="Monotype Corsiva" pitchFamily="66" charset="0"/>
              </a:rPr>
              <a:t>    Могут </a:t>
            </a:r>
            <a:r>
              <a:rPr lang="ru-RU" dirty="0">
                <a:solidFill>
                  <a:srgbClr val="993366"/>
                </a:solidFill>
                <a:latin typeface="Monotype Corsiva" pitchFamily="66" charset="0"/>
              </a:rPr>
              <a:t>быть и справочными, и рекомендательными. Как правило, они пишутся для широкой аудитории и фокусируются на изложении идеи и основных способов ее представления в тексте.</a:t>
            </a:r>
          </a:p>
          <a:p>
            <a:pPr algn="just" fontAlgn="base"/>
            <a:r>
              <a:rPr lang="ru-RU" dirty="0" smtClean="0">
                <a:solidFill>
                  <a:srgbClr val="993366"/>
                </a:solidFill>
                <a:latin typeface="Monotype Corsiva" pitchFamily="66" charset="0"/>
              </a:rPr>
              <a:t>    Если </a:t>
            </a:r>
            <a:r>
              <a:rPr lang="ru-RU" dirty="0">
                <a:solidFill>
                  <a:srgbClr val="993366"/>
                </a:solidFill>
                <a:latin typeface="Monotype Corsiva" pitchFamily="66" charset="0"/>
              </a:rPr>
              <a:t>произведение относится к художественной литературе, основной акцент делается на изложение основной проблематики, главного конфликта и того, как этот конфликт решается героем или героями истории.</a:t>
            </a:r>
          </a:p>
          <a:p>
            <a:pPr algn="just" fontAlgn="base"/>
            <a:r>
              <a:rPr lang="ru-RU" dirty="0" smtClean="0">
                <a:solidFill>
                  <a:srgbClr val="993366"/>
                </a:solidFill>
                <a:latin typeface="Monotype Corsiva" pitchFamily="66" charset="0"/>
              </a:rPr>
              <a:t>2</a:t>
            </a:r>
            <a:r>
              <a:rPr lang="ru-RU" dirty="0">
                <a:solidFill>
                  <a:srgbClr val="993366"/>
                </a:solidFill>
                <a:latin typeface="Monotype Corsiva" pitchFamily="66" charset="0"/>
              </a:rPr>
              <a:t>) Специализированными – пишутся для узкого круга потенциальных читателей и рассказывают о главных моментах содержания. Чаще всего это справочные аннотации, реже – рекомендательные.</a:t>
            </a:r>
          </a:p>
          <a:p>
            <a:pPr algn="just" fontAlgn="base"/>
            <a:r>
              <a:rPr lang="ru-RU" dirty="0">
                <a:solidFill>
                  <a:srgbClr val="993366"/>
                </a:solidFill>
                <a:latin typeface="Monotype Corsiva" pitchFamily="66" charset="0"/>
              </a:rPr>
              <a:t>Видом специализированной аннотации является также аннотация аналитическая. Она пишется не по всей книге, а по самым интересным тематическим частям, главам, параграфам. Чаще всего это аннотации описательные, справочного вида.</a:t>
            </a:r>
          </a:p>
          <a:p>
            <a:pPr algn="just" fontAlgn="base"/>
            <a:r>
              <a:rPr lang="ru-RU" u="sng" dirty="0" smtClean="0">
                <a:solidFill>
                  <a:srgbClr val="993366"/>
                </a:solidFill>
                <a:latin typeface="Monotype Corsiva" pitchFamily="66" charset="0"/>
              </a:rPr>
              <a:t>3</a:t>
            </a:r>
            <a:r>
              <a:rPr lang="ru-RU" u="sng" dirty="0">
                <a:solidFill>
                  <a:srgbClr val="993366"/>
                </a:solidFill>
                <a:latin typeface="Monotype Corsiva" pitchFamily="66" charset="0"/>
              </a:rPr>
              <a:t>. По объему аннотации бывают:</a:t>
            </a:r>
          </a:p>
          <a:p>
            <a:pPr algn="just" fontAlgn="base"/>
            <a:r>
              <a:rPr lang="ru-RU" dirty="0">
                <a:solidFill>
                  <a:srgbClr val="993366"/>
                </a:solidFill>
                <a:latin typeface="Monotype Corsiva" pitchFamily="66" charset="0"/>
              </a:rPr>
              <a:t>1) Краткими – они направлены на характеристику одного аспекта. Как правило, это </a:t>
            </a:r>
            <a:r>
              <a:rPr lang="ru-RU" dirty="0" smtClean="0">
                <a:solidFill>
                  <a:srgbClr val="993366"/>
                </a:solidFill>
                <a:latin typeface="Monotype Corsiva" pitchFamily="66" charset="0"/>
              </a:rPr>
              <a:t>оценка материала, глубины проработки темы. Либо представляют собой очень краткое </a:t>
            </a:r>
            <a:r>
              <a:rPr lang="ru-RU" dirty="0">
                <a:solidFill>
                  <a:srgbClr val="993366"/>
                </a:solidFill>
                <a:latin typeface="Monotype Corsiva" pitchFamily="66" charset="0"/>
              </a:rPr>
              <a:t>резюме, раскрывающее самую суть произведения.</a:t>
            </a:r>
          </a:p>
          <a:p>
            <a:pPr algn="just" fontAlgn="base"/>
            <a:r>
              <a:rPr lang="ru-RU" dirty="0" smtClean="0">
                <a:solidFill>
                  <a:srgbClr val="993366"/>
                </a:solidFill>
                <a:latin typeface="Monotype Corsiva" pitchFamily="66" charset="0"/>
              </a:rPr>
              <a:t>2</a:t>
            </a:r>
            <a:r>
              <a:rPr lang="ru-RU" dirty="0">
                <a:solidFill>
                  <a:srgbClr val="993366"/>
                </a:solidFill>
                <a:latin typeface="Monotype Corsiva" pitchFamily="66" charset="0"/>
              </a:rPr>
              <a:t>) Развернутыми – кроме короткого пересказа содержания и его оценки они включают в себя еще и перечисление глав, параграфов и/или рубрик. Обычно такая аннотация составляется к научным работам, учебникам, монографиям и занимает от одной до нескольких страниц.</a:t>
            </a:r>
          </a:p>
          <a:p>
            <a:pPr algn="just" fontAlgn="base"/>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5157192" y="9353272"/>
            <a:ext cx="1600200" cy="527402"/>
          </a:xfrm>
        </p:spPr>
        <p:txBody>
          <a:bodyPr/>
          <a:lstStyle/>
          <a:p>
            <a:fld id="{B19B0651-EE4F-4900-A07F-96A6BFA9D0F0}" type="slidenum">
              <a:rPr lang="ru-RU" smtClean="0"/>
              <a:t>31</a:t>
            </a:fld>
            <a:endParaRPr lang="ru-RU" dirty="0"/>
          </a:p>
        </p:txBody>
      </p:sp>
    </p:spTree>
    <p:extLst>
      <p:ext uri="{BB962C8B-B14F-4D97-AF65-F5344CB8AC3E}">
        <p14:creationId xmlns:p14="http://schemas.microsoft.com/office/powerpoint/2010/main" val="411232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19429"/>
            <a:ext cx="6480720" cy="11172289"/>
          </a:xfrm>
          <a:prstGeom prst="rect">
            <a:avLst/>
          </a:prstGeom>
          <a:noFill/>
        </p:spPr>
        <p:txBody>
          <a:bodyPr wrap="square" rtlCol="0">
            <a:spAutoFit/>
          </a:bodyPr>
          <a:lstStyle/>
          <a:p>
            <a:pPr algn="just" fontAlgn="base"/>
            <a:r>
              <a:rPr lang="ru-RU" u="sng" dirty="0" smtClean="0">
                <a:solidFill>
                  <a:srgbClr val="993366"/>
                </a:solidFill>
                <a:latin typeface="Monotype Corsiva" pitchFamily="66" charset="0"/>
              </a:rPr>
              <a:t>4</a:t>
            </a:r>
            <a:r>
              <a:rPr lang="ru-RU" u="sng" dirty="0">
                <a:solidFill>
                  <a:srgbClr val="993366"/>
                </a:solidFill>
                <a:latin typeface="Monotype Corsiva" pitchFamily="66" charset="0"/>
              </a:rPr>
              <a:t>. Еще один </a:t>
            </a:r>
            <a:r>
              <a:rPr lang="ru-RU" u="sng" dirty="0" smtClean="0">
                <a:solidFill>
                  <a:srgbClr val="993366"/>
                </a:solidFill>
                <a:latin typeface="Monotype Corsiva" pitchFamily="66" charset="0"/>
              </a:rPr>
              <a:t>тип –  </a:t>
            </a:r>
            <a:r>
              <a:rPr lang="ru-RU" u="sng" dirty="0">
                <a:solidFill>
                  <a:srgbClr val="993366"/>
                </a:solidFill>
                <a:latin typeface="Monotype Corsiva" pitchFamily="66" charset="0"/>
              </a:rPr>
              <a:t>обзорная аннотация.</a:t>
            </a:r>
          </a:p>
          <a:p>
            <a:pPr algn="just" fontAlgn="base"/>
            <a:r>
              <a:rPr lang="ru-RU" dirty="0" smtClean="0">
                <a:solidFill>
                  <a:srgbClr val="993366"/>
                </a:solidFill>
                <a:latin typeface="Monotype Corsiva" pitchFamily="66" charset="0"/>
              </a:rPr>
              <a:t>    Иногда </a:t>
            </a:r>
            <a:r>
              <a:rPr lang="ru-RU" dirty="0">
                <a:solidFill>
                  <a:srgbClr val="993366"/>
                </a:solidFill>
                <a:latin typeface="Monotype Corsiva" pitchFamily="66" charset="0"/>
              </a:rPr>
              <a:t>ее еще называют групповой.</a:t>
            </a:r>
          </a:p>
          <a:p>
            <a:pPr algn="just" fontAlgn="base"/>
            <a:r>
              <a:rPr lang="ru-RU" dirty="0" smtClean="0">
                <a:solidFill>
                  <a:srgbClr val="993366"/>
                </a:solidFill>
                <a:latin typeface="Monotype Corsiva" pitchFamily="66" charset="0"/>
              </a:rPr>
              <a:t>    Такая </a:t>
            </a:r>
            <a:r>
              <a:rPr lang="ru-RU" dirty="0">
                <a:solidFill>
                  <a:srgbClr val="993366"/>
                </a:solidFill>
                <a:latin typeface="Monotype Corsiva" pitchFamily="66" charset="0"/>
              </a:rPr>
              <a:t>аннотация пишется одна для нескольких произведений (для группы текстов, объединенных одной темой или одним жанром). Она может быть как справочной (уточнение трактовки общей темы в каждом из объединенных произведений), как и рекомендательной (в этом случае акцент делается на различия произведений – например, в трактовке темы или в способах представления информации</a:t>
            </a:r>
            <a:r>
              <a:rPr lang="ru-RU" dirty="0" smtClean="0">
                <a:solidFill>
                  <a:srgbClr val="993366"/>
                </a:solidFill>
                <a:latin typeface="Monotype Corsiva" pitchFamily="66" charset="0"/>
              </a:rPr>
              <a:t>).</a:t>
            </a:r>
          </a:p>
          <a:p>
            <a:pPr algn="just" fontAlgn="base"/>
            <a:endParaRPr lang="ru-RU" b="1" i="1" dirty="0" smtClean="0">
              <a:solidFill>
                <a:srgbClr val="CC3300"/>
              </a:solidFill>
              <a:latin typeface="Monotype Corsiva" pitchFamily="66" charset="0"/>
            </a:endParaRPr>
          </a:p>
          <a:p>
            <a:pPr algn="just" fontAlgn="base"/>
            <a:r>
              <a:rPr lang="en-US" b="1" i="1" dirty="0" smtClean="0">
                <a:solidFill>
                  <a:srgbClr val="CC3300"/>
                </a:solidFill>
                <a:latin typeface="Monotype Corsiva" pitchFamily="66" charset="0"/>
              </a:rPr>
              <a:t>III</a:t>
            </a:r>
            <a:r>
              <a:rPr lang="en-US" b="1" i="1" dirty="0">
                <a:solidFill>
                  <a:srgbClr val="CC3300"/>
                </a:solidFill>
                <a:latin typeface="Monotype Corsiva" pitchFamily="66" charset="0"/>
              </a:rPr>
              <a:t>. </a:t>
            </a:r>
            <a:r>
              <a:rPr lang="ru-RU" b="1" i="1" dirty="0" smtClean="0">
                <a:solidFill>
                  <a:srgbClr val="CC3300"/>
                </a:solidFill>
                <a:latin typeface="Monotype Corsiva" pitchFamily="66" charset="0"/>
              </a:rPr>
              <a:t>Определите вид аннотации</a:t>
            </a:r>
            <a:endParaRPr lang="ru-RU" b="1" i="1" dirty="0">
              <a:solidFill>
                <a:srgbClr val="CC3300"/>
              </a:solidFill>
              <a:latin typeface="Monotype Corsiva" pitchFamily="66" charset="0"/>
            </a:endParaRPr>
          </a:p>
          <a:p>
            <a:pPr algn="just" fontAlgn="base"/>
            <a:r>
              <a:rPr lang="ru-RU" dirty="0">
                <a:solidFill>
                  <a:srgbClr val="993366"/>
                </a:solidFill>
                <a:latin typeface="Monotype Corsiva" pitchFamily="66" charset="0"/>
              </a:rPr>
              <a:t> </a:t>
            </a:r>
            <a:r>
              <a:rPr lang="ru-RU" dirty="0" smtClean="0">
                <a:solidFill>
                  <a:srgbClr val="993366"/>
                </a:solidFill>
                <a:latin typeface="Monotype Corsiva" pitchFamily="66" charset="0"/>
              </a:rPr>
              <a:t>   Роман </a:t>
            </a:r>
            <a:r>
              <a:rPr lang="ru-RU" dirty="0">
                <a:solidFill>
                  <a:srgbClr val="993366"/>
                </a:solidFill>
                <a:latin typeface="Monotype Corsiva" pitchFamily="66" charset="0"/>
              </a:rPr>
              <a:t>«Отверженные» Виктора Гюго – один из лучших романов классики. В данном периоде автор описывает события во Франции от времен Ватерлоо вплоть до 1830. В первых главах романа мы знакомимся с епископом </a:t>
            </a:r>
            <a:r>
              <a:rPr lang="ru-RU" dirty="0" err="1">
                <a:solidFill>
                  <a:srgbClr val="993366"/>
                </a:solidFill>
                <a:latin typeface="Monotype Corsiva" pitchFamily="66" charset="0"/>
              </a:rPr>
              <a:t>Бьенвеню</a:t>
            </a:r>
            <a:r>
              <a:rPr lang="ru-RU" dirty="0">
                <a:solidFill>
                  <a:srgbClr val="993366"/>
                </a:solidFill>
                <a:latin typeface="Monotype Corsiva" pitchFamily="66" charset="0"/>
              </a:rPr>
              <a:t> – человеком, который вел </a:t>
            </a:r>
            <a:r>
              <a:rPr lang="ru-RU" dirty="0" err="1">
                <a:solidFill>
                  <a:srgbClr val="993366"/>
                </a:solidFill>
                <a:latin typeface="Monotype Corsiva" pitchFamily="66" charset="0"/>
              </a:rPr>
              <a:t>смиреннный</a:t>
            </a:r>
            <a:r>
              <a:rPr lang="ru-RU" dirty="0">
                <a:solidFill>
                  <a:srgbClr val="993366"/>
                </a:solidFill>
                <a:latin typeface="Monotype Corsiva" pitchFamily="66" charset="0"/>
              </a:rPr>
              <a:t> образ жизни. Однажды он приютил у себя беглого каторжника Жана </a:t>
            </a:r>
            <a:r>
              <a:rPr lang="ru-RU" dirty="0" err="1">
                <a:solidFill>
                  <a:srgbClr val="993366"/>
                </a:solidFill>
                <a:latin typeface="Monotype Corsiva" pitchFamily="66" charset="0"/>
              </a:rPr>
              <a:t>Вальжана</a:t>
            </a:r>
            <a:r>
              <a:rPr lang="ru-RU" dirty="0">
                <a:solidFill>
                  <a:srgbClr val="993366"/>
                </a:solidFill>
                <a:latin typeface="Monotype Corsiva" pitchFamily="66" charset="0"/>
              </a:rPr>
              <a:t>, который сбежал от него, прихватив с собой серебряные подсвечники. Каторжника поймали и привели к епископу, но тот, вместо того, чтобы обвинить преступника, защитил его и подарил подсвечники. Именно с этого момента и начинается преображение бывшего преступника. На протяжении романа он повстречает милую </a:t>
            </a:r>
            <a:r>
              <a:rPr lang="ru-RU" dirty="0" err="1">
                <a:solidFill>
                  <a:srgbClr val="993366"/>
                </a:solidFill>
                <a:latin typeface="Monotype Corsiva" pitchFamily="66" charset="0"/>
              </a:rPr>
              <a:t>Козетту</a:t>
            </a:r>
            <a:r>
              <a:rPr lang="ru-RU" dirty="0">
                <a:solidFill>
                  <a:srgbClr val="993366"/>
                </a:solidFill>
                <a:latin typeface="Monotype Corsiva" pitchFamily="66" charset="0"/>
              </a:rPr>
              <a:t>, которая станет ему как дочь, встретится с жандармом </a:t>
            </a:r>
            <a:r>
              <a:rPr lang="ru-RU" dirty="0" err="1">
                <a:solidFill>
                  <a:srgbClr val="993366"/>
                </a:solidFill>
                <a:latin typeface="Monotype Corsiva" pitchFamily="66" charset="0"/>
              </a:rPr>
              <a:t>Жавером</a:t>
            </a:r>
            <a:r>
              <a:rPr lang="ru-RU" dirty="0">
                <a:solidFill>
                  <a:srgbClr val="993366"/>
                </a:solidFill>
                <a:latin typeface="Monotype Corsiva" pitchFamily="66" charset="0"/>
              </a:rPr>
              <a:t>, который будет всеми силами стараться поймать Жана. На страницах книги мы повстречаем малыша </a:t>
            </a:r>
            <a:r>
              <a:rPr lang="ru-RU" dirty="0" err="1">
                <a:solidFill>
                  <a:srgbClr val="993366"/>
                </a:solidFill>
                <a:latin typeface="Monotype Corsiva" pitchFamily="66" charset="0"/>
              </a:rPr>
              <a:t>Гавроша</a:t>
            </a:r>
            <a:r>
              <a:rPr lang="ru-RU" dirty="0">
                <a:solidFill>
                  <a:srgbClr val="993366"/>
                </a:solidFill>
                <a:latin typeface="Monotype Corsiva" pitchFamily="66" charset="0"/>
              </a:rPr>
              <a:t>, </a:t>
            </a:r>
            <a:r>
              <a:rPr lang="ru-RU" dirty="0" err="1">
                <a:solidFill>
                  <a:srgbClr val="993366"/>
                </a:solidFill>
                <a:latin typeface="Monotype Corsiva" pitchFamily="66" charset="0"/>
              </a:rPr>
              <a:t>Мариуса</a:t>
            </a:r>
            <a:r>
              <a:rPr lang="ru-RU" dirty="0">
                <a:solidFill>
                  <a:srgbClr val="993366"/>
                </a:solidFill>
                <a:latin typeface="Monotype Corsiva" pitchFamily="66" charset="0"/>
              </a:rPr>
              <a:t> </a:t>
            </a:r>
            <a:r>
              <a:rPr lang="ru-RU" dirty="0" err="1">
                <a:solidFill>
                  <a:srgbClr val="993366"/>
                </a:solidFill>
                <a:latin typeface="Monotype Corsiva" pitchFamily="66" charset="0"/>
              </a:rPr>
              <a:t>Понмерси</a:t>
            </a:r>
            <a:r>
              <a:rPr lang="ru-RU" dirty="0">
                <a:solidFill>
                  <a:srgbClr val="993366"/>
                </a:solidFill>
                <a:latin typeface="Monotype Corsiva" pitchFamily="66" charset="0"/>
              </a:rPr>
              <a:t> и многих других персонажей, каждый из которых обладает неповторимыми чертами характера. В этом романе есть все: любовь, ненависть, борьба добра и зла, храбрость, упрямство, непоколебимость…После прочтения этого романа Вы не останетесь равнодушными и задумаетесь о многом</a:t>
            </a:r>
            <a:r>
              <a:rPr lang="ru-RU" dirty="0" smtClean="0">
                <a:solidFill>
                  <a:srgbClr val="993366"/>
                </a:solidFill>
                <a:latin typeface="Monotype Corsiva" pitchFamily="66" charset="0"/>
              </a:rPr>
              <a:t>.</a:t>
            </a:r>
          </a:p>
          <a:p>
            <a:pPr algn="just" fontAlgn="base"/>
            <a:endParaRPr lang="ru-RU" dirty="0">
              <a:solidFill>
                <a:srgbClr val="660033"/>
              </a:solidFill>
              <a:latin typeface="Monotype Corsiva" pitchFamily="66" charset="0"/>
            </a:endParaRPr>
          </a:p>
          <a:p>
            <a:pPr algn="just" fontAlgn="base"/>
            <a:r>
              <a:rPr lang="en-US" b="1" i="1" dirty="0" smtClean="0">
                <a:solidFill>
                  <a:srgbClr val="CC3300"/>
                </a:solidFill>
                <a:latin typeface="Monotype Corsiva" pitchFamily="66" charset="0"/>
              </a:rPr>
              <a:t>IV</a:t>
            </a:r>
            <a:r>
              <a:rPr lang="ru-RU" b="1" i="1" dirty="0" smtClean="0">
                <a:solidFill>
                  <a:srgbClr val="CC3300"/>
                </a:solidFill>
                <a:latin typeface="Monotype Corsiva" pitchFamily="66" charset="0"/>
              </a:rPr>
              <a:t>.</a:t>
            </a:r>
            <a:r>
              <a:rPr lang="en-US" b="1" i="1" dirty="0" smtClean="0">
                <a:solidFill>
                  <a:srgbClr val="CC3300"/>
                </a:solidFill>
                <a:latin typeface="Monotype Corsiva" pitchFamily="66" charset="0"/>
              </a:rPr>
              <a:t> </a:t>
            </a:r>
            <a:r>
              <a:rPr lang="ru-RU" b="1" i="1" dirty="0" smtClean="0">
                <a:solidFill>
                  <a:srgbClr val="CC3300"/>
                </a:solidFill>
                <a:latin typeface="Monotype Corsiva" pitchFamily="66" charset="0"/>
              </a:rPr>
              <a:t>Составьте  ребусы на тему  «Виды переработки текста»</a:t>
            </a:r>
          </a:p>
          <a:p>
            <a:pPr algn="just" fontAlgn="base"/>
            <a:endParaRPr lang="ru-RU" b="1" i="1" dirty="0">
              <a:solidFill>
                <a:srgbClr val="CC3300"/>
              </a:solidFill>
              <a:latin typeface="Monotype Corsiva" pitchFamily="66" charset="0"/>
            </a:endParaRPr>
          </a:p>
          <a:p>
            <a:pPr algn="just" fontAlgn="base"/>
            <a:r>
              <a:rPr lang="en-US" b="1" i="1" dirty="0" smtClean="0">
                <a:solidFill>
                  <a:srgbClr val="CC3300"/>
                </a:solidFill>
                <a:latin typeface="Monotype Corsiva" pitchFamily="66" charset="0"/>
              </a:rPr>
              <a:t>V</a:t>
            </a:r>
            <a:r>
              <a:rPr lang="ru-RU" b="1" i="1" dirty="0">
                <a:solidFill>
                  <a:srgbClr val="CC3300"/>
                </a:solidFill>
                <a:latin typeface="Monotype Corsiva" pitchFamily="66" charset="0"/>
              </a:rPr>
              <a:t>.</a:t>
            </a:r>
            <a:r>
              <a:rPr lang="en-US" b="1" i="1" dirty="0">
                <a:solidFill>
                  <a:srgbClr val="CC3300"/>
                </a:solidFill>
                <a:latin typeface="Monotype Corsiva" pitchFamily="66" charset="0"/>
              </a:rPr>
              <a:t> </a:t>
            </a:r>
            <a:r>
              <a:rPr lang="ru-RU" b="1" i="1" dirty="0" smtClean="0">
                <a:solidFill>
                  <a:srgbClr val="CC3300"/>
                </a:solidFill>
                <a:latin typeface="Monotype Corsiva" pitchFamily="66" charset="0"/>
              </a:rPr>
              <a:t>Напишите рекомендательную аннотацию к роману И.С. Тургенева «Отцы и дети»</a:t>
            </a:r>
            <a:endParaRPr lang="ru-RU" b="1" i="1" dirty="0">
              <a:solidFill>
                <a:srgbClr val="CC3300"/>
              </a:solidFill>
              <a:latin typeface="Monotype Corsiva" pitchFamily="66" charset="0"/>
            </a:endParaRPr>
          </a:p>
          <a:p>
            <a:pPr algn="just" fontAlgn="base"/>
            <a:endParaRPr lang="ru-RU" b="1" i="1" dirty="0">
              <a:solidFill>
                <a:srgbClr val="CC3300"/>
              </a:solidFill>
              <a:latin typeface="Monotype Corsiva" pitchFamily="66" charset="0"/>
            </a:endParaRPr>
          </a:p>
          <a:p>
            <a:pPr algn="just" fontAlgn="base"/>
            <a:endParaRPr lang="ru-RU" dirty="0">
              <a:solidFill>
                <a:srgbClr val="660033"/>
              </a:solidFill>
              <a:latin typeface="Monotype Corsiva" pitchFamily="66" charset="0"/>
            </a:endParaRPr>
          </a:p>
          <a:p>
            <a:pPr algn="just" fontAlgn="base"/>
            <a:endParaRPr lang="ru-RU" dirty="0">
              <a:solidFill>
                <a:srgbClr val="660033"/>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a:p>
            <a:endParaRPr lang="ru-RU" b="1" i="1" dirty="0" smtClean="0">
              <a:solidFill>
                <a:srgbClr val="CC3300"/>
              </a:solidFill>
              <a:latin typeface="Monotype Corsiva" pitchFamily="66" charset="0"/>
            </a:endParaRPr>
          </a:p>
          <a:p>
            <a:endParaRPr lang="ru-RU" b="1" i="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1035496" y="9273480"/>
            <a:ext cx="1600200" cy="527402"/>
          </a:xfrm>
        </p:spPr>
        <p:txBody>
          <a:bodyPr/>
          <a:lstStyle/>
          <a:p>
            <a:fld id="{B19B0651-EE4F-4900-A07F-96A6BFA9D0F0}" type="slidenum">
              <a:rPr lang="ru-RU" smtClean="0"/>
              <a:t>32</a:t>
            </a:fld>
            <a:endParaRPr lang="ru-RU" dirty="0"/>
          </a:p>
        </p:txBody>
      </p:sp>
    </p:spTree>
    <p:extLst>
      <p:ext uri="{BB962C8B-B14F-4D97-AF65-F5344CB8AC3E}">
        <p14:creationId xmlns:p14="http://schemas.microsoft.com/office/powerpoint/2010/main" val="207498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9818072"/>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 7.</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Изучение особенностей построения текста разных функциональных типов</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008000"/>
                </a:solidFill>
                <a:latin typeface="Monotype Corsiva" pitchFamily="66" charset="0"/>
              </a:rPr>
              <a:t>создание условий для </a:t>
            </a:r>
          </a:p>
          <a:p>
            <a:pPr marL="285750" indent="-285750" algn="just">
              <a:buFont typeface="Wingdings" pitchFamily="2" charset="2"/>
              <a:buChar char="ü"/>
            </a:pPr>
            <a:r>
              <a:rPr lang="ru-RU" dirty="0" smtClean="0">
                <a:solidFill>
                  <a:srgbClr val="008000"/>
                </a:solidFill>
                <a:latin typeface="Monotype Corsiva" pitchFamily="66" charset="0"/>
              </a:rPr>
              <a:t>совершенствования </a:t>
            </a:r>
            <a:r>
              <a:rPr lang="ru-RU" dirty="0" err="1">
                <a:solidFill>
                  <a:srgbClr val="008000"/>
                </a:solidFill>
                <a:latin typeface="Monotype Corsiva" pitchFamily="66" charset="0"/>
              </a:rPr>
              <a:t>общеучебных</a:t>
            </a:r>
            <a:r>
              <a:rPr lang="ru-RU" dirty="0">
                <a:solidFill>
                  <a:srgbClr val="008000"/>
                </a:solidFill>
                <a:latin typeface="Monotype Corsiva" pitchFamily="66" charset="0"/>
              </a:rPr>
              <a:t> умений и навыков обучаемых: языковых, речемыслительных, орфографических, пунктуационных, </a:t>
            </a:r>
            <a:r>
              <a:rPr lang="ru-RU" dirty="0" smtClean="0">
                <a:solidFill>
                  <a:srgbClr val="008000"/>
                </a:solidFill>
                <a:latin typeface="Monotype Corsiva" pitchFamily="66" charset="0"/>
              </a:rPr>
              <a:t>стилистических;</a:t>
            </a:r>
          </a:p>
          <a:p>
            <a:pPr marL="285750" indent="-285750" algn="just">
              <a:buFont typeface="Wingdings" pitchFamily="2" charset="2"/>
              <a:buChar char="ü"/>
            </a:pPr>
            <a:r>
              <a:rPr lang="ru-RU" dirty="0" smtClean="0">
                <a:solidFill>
                  <a:srgbClr val="008000"/>
                </a:solidFill>
                <a:latin typeface="Monotype Corsiva" pitchFamily="66" charset="0"/>
              </a:rPr>
              <a:t>совершенствования </a:t>
            </a:r>
            <a:r>
              <a:rPr lang="ru-RU" dirty="0">
                <a:solidFill>
                  <a:srgbClr val="008000"/>
                </a:solidFill>
                <a:latin typeface="Monotype Corsiva" pitchFamily="66" charset="0"/>
              </a:rPr>
              <a:t>умений обучающихся осмысливать закономерности языка, правильно, стилистически верно использовать языковые единицы в устной и письменной речи в разных речевых ситуациях.</a:t>
            </a:r>
          </a:p>
          <a:p>
            <a:pPr algn="ctr"/>
            <a:endParaRPr lang="ru-RU" b="1" dirty="0" smtClean="0">
              <a:solidFill>
                <a:srgbClr val="CC330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dirty="0">
              <a:solidFill>
                <a:srgbClr val="CC3300"/>
              </a:solidFill>
              <a:latin typeface="Monotype Corsiva" pitchFamily="66" charset="0"/>
            </a:endParaRPr>
          </a:p>
          <a:p>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ru-RU" b="1" dirty="0" smtClean="0">
                <a:solidFill>
                  <a:srgbClr val="CC3300"/>
                </a:solidFill>
                <a:latin typeface="Monotype Corsiva" pitchFamily="66" charset="0"/>
              </a:rPr>
              <a:t>Определите тип речи, который можно использовать в сочинениях на заданные темы</a:t>
            </a:r>
          </a:p>
          <a:p>
            <a:pPr marL="342900" indent="-342900">
              <a:buAutoNum type="arabicPeriod"/>
            </a:pPr>
            <a:r>
              <a:rPr lang="ru-RU" dirty="0" smtClean="0">
                <a:solidFill>
                  <a:srgbClr val="008000"/>
                </a:solidFill>
                <a:latin typeface="Monotype Corsiva" pitchFamily="66" charset="0"/>
              </a:rPr>
              <a:t>Моя профессия</a:t>
            </a:r>
          </a:p>
          <a:p>
            <a:pPr marL="342900" indent="-342900">
              <a:buAutoNum type="arabicPeriod"/>
            </a:pPr>
            <a:r>
              <a:rPr lang="ru-RU" dirty="0" smtClean="0">
                <a:solidFill>
                  <a:srgbClr val="008000"/>
                </a:solidFill>
                <a:latin typeface="Monotype Corsiva" pitchFamily="66" charset="0"/>
              </a:rPr>
              <a:t>Как зарядить аккумулятор?</a:t>
            </a:r>
          </a:p>
          <a:p>
            <a:pPr marL="342900" indent="-342900">
              <a:buAutoNum type="arabicPeriod"/>
            </a:pPr>
            <a:r>
              <a:rPr lang="ru-RU" dirty="0" smtClean="0">
                <a:solidFill>
                  <a:srgbClr val="008000"/>
                </a:solidFill>
                <a:latin typeface="Monotype Corsiva" pitchFamily="66" charset="0"/>
              </a:rPr>
              <a:t>Мой домашний питомец</a:t>
            </a:r>
          </a:p>
          <a:p>
            <a:pPr marL="342900" indent="-342900">
              <a:buAutoNum type="arabicPeriod"/>
            </a:pPr>
            <a:r>
              <a:rPr lang="ru-RU" dirty="0" smtClean="0">
                <a:solidFill>
                  <a:srgbClr val="008000"/>
                </a:solidFill>
                <a:latin typeface="Monotype Corsiva" pitchFamily="66" charset="0"/>
              </a:rPr>
              <a:t>Дом моей мечты</a:t>
            </a:r>
          </a:p>
          <a:p>
            <a:pPr marL="342900" indent="-342900">
              <a:buAutoNum type="arabicPeriod"/>
            </a:pPr>
            <a:r>
              <a:rPr lang="ru-RU" dirty="0" smtClean="0">
                <a:solidFill>
                  <a:srgbClr val="008000"/>
                </a:solidFill>
                <a:latin typeface="Monotype Corsiva" pitchFamily="66" charset="0"/>
              </a:rPr>
              <a:t>Какой двигатель  выбрать: дизельный или бензиновый?</a:t>
            </a:r>
          </a:p>
          <a:p>
            <a:endParaRPr lang="ru-RU" b="1" i="1" dirty="0">
              <a:solidFill>
                <a:srgbClr val="CC3300"/>
              </a:solidFill>
              <a:latin typeface="Monotype Corsiva" pitchFamily="66" charset="0"/>
            </a:endParaRPr>
          </a:p>
          <a:p>
            <a:pPr algn="just"/>
            <a:r>
              <a:rPr lang="en-US" b="1" i="1" dirty="0" smtClean="0">
                <a:solidFill>
                  <a:srgbClr val="CC3300"/>
                </a:solidFill>
                <a:latin typeface="Monotype Corsiva" pitchFamily="66" charset="0"/>
              </a:rPr>
              <a:t>II. </a:t>
            </a:r>
            <a:r>
              <a:rPr lang="ru-RU" b="1" i="1" dirty="0" smtClean="0">
                <a:solidFill>
                  <a:srgbClr val="CC3300"/>
                </a:solidFill>
                <a:latin typeface="Monotype Corsiva" pitchFamily="66" charset="0"/>
              </a:rPr>
              <a:t> </a:t>
            </a:r>
            <a:r>
              <a:rPr lang="ru-RU" b="1" dirty="0" smtClean="0">
                <a:solidFill>
                  <a:srgbClr val="CC3300"/>
                </a:solidFill>
                <a:latin typeface="Monotype Corsiva" pitchFamily="66" charset="0"/>
              </a:rPr>
              <a:t>В </a:t>
            </a:r>
            <a:r>
              <a:rPr lang="ru-RU" b="1" dirty="0">
                <a:solidFill>
                  <a:srgbClr val="CC3300"/>
                </a:solidFill>
                <a:latin typeface="Monotype Corsiva" pitchFamily="66" charset="0"/>
              </a:rPr>
              <a:t>тексте перепутаны абзацы, но план составлен </a:t>
            </a:r>
            <a:r>
              <a:rPr lang="ru-RU" b="1" dirty="0" smtClean="0">
                <a:solidFill>
                  <a:srgbClr val="CC3300"/>
                </a:solidFill>
                <a:latin typeface="Monotype Corsiva" pitchFamily="66" charset="0"/>
              </a:rPr>
              <a:t>верно. Восстановите </a:t>
            </a:r>
            <a:r>
              <a:rPr lang="ru-RU" b="1" dirty="0">
                <a:solidFill>
                  <a:srgbClr val="CC3300"/>
                </a:solidFill>
                <a:latin typeface="Monotype Corsiva" pitchFamily="66" charset="0"/>
              </a:rPr>
              <a:t>текст</a:t>
            </a:r>
            <a:r>
              <a:rPr lang="ru-RU" b="1" dirty="0" smtClean="0">
                <a:solidFill>
                  <a:srgbClr val="CC3300"/>
                </a:solidFill>
                <a:latin typeface="Monotype Corsiva" pitchFamily="66" charset="0"/>
              </a:rPr>
              <a:t>. Запишите правильный вариант</a:t>
            </a:r>
            <a:endParaRPr lang="ru-RU" b="1" dirty="0">
              <a:solidFill>
                <a:srgbClr val="CC3300"/>
              </a:solidFill>
              <a:latin typeface="Monotype Corsiva" pitchFamily="66" charset="0"/>
            </a:endParaRPr>
          </a:p>
          <a:p>
            <a:pPr algn="ctr"/>
            <a:r>
              <a:rPr lang="ru-RU" dirty="0">
                <a:solidFill>
                  <a:srgbClr val="008000"/>
                </a:solidFill>
                <a:latin typeface="Monotype Corsiva" pitchFamily="66" charset="0"/>
              </a:rPr>
              <a:t>Функции поселений.</a:t>
            </a:r>
          </a:p>
          <a:p>
            <a:pPr algn="just"/>
            <a:r>
              <a:rPr lang="ru-RU" dirty="0">
                <a:solidFill>
                  <a:srgbClr val="008000"/>
                </a:solidFill>
                <a:latin typeface="Monotype Corsiva" pitchFamily="66" charset="0"/>
              </a:rPr>
              <a:t>А. Градообслуживающие функции – это обслуживание населения города: внутригородской транспорт, жилищно-коммунальное хозяйство, большая часть сферы услуг.</a:t>
            </a:r>
          </a:p>
          <a:p>
            <a:pPr algn="just"/>
            <a:r>
              <a:rPr lang="ru-RU" dirty="0">
                <a:solidFill>
                  <a:srgbClr val="008000"/>
                </a:solidFill>
                <a:latin typeface="Monotype Corsiva" pitchFamily="66" charset="0"/>
              </a:rPr>
              <a:t>Б. Функции любого города подразделяются на  градообслуживающие и градообразующие.</a:t>
            </a:r>
          </a:p>
          <a:p>
            <a:pPr algn="just"/>
            <a:r>
              <a:rPr lang="ru-RU" dirty="0">
                <a:solidFill>
                  <a:srgbClr val="008000"/>
                </a:solidFill>
                <a:latin typeface="Monotype Corsiva" pitchFamily="66" charset="0"/>
              </a:rPr>
              <a:t>В. Рассмотрим теперь функции поселений – городских и сельских. Под функциями понимается роль, назначение поселений в обществе</a:t>
            </a:r>
            <a:r>
              <a:rPr lang="ru-RU" dirty="0" smtClean="0">
                <a:solidFill>
                  <a:srgbClr val="008000"/>
                </a:solidFill>
                <a:latin typeface="Monotype Corsiva" pitchFamily="66" charset="0"/>
              </a:rPr>
              <a:t>.</a:t>
            </a:r>
            <a:endParaRPr lang="ru-RU" dirty="0">
              <a:solidFill>
                <a:srgbClr val="008000"/>
              </a:solidFill>
              <a:latin typeface="Monotype Corsiva" pitchFamily="66" charset="0"/>
            </a:endParaRPr>
          </a:p>
        </p:txBody>
      </p:sp>
      <p:sp>
        <p:nvSpPr>
          <p:cNvPr id="3" name="Номер слайда 2"/>
          <p:cNvSpPr>
            <a:spLocks noGrp="1"/>
          </p:cNvSpPr>
          <p:nvPr>
            <p:ph type="sldNum" sz="quarter" idx="12"/>
          </p:nvPr>
        </p:nvSpPr>
        <p:spPr>
          <a:xfrm>
            <a:off x="5069159" y="9306428"/>
            <a:ext cx="1600200" cy="527402"/>
          </a:xfrm>
        </p:spPr>
        <p:txBody>
          <a:bodyPr/>
          <a:lstStyle/>
          <a:p>
            <a:fld id="{B19B0651-EE4F-4900-A07F-96A6BFA9D0F0}" type="slidenum">
              <a:rPr lang="ru-RU" smtClean="0"/>
              <a:t>33</a:t>
            </a:fld>
            <a:endParaRPr lang="ru-RU" dirty="0"/>
          </a:p>
        </p:txBody>
      </p:sp>
    </p:spTree>
    <p:extLst>
      <p:ext uri="{BB962C8B-B14F-4D97-AF65-F5344CB8AC3E}">
        <p14:creationId xmlns:p14="http://schemas.microsoft.com/office/powerpoint/2010/main" val="247506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10064294"/>
          </a:xfrm>
          <a:prstGeom prst="rect">
            <a:avLst/>
          </a:prstGeom>
          <a:noFill/>
        </p:spPr>
        <p:txBody>
          <a:bodyPr wrap="square" rtlCol="0">
            <a:spAutoFit/>
          </a:bodyPr>
          <a:lstStyle/>
          <a:p>
            <a:pPr algn="just"/>
            <a:r>
              <a:rPr lang="ru-RU" dirty="0" smtClean="0">
                <a:solidFill>
                  <a:srgbClr val="008000"/>
                </a:solidFill>
                <a:latin typeface="Monotype Corsiva" pitchFamily="66" charset="0"/>
              </a:rPr>
              <a:t>Г</a:t>
            </a:r>
            <a:r>
              <a:rPr lang="ru-RU" dirty="0">
                <a:solidFill>
                  <a:srgbClr val="008000"/>
                </a:solidFill>
                <a:latin typeface="Monotype Corsiva" pitchFamily="66" charset="0"/>
              </a:rPr>
              <a:t>. Градообразующие функции – это те виды деятельности, продукция которых идёт и на сторону: промышленность, строительство за пределами города, внешний транспорт.</a:t>
            </a:r>
          </a:p>
          <a:p>
            <a:r>
              <a:rPr lang="ru-RU" b="1" dirty="0" smtClean="0">
                <a:solidFill>
                  <a:srgbClr val="008000"/>
                </a:solidFill>
                <a:latin typeface="Monotype Corsiva" pitchFamily="66" charset="0"/>
              </a:rPr>
              <a:t>План</a:t>
            </a:r>
            <a:endParaRPr lang="ru-RU" b="1" dirty="0">
              <a:solidFill>
                <a:srgbClr val="008000"/>
              </a:solidFill>
              <a:latin typeface="Monotype Corsiva" pitchFamily="66" charset="0"/>
            </a:endParaRPr>
          </a:p>
          <a:p>
            <a:r>
              <a:rPr lang="ru-RU" dirty="0" smtClean="0">
                <a:solidFill>
                  <a:srgbClr val="008000"/>
                </a:solidFill>
                <a:latin typeface="Monotype Corsiva" pitchFamily="66" charset="0"/>
              </a:rPr>
              <a:t>1. Понятие </a:t>
            </a:r>
            <a:r>
              <a:rPr lang="ru-RU" dirty="0">
                <a:solidFill>
                  <a:srgbClr val="008000"/>
                </a:solidFill>
                <a:latin typeface="Monotype Corsiva" pitchFamily="66" charset="0"/>
              </a:rPr>
              <a:t>функции</a:t>
            </a:r>
            <a:r>
              <a:rPr lang="ru-RU" dirty="0" smtClean="0">
                <a:solidFill>
                  <a:srgbClr val="008000"/>
                </a:solidFill>
                <a:latin typeface="Monotype Corsiva" pitchFamily="66" charset="0"/>
              </a:rPr>
              <a:t>.                                 3. Большая </a:t>
            </a:r>
            <a:r>
              <a:rPr lang="ru-RU" dirty="0">
                <a:solidFill>
                  <a:srgbClr val="008000"/>
                </a:solidFill>
                <a:latin typeface="Monotype Corsiva" pitchFamily="66" charset="0"/>
              </a:rPr>
              <a:t>часть сферы услуг.</a:t>
            </a:r>
          </a:p>
          <a:p>
            <a:r>
              <a:rPr lang="ru-RU" dirty="0" smtClean="0">
                <a:solidFill>
                  <a:srgbClr val="008000"/>
                </a:solidFill>
                <a:latin typeface="Monotype Corsiva" pitchFamily="66" charset="0"/>
              </a:rPr>
              <a:t>2. Подразделение </a:t>
            </a:r>
            <a:r>
              <a:rPr lang="ru-RU" dirty="0">
                <a:solidFill>
                  <a:srgbClr val="008000"/>
                </a:solidFill>
                <a:latin typeface="Monotype Corsiva" pitchFamily="66" charset="0"/>
              </a:rPr>
              <a:t>функций</a:t>
            </a:r>
            <a:r>
              <a:rPr lang="ru-RU" dirty="0" smtClean="0">
                <a:solidFill>
                  <a:srgbClr val="008000"/>
                </a:solidFill>
                <a:latin typeface="Monotype Corsiva" pitchFamily="66" charset="0"/>
              </a:rPr>
              <a:t>.                        4. Оказание </a:t>
            </a:r>
            <a:r>
              <a:rPr lang="ru-RU" dirty="0">
                <a:solidFill>
                  <a:srgbClr val="008000"/>
                </a:solidFill>
                <a:latin typeface="Monotype Corsiva" pitchFamily="66" charset="0"/>
              </a:rPr>
              <a:t>услуг населению.</a:t>
            </a:r>
          </a:p>
          <a:p>
            <a:pPr lvl="0" algn="just"/>
            <a:endParaRPr lang="ru-RU" dirty="0">
              <a:solidFill>
                <a:srgbClr val="008000"/>
              </a:solidFill>
              <a:latin typeface="Monotype Corsiva" pitchFamily="66" charset="0"/>
            </a:endParaRPr>
          </a:p>
          <a:p>
            <a:pPr lvl="0" algn="just"/>
            <a:r>
              <a:rPr lang="en-US" b="1" dirty="0" smtClean="0">
                <a:solidFill>
                  <a:srgbClr val="CC3300"/>
                </a:solidFill>
                <a:latin typeface="Monotype Corsiva" pitchFamily="66" charset="0"/>
              </a:rPr>
              <a:t>III</a:t>
            </a:r>
            <a:r>
              <a:rPr lang="ru-RU" b="1" dirty="0" smtClean="0">
                <a:solidFill>
                  <a:srgbClr val="CC3300"/>
                </a:solidFill>
                <a:latin typeface="Monotype Corsiva" pitchFamily="66" charset="0"/>
              </a:rPr>
              <a:t>. Перепишите </a:t>
            </a:r>
            <a:r>
              <a:rPr lang="ru-RU" b="1" dirty="0">
                <a:solidFill>
                  <a:srgbClr val="CC3300"/>
                </a:solidFill>
                <a:latin typeface="Monotype Corsiva" pitchFamily="66" charset="0"/>
              </a:rPr>
              <a:t>текст, деля его на абзацы: у вас должно получиться 4 абзаца. Составьте </a:t>
            </a:r>
            <a:r>
              <a:rPr lang="ru-RU" b="1" dirty="0" smtClean="0">
                <a:solidFill>
                  <a:srgbClr val="CC3300"/>
                </a:solidFill>
                <a:latin typeface="Monotype Corsiva" pitchFamily="66" charset="0"/>
              </a:rPr>
              <a:t>план. </a:t>
            </a:r>
            <a:r>
              <a:rPr lang="ru-RU" b="1" dirty="0">
                <a:solidFill>
                  <a:srgbClr val="CC3300"/>
                </a:solidFill>
                <a:latin typeface="Monotype Corsiva" pitchFamily="66" charset="0"/>
              </a:rPr>
              <a:t>Определите тип и стиль речи</a:t>
            </a:r>
            <a:r>
              <a:rPr lang="ru-RU" b="1" dirty="0" smtClean="0">
                <a:solidFill>
                  <a:srgbClr val="CC3300"/>
                </a:solidFill>
                <a:latin typeface="Monotype Corsiva" pitchFamily="66" charset="0"/>
              </a:rPr>
              <a:t>.</a:t>
            </a:r>
          </a:p>
          <a:p>
            <a:pPr lvl="0" algn="just"/>
            <a:r>
              <a:rPr lang="ru-RU" b="1" dirty="0">
                <a:solidFill>
                  <a:srgbClr val="CC3300"/>
                </a:solidFill>
                <a:latin typeface="Monotype Corsiva" pitchFamily="66" charset="0"/>
              </a:rPr>
              <a:t> </a:t>
            </a:r>
            <a:r>
              <a:rPr lang="ru-RU" b="1" dirty="0" smtClean="0">
                <a:solidFill>
                  <a:srgbClr val="CC3300"/>
                </a:solidFill>
                <a:latin typeface="Monotype Corsiva" pitchFamily="66" charset="0"/>
              </a:rPr>
              <a:t>   </a:t>
            </a:r>
            <a:r>
              <a:rPr lang="ru-RU" dirty="0" smtClean="0">
                <a:solidFill>
                  <a:srgbClr val="008000"/>
                </a:solidFill>
                <a:latin typeface="Monotype Corsiva" pitchFamily="66" charset="0"/>
              </a:rPr>
              <a:t>Под </a:t>
            </a:r>
            <a:r>
              <a:rPr lang="ru-RU" dirty="0">
                <a:solidFill>
                  <a:srgbClr val="008000"/>
                </a:solidFill>
                <a:latin typeface="Monotype Corsiva" pitchFamily="66" charset="0"/>
              </a:rPr>
              <a:t>эволюцией живого мира понимают закономерный процесс развития живой природы с момента самого  возникновения жизни на нашей планете до настоящего времени. Учёные предполагают, что в современной фауне и флоре представлены около 4,5 млн. видов организмов. Кроме того, расчёты показали, что за всю историю Земли на ней обитало не меньше 1 млрд. видов живых организмов. Первая попытка систематизировать и обобщить накопленные знания о растениях и животных и их жизнедеятельности была осуществлена Аристотелем. На протяжении 16 – 17 веков велась работа по описанию животных и растений, их систематизации. Большой вклад в создание системы природы внёс выдающийся известный естествоиспытатель Карл Линней</a:t>
            </a:r>
            <a:r>
              <a:rPr lang="ru-RU" dirty="0" smtClean="0">
                <a:solidFill>
                  <a:srgbClr val="008000"/>
                </a:solidFill>
                <a:latin typeface="Monotype Corsiva" pitchFamily="66" charset="0"/>
              </a:rPr>
              <a:t>.</a:t>
            </a:r>
          </a:p>
          <a:p>
            <a:pPr lvl="0" algn="just"/>
            <a:endParaRPr lang="ru-RU" dirty="0">
              <a:solidFill>
                <a:srgbClr val="CC3300"/>
              </a:solidFill>
              <a:latin typeface="Monotype Corsiva" pitchFamily="66" charset="0"/>
            </a:endParaRPr>
          </a:p>
          <a:p>
            <a:pPr lvl="0"/>
            <a:r>
              <a:rPr lang="en-US" b="1" dirty="0" smtClean="0">
                <a:solidFill>
                  <a:srgbClr val="CC3300"/>
                </a:solidFill>
                <a:latin typeface="Monotype Corsiva" pitchFamily="66" charset="0"/>
              </a:rPr>
              <a:t>IV</a:t>
            </a:r>
            <a:r>
              <a:rPr lang="ru-RU" b="1" dirty="0" smtClean="0">
                <a:solidFill>
                  <a:srgbClr val="CC3300"/>
                </a:solidFill>
                <a:latin typeface="Monotype Corsiva" pitchFamily="66" charset="0"/>
              </a:rPr>
              <a:t>. </a:t>
            </a:r>
            <a:r>
              <a:rPr lang="ru-RU" b="1" dirty="0">
                <a:solidFill>
                  <a:srgbClr val="CC3300"/>
                </a:solidFill>
                <a:latin typeface="Monotype Corsiva" pitchFamily="66" charset="0"/>
              </a:rPr>
              <a:t>Определите по </a:t>
            </a:r>
            <a:r>
              <a:rPr lang="ru-RU" b="1" dirty="0" smtClean="0">
                <a:solidFill>
                  <a:srgbClr val="CC3300"/>
                </a:solidFill>
                <a:latin typeface="Monotype Corsiva" pitchFamily="66" charset="0"/>
              </a:rPr>
              <a:t>одному предложению </a:t>
            </a:r>
          </a:p>
          <a:p>
            <a:pPr marL="285750" indent="-285750">
              <a:buFont typeface="Wingdings" pitchFamily="2" charset="2"/>
              <a:buChar char="ü"/>
            </a:pPr>
            <a:r>
              <a:rPr lang="ru-RU" dirty="0" smtClean="0">
                <a:solidFill>
                  <a:srgbClr val="CC3300"/>
                </a:solidFill>
                <a:latin typeface="Monotype Corsiva" pitchFamily="66" charset="0"/>
              </a:rPr>
              <a:t>стиль  и тип речи, свойственный тексту;</a:t>
            </a:r>
          </a:p>
          <a:p>
            <a:pPr marL="285750" indent="-285750">
              <a:buFont typeface="Wingdings" pitchFamily="2" charset="2"/>
              <a:buChar char="ü"/>
            </a:pPr>
            <a:r>
              <a:rPr lang="ru-RU" dirty="0" smtClean="0">
                <a:solidFill>
                  <a:srgbClr val="CC3300"/>
                </a:solidFill>
                <a:latin typeface="Monotype Corsiva" pitchFamily="66" charset="0"/>
              </a:rPr>
              <a:t>тему </a:t>
            </a:r>
            <a:r>
              <a:rPr lang="ru-RU" dirty="0">
                <a:solidFill>
                  <a:srgbClr val="CC3300"/>
                </a:solidFill>
                <a:latin typeface="Monotype Corsiva" pitchFamily="66" charset="0"/>
              </a:rPr>
              <a:t>текста;</a:t>
            </a:r>
          </a:p>
          <a:p>
            <a:pPr marL="285750" indent="-285750">
              <a:buFont typeface="Wingdings" pitchFamily="2" charset="2"/>
              <a:buChar char="ü"/>
            </a:pPr>
            <a:r>
              <a:rPr lang="ru-RU" dirty="0" smtClean="0">
                <a:solidFill>
                  <a:srgbClr val="CC3300"/>
                </a:solidFill>
                <a:latin typeface="Monotype Corsiva" pitchFamily="66" charset="0"/>
              </a:rPr>
              <a:t>предложите </a:t>
            </a:r>
            <a:r>
              <a:rPr lang="ru-RU" dirty="0">
                <a:solidFill>
                  <a:srgbClr val="CC3300"/>
                </a:solidFill>
                <a:latin typeface="Monotype Corsiva" pitchFamily="66" charset="0"/>
              </a:rPr>
              <a:t>возможное развёртывание </a:t>
            </a:r>
            <a:r>
              <a:rPr lang="ru-RU" dirty="0" smtClean="0">
                <a:solidFill>
                  <a:srgbClr val="CC3300"/>
                </a:solidFill>
                <a:latin typeface="Monotype Corsiva" pitchFamily="66" charset="0"/>
              </a:rPr>
              <a:t>темы (объем около 75 слов).</a:t>
            </a:r>
            <a:endParaRPr lang="ru-RU" dirty="0">
              <a:solidFill>
                <a:srgbClr val="CC3300"/>
              </a:solidFill>
              <a:latin typeface="Monotype Corsiva" pitchFamily="66" charset="0"/>
            </a:endParaRPr>
          </a:p>
          <a:p>
            <a:r>
              <a:rPr lang="ru-RU" dirty="0" smtClean="0">
                <a:solidFill>
                  <a:srgbClr val="008000"/>
                </a:solidFill>
                <a:latin typeface="Monotype Corsiva" pitchFamily="66" charset="0"/>
              </a:rPr>
              <a:t>    Прохладный</a:t>
            </a:r>
            <a:r>
              <a:rPr lang="ru-RU" dirty="0">
                <a:solidFill>
                  <a:srgbClr val="008000"/>
                </a:solidFill>
                <a:latin typeface="Monotype Corsiva" pitchFamily="66" charset="0"/>
              </a:rPr>
              <a:t>, хмурый, осенний </a:t>
            </a:r>
            <a:r>
              <a:rPr lang="ru-RU" dirty="0" smtClean="0">
                <a:solidFill>
                  <a:srgbClr val="008000"/>
                </a:solidFill>
                <a:latin typeface="Monotype Corsiva" pitchFamily="66" charset="0"/>
              </a:rPr>
              <a:t>денёк.</a:t>
            </a:r>
          </a:p>
          <a:p>
            <a:endParaRPr lang="ru-RU" dirty="0">
              <a:solidFill>
                <a:srgbClr val="008000"/>
              </a:solidFill>
              <a:latin typeface="Monotype Corsiva" pitchFamily="66" charset="0"/>
            </a:endParaRPr>
          </a:p>
          <a:p>
            <a:pPr lvl="0" algn="just" fontAlgn="base"/>
            <a:r>
              <a:rPr lang="en-US" b="1" dirty="0" smtClean="0">
                <a:solidFill>
                  <a:srgbClr val="CC3300"/>
                </a:solidFill>
                <a:latin typeface="Monotype Corsiva" pitchFamily="66" charset="0"/>
              </a:rPr>
              <a:t>V</a:t>
            </a:r>
            <a:r>
              <a:rPr lang="ru-RU" b="1" dirty="0" smtClean="0">
                <a:solidFill>
                  <a:srgbClr val="CC3300"/>
                </a:solidFill>
                <a:latin typeface="Monotype Corsiva" pitchFamily="66" charset="0"/>
              </a:rPr>
              <a:t>.  Напишите хокку про  на получившийся в задании 4 текст</a:t>
            </a:r>
            <a:endParaRPr lang="ru-RU" dirty="0">
              <a:solidFill>
                <a:srgbClr val="CC3300"/>
              </a:solidFill>
              <a:latin typeface="Monotype Corsiva" pitchFamily="66" charset="0"/>
            </a:endParaRPr>
          </a:p>
          <a:p>
            <a:pPr algn="just"/>
            <a:r>
              <a:rPr lang="ru-RU" dirty="0" smtClean="0">
                <a:solidFill>
                  <a:srgbClr val="008000"/>
                </a:solidFill>
                <a:latin typeface="Monotype Corsiva" pitchFamily="66" charset="0"/>
              </a:rPr>
              <a:t>    Хокку – японское трехстрочное стихотворение, картинка-образ. </a:t>
            </a:r>
            <a:r>
              <a:rPr lang="ru-RU" dirty="0">
                <a:solidFill>
                  <a:srgbClr val="008000"/>
                </a:solidFill>
                <a:latin typeface="Monotype Corsiva" pitchFamily="66" charset="0"/>
              </a:rPr>
              <a:t> </a:t>
            </a:r>
            <a:r>
              <a:rPr lang="ru-RU" dirty="0" smtClean="0">
                <a:solidFill>
                  <a:srgbClr val="008000"/>
                </a:solidFill>
                <a:latin typeface="Monotype Corsiva" pitchFamily="66" charset="0"/>
              </a:rPr>
              <a:t> Хокку  состоит из </a:t>
            </a:r>
            <a:r>
              <a:rPr lang="ru-RU" dirty="0">
                <a:solidFill>
                  <a:srgbClr val="008000"/>
                </a:solidFill>
                <a:latin typeface="Monotype Corsiva" pitchFamily="66" charset="0"/>
              </a:rPr>
              <a:t>3 </a:t>
            </a:r>
            <a:r>
              <a:rPr lang="ru-RU" dirty="0" smtClean="0">
                <a:solidFill>
                  <a:srgbClr val="008000"/>
                </a:solidFill>
                <a:latin typeface="Monotype Corsiva" pitchFamily="66" charset="0"/>
              </a:rPr>
              <a:t>строк, </a:t>
            </a:r>
            <a:r>
              <a:rPr lang="ru-RU" dirty="0">
                <a:solidFill>
                  <a:srgbClr val="008000"/>
                </a:solidFill>
                <a:latin typeface="Monotype Corsiva" pitchFamily="66" charset="0"/>
              </a:rPr>
              <a:t>и 17 слогов. </a:t>
            </a:r>
            <a:endParaRPr lang="ru-RU" dirty="0" smtClean="0">
              <a:solidFill>
                <a:srgbClr val="008000"/>
              </a:solidFill>
              <a:latin typeface="Monotype Corsiva" pitchFamily="66" charset="0"/>
            </a:endParaRPr>
          </a:p>
          <a:p>
            <a:pPr algn="just"/>
            <a:r>
              <a:rPr lang="ru-RU" dirty="0" smtClean="0">
                <a:solidFill>
                  <a:srgbClr val="008000"/>
                </a:solidFill>
                <a:latin typeface="Monotype Corsiva" pitchFamily="66" charset="0"/>
              </a:rPr>
              <a:t>1</a:t>
            </a:r>
            <a:r>
              <a:rPr lang="ru-RU" dirty="0">
                <a:solidFill>
                  <a:srgbClr val="008000"/>
                </a:solidFill>
                <a:latin typeface="Monotype Corsiva" pitchFamily="66" charset="0"/>
              </a:rPr>
              <a:t>)  Первая строчка говорит о чем пойдет речь.</a:t>
            </a:r>
          </a:p>
          <a:p>
            <a:pPr algn="just"/>
            <a:r>
              <a:rPr lang="ru-RU" dirty="0">
                <a:solidFill>
                  <a:srgbClr val="008000"/>
                </a:solidFill>
                <a:latin typeface="Monotype Corsiva" pitchFamily="66" charset="0"/>
              </a:rPr>
              <a:t>2) Вторая раскрывает смысл первой.</a:t>
            </a:r>
          </a:p>
          <a:p>
            <a:pPr algn="just"/>
            <a:r>
              <a:rPr lang="ru-RU" dirty="0">
                <a:solidFill>
                  <a:srgbClr val="008000"/>
                </a:solidFill>
                <a:latin typeface="Monotype Corsiva" pitchFamily="66" charset="0"/>
              </a:rPr>
              <a:t>3) Третья строка делает неожиданный вывод из всего этого.</a:t>
            </a:r>
          </a:p>
          <a:p>
            <a:pPr algn="just" fontAlgn="base"/>
            <a:endParaRPr lang="ru-RU" b="1" i="1" dirty="0">
              <a:solidFill>
                <a:srgbClr val="CC3300"/>
              </a:solidFill>
              <a:latin typeface="Monotype Corsiva" pitchFamily="66" charset="0"/>
            </a:endParaRPr>
          </a:p>
        </p:txBody>
      </p:sp>
      <p:sp>
        <p:nvSpPr>
          <p:cNvPr id="3" name="Номер слайда 2"/>
          <p:cNvSpPr>
            <a:spLocks noGrp="1"/>
          </p:cNvSpPr>
          <p:nvPr>
            <p:ph type="sldNum" sz="quarter" idx="12"/>
          </p:nvPr>
        </p:nvSpPr>
        <p:spPr>
          <a:xfrm>
            <a:off x="-1035496" y="9385644"/>
            <a:ext cx="1600200" cy="527402"/>
          </a:xfrm>
        </p:spPr>
        <p:txBody>
          <a:bodyPr/>
          <a:lstStyle/>
          <a:p>
            <a:fld id="{B19B0651-EE4F-4900-A07F-96A6BFA9D0F0}" type="slidenum">
              <a:rPr lang="ru-RU" smtClean="0"/>
              <a:t>34</a:t>
            </a:fld>
            <a:endParaRPr lang="ru-RU" dirty="0"/>
          </a:p>
        </p:txBody>
      </p:sp>
    </p:spTree>
    <p:extLst>
      <p:ext uri="{BB962C8B-B14F-4D97-AF65-F5344CB8AC3E}">
        <p14:creationId xmlns:p14="http://schemas.microsoft.com/office/powerpoint/2010/main" val="632095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9633406"/>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 8.</a:t>
            </a:r>
            <a:endParaRPr lang="ru-RU" sz="2400" b="1" dirty="0">
              <a:solidFill>
                <a:srgbClr val="C00000"/>
              </a:solidFill>
              <a:latin typeface="Monotype Corsiva" pitchFamily="66" charset="0"/>
            </a:endParaRPr>
          </a:p>
          <a:p>
            <a:pPr algn="ctr"/>
            <a:r>
              <a:rPr lang="ru-RU" sz="2400" b="1" dirty="0">
                <a:solidFill>
                  <a:srgbClr val="C00000"/>
                </a:solidFill>
                <a:latin typeface="Monotype Corsiva" pitchFamily="66" charset="0"/>
              </a:rPr>
              <a:t>Составление связного высказывания на заданную тему, в том числе на лингвистическую</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chemeClr val="accent4">
                    <a:lumMod val="75000"/>
                  </a:schemeClr>
                </a:solidFill>
                <a:latin typeface="Monotype Corsiva" pitchFamily="66" charset="0"/>
              </a:rPr>
              <a:t>создание условий для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совершенствования </a:t>
            </a:r>
            <a:r>
              <a:rPr lang="ru-RU" dirty="0">
                <a:solidFill>
                  <a:schemeClr val="accent4">
                    <a:lumMod val="75000"/>
                  </a:schemeClr>
                </a:solidFill>
                <a:latin typeface="Monotype Corsiva" pitchFamily="66" charset="0"/>
              </a:rPr>
              <a:t>умений обучающихся осмысливать закономерности языка, правильно, стилистически верно использовать языковые единицы в устной и письменной речи в разных речевых </a:t>
            </a:r>
            <a:r>
              <a:rPr lang="ru-RU" dirty="0" smtClean="0">
                <a:solidFill>
                  <a:schemeClr val="accent4">
                    <a:lumMod val="75000"/>
                  </a:schemeClr>
                </a:solidFill>
                <a:latin typeface="Monotype Corsiva" pitchFamily="66" charset="0"/>
              </a:rPr>
              <a:t>ситуациях;</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дальнейшего развития </a:t>
            </a:r>
            <a:r>
              <a:rPr lang="ru-RU" dirty="0">
                <a:solidFill>
                  <a:schemeClr val="accent4">
                    <a:lumMod val="75000"/>
                  </a:schemeClr>
                </a:solidFill>
                <a:latin typeface="Monotype Corsiva" pitchFamily="66" charset="0"/>
              </a:rPr>
              <a:t>и </a:t>
            </a:r>
            <a:r>
              <a:rPr lang="ru-RU" dirty="0" smtClean="0">
                <a:solidFill>
                  <a:schemeClr val="accent4">
                    <a:lumMod val="75000"/>
                  </a:schemeClr>
                </a:solidFill>
                <a:latin typeface="Monotype Corsiva" pitchFamily="66" charset="0"/>
              </a:rPr>
              <a:t>совершенствования </a:t>
            </a:r>
            <a:r>
              <a:rPr lang="ru-RU" dirty="0">
                <a:solidFill>
                  <a:schemeClr val="accent4">
                    <a:lumMod val="75000"/>
                  </a:schemeClr>
                </a:solidFill>
                <a:latin typeface="Monotype Corsiva" pitchFamily="66" charset="0"/>
              </a:rPr>
              <a:t>способности и готовности к речевому взаимодействию и социальной адаптации; готовности к трудовой </a:t>
            </a:r>
            <a:r>
              <a:rPr lang="ru-RU" dirty="0" smtClean="0">
                <a:solidFill>
                  <a:schemeClr val="accent4">
                    <a:lumMod val="75000"/>
                  </a:schemeClr>
                </a:solidFill>
                <a:latin typeface="Monotype Corsiva" pitchFamily="66" charset="0"/>
              </a:rPr>
              <a:t>деятельности; навыков </a:t>
            </a:r>
            <a:r>
              <a:rPr lang="ru-RU" dirty="0">
                <a:solidFill>
                  <a:schemeClr val="accent4">
                    <a:lumMod val="75000"/>
                  </a:schemeClr>
                </a:solidFill>
                <a:latin typeface="Monotype Corsiva" pitchFamily="66" charset="0"/>
              </a:rPr>
              <a:t>самоорганизации и саморазвития; информационных умений и навыков. </a:t>
            </a:r>
          </a:p>
          <a:p>
            <a:pPr algn="ctr"/>
            <a:endParaRPr lang="ru-RU" b="1" dirty="0" smtClean="0">
              <a:solidFill>
                <a:srgbClr val="CC3300"/>
              </a:solidFill>
              <a:latin typeface="Monotype Corsiva" pitchFamily="66" charset="0"/>
            </a:endParaRPr>
          </a:p>
          <a:p>
            <a:pPr algn="ctr"/>
            <a:r>
              <a:rPr lang="ru-RU" b="1" dirty="0" smtClean="0">
                <a:solidFill>
                  <a:srgbClr val="CC3300"/>
                </a:solidFill>
                <a:latin typeface="Monotype Corsiva" pitchFamily="66" charset="0"/>
              </a:rPr>
              <a:t>Задания</a:t>
            </a:r>
          </a:p>
          <a:p>
            <a:pPr algn="ctr"/>
            <a:endParaRPr lang="ru-RU" dirty="0">
              <a:solidFill>
                <a:srgbClr val="CC3300"/>
              </a:solidFill>
              <a:latin typeface="Monotype Corsiva" pitchFamily="66" charset="0"/>
            </a:endParaRPr>
          </a:p>
          <a:p>
            <a:r>
              <a:rPr lang="ru-RU" b="1" dirty="0">
                <a:solidFill>
                  <a:srgbClr val="CC3300"/>
                </a:solidFill>
                <a:latin typeface="Monotype Corsiva" pitchFamily="66" charset="0"/>
              </a:rPr>
              <a:t> </a:t>
            </a:r>
            <a:r>
              <a:rPr lang="en-US" b="1" dirty="0">
                <a:solidFill>
                  <a:srgbClr val="CC3300"/>
                </a:solidFill>
                <a:latin typeface="Monotype Corsiva" pitchFamily="66" charset="0"/>
              </a:rPr>
              <a:t>I</a:t>
            </a:r>
            <a:r>
              <a:rPr lang="ru-RU" b="1" dirty="0">
                <a:solidFill>
                  <a:srgbClr val="CC3300"/>
                </a:solidFill>
                <a:latin typeface="Monotype Corsiva" pitchFamily="66" charset="0"/>
              </a:rPr>
              <a:t>. </a:t>
            </a:r>
            <a:r>
              <a:rPr lang="ru-RU" b="1" dirty="0" smtClean="0">
                <a:solidFill>
                  <a:srgbClr val="CC3300"/>
                </a:solidFill>
                <a:latin typeface="Monotype Corsiva" pitchFamily="66" charset="0"/>
              </a:rPr>
              <a:t>Напишите сочинение на  одну из предложенных тем (на выбор студента). Объем около 150 слов</a:t>
            </a:r>
          </a:p>
          <a:p>
            <a:r>
              <a:rPr lang="ru-RU" dirty="0" smtClean="0">
                <a:solidFill>
                  <a:srgbClr val="CC3300"/>
                </a:solidFill>
                <a:latin typeface="Monotype Corsiva" pitchFamily="66" charset="0"/>
              </a:rPr>
              <a:t>Темы на выбор:</a:t>
            </a:r>
          </a:p>
          <a:p>
            <a:pPr marL="342900" indent="-342900">
              <a:buAutoNum type="arabicPeriod"/>
            </a:pPr>
            <a:r>
              <a:rPr lang="ru-RU" dirty="0">
                <a:solidFill>
                  <a:srgbClr val="CC3300"/>
                </a:solidFill>
                <a:latin typeface="Monotype Corsiva" pitchFamily="66" charset="0"/>
              </a:rPr>
              <a:t>Цель как основополагающая часть жизни </a:t>
            </a:r>
            <a:r>
              <a:rPr lang="ru-RU" dirty="0" smtClean="0">
                <a:solidFill>
                  <a:srgbClr val="CC3300"/>
                </a:solidFill>
                <a:latin typeface="Monotype Corsiva" pitchFamily="66" charset="0"/>
              </a:rPr>
              <a:t>человека</a:t>
            </a:r>
          </a:p>
          <a:p>
            <a:pPr marL="342900" indent="-342900">
              <a:buAutoNum type="arabicPeriod"/>
            </a:pPr>
            <a:r>
              <a:rPr lang="ru-RU" dirty="0" smtClean="0">
                <a:solidFill>
                  <a:srgbClr val="CC3300"/>
                </a:solidFill>
                <a:latin typeface="Monotype Corsiva" pitchFamily="66" charset="0"/>
              </a:rPr>
              <a:t>Цель оправдывает средства</a:t>
            </a:r>
          </a:p>
          <a:p>
            <a:pPr marL="342900" indent="-342900">
              <a:buAutoNum type="arabicPeriod"/>
            </a:pPr>
            <a:r>
              <a:rPr lang="ru-RU" dirty="0">
                <a:solidFill>
                  <a:srgbClr val="CC3300"/>
                </a:solidFill>
                <a:latin typeface="Monotype Corsiva" pitchFamily="66" charset="0"/>
              </a:rPr>
              <a:t>Может ли человек жить без цели</a:t>
            </a:r>
            <a:r>
              <a:rPr lang="ru-RU" dirty="0" smtClean="0">
                <a:solidFill>
                  <a:srgbClr val="CC3300"/>
                </a:solidFill>
                <a:latin typeface="Monotype Corsiva" pitchFamily="66" charset="0"/>
              </a:rPr>
              <a:t>?</a:t>
            </a:r>
          </a:p>
          <a:p>
            <a:pPr marL="342900" indent="-342900">
              <a:buAutoNum type="arabicPeriod"/>
            </a:pPr>
            <a:r>
              <a:rPr lang="ru-RU" dirty="0">
                <a:solidFill>
                  <a:srgbClr val="CC3300"/>
                </a:solidFill>
                <a:latin typeface="Monotype Corsiva" pitchFamily="66" charset="0"/>
              </a:rPr>
              <a:t>Как достигнуть </a:t>
            </a:r>
            <a:r>
              <a:rPr lang="ru-RU" dirty="0" smtClean="0">
                <a:solidFill>
                  <a:srgbClr val="CC3300"/>
                </a:solidFill>
                <a:latin typeface="Monotype Corsiva" pitchFamily="66" charset="0"/>
              </a:rPr>
              <a:t>цели?</a:t>
            </a:r>
          </a:p>
          <a:p>
            <a:pPr algn="ctr">
              <a:buAutoNum type="arabicPeriod"/>
            </a:pPr>
            <a:r>
              <a:rPr lang="ru-RU" dirty="0">
                <a:solidFill>
                  <a:srgbClr val="CC3300"/>
                </a:solidFill>
                <a:latin typeface="Monotype Corsiva" pitchFamily="66" charset="0"/>
              </a:rPr>
              <a:t>Всегда ли достижение цели делает человека счастливым?</a:t>
            </a:r>
            <a:r>
              <a:rPr lang="ru-RU" dirty="0"/>
              <a:t/>
            </a:r>
            <a:br>
              <a:rPr lang="ru-RU" dirty="0"/>
            </a:br>
            <a:r>
              <a:rPr lang="ru-RU" dirty="0"/>
              <a:t>  </a:t>
            </a:r>
            <a:r>
              <a:rPr lang="ru-RU" b="1" dirty="0">
                <a:solidFill>
                  <a:schemeClr val="accent4">
                    <a:lumMod val="75000"/>
                  </a:schemeClr>
                </a:solidFill>
                <a:latin typeface="Monotype Corsiva" pitchFamily="66" charset="0"/>
              </a:rPr>
              <a:t>Примерный план сочинения</a:t>
            </a:r>
          </a:p>
          <a:p>
            <a:pPr algn="just"/>
            <a:r>
              <a:rPr lang="ru-RU" dirty="0">
                <a:solidFill>
                  <a:schemeClr val="accent4">
                    <a:lumMod val="75000"/>
                  </a:schemeClr>
                </a:solidFill>
                <a:latin typeface="Monotype Corsiva" pitchFamily="66" charset="0"/>
              </a:rPr>
              <a:t>1.Введение: Объем – 2-3 предложения. Задача: подвести читателя к проблеме </a:t>
            </a:r>
          </a:p>
          <a:p>
            <a:pPr algn="just"/>
            <a:r>
              <a:rPr lang="ru-RU" dirty="0">
                <a:solidFill>
                  <a:schemeClr val="accent4">
                    <a:lumMod val="75000"/>
                  </a:schemeClr>
                </a:solidFill>
                <a:latin typeface="Monotype Corsiva" pitchFamily="66" charset="0"/>
              </a:rPr>
              <a:t>2.Постановка проблемы Задача: четко и однозначно сформулировать ту из проблем текста, к которой у вас есть аргументы, назвать автора, сообщить о прочтении текста. Объем: 2-4 предложения. </a:t>
            </a:r>
          </a:p>
          <a:p>
            <a:pPr algn="just"/>
            <a:r>
              <a:rPr lang="ru-RU" dirty="0">
                <a:solidFill>
                  <a:schemeClr val="accent4">
                    <a:lumMod val="75000"/>
                  </a:schemeClr>
                </a:solidFill>
                <a:latin typeface="Monotype Corsiva" pitchFamily="66" charset="0"/>
              </a:rPr>
              <a:t>3.Комментарий к проблеме Задача: растолковать проблему, охарактеризовать ее Объем: 4-7 предложений </a:t>
            </a:r>
          </a:p>
          <a:p>
            <a:pPr algn="just"/>
            <a:r>
              <a:rPr lang="ru-RU" dirty="0">
                <a:solidFill>
                  <a:schemeClr val="accent4">
                    <a:lumMod val="75000"/>
                  </a:schemeClr>
                </a:solidFill>
                <a:latin typeface="Monotype Corsiva" pitchFamily="66" charset="0"/>
              </a:rPr>
              <a:t>4.Ваша позиция Задача: объявить свое мнение , сформулировать тезис, </a:t>
            </a:r>
          </a:p>
        </p:txBody>
      </p:sp>
      <p:sp>
        <p:nvSpPr>
          <p:cNvPr id="3" name="Номер слайда 2"/>
          <p:cNvSpPr>
            <a:spLocks noGrp="1"/>
          </p:cNvSpPr>
          <p:nvPr>
            <p:ph type="sldNum" sz="quarter" idx="12"/>
          </p:nvPr>
        </p:nvSpPr>
        <p:spPr>
          <a:xfrm>
            <a:off x="5069159" y="9385644"/>
            <a:ext cx="1600200" cy="527402"/>
          </a:xfrm>
        </p:spPr>
        <p:txBody>
          <a:bodyPr/>
          <a:lstStyle/>
          <a:p>
            <a:fld id="{B19B0651-EE4F-4900-A07F-96A6BFA9D0F0}" type="slidenum">
              <a:rPr lang="ru-RU" smtClean="0"/>
              <a:t>35</a:t>
            </a:fld>
            <a:endParaRPr lang="ru-RU" dirty="0"/>
          </a:p>
        </p:txBody>
      </p:sp>
    </p:spTree>
    <p:extLst>
      <p:ext uri="{BB962C8B-B14F-4D97-AF65-F5344CB8AC3E}">
        <p14:creationId xmlns:p14="http://schemas.microsoft.com/office/powerpoint/2010/main" val="170715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10064294"/>
          </a:xfrm>
          <a:prstGeom prst="rect">
            <a:avLst/>
          </a:prstGeom>
          <a:noFill/>
        </p:spPr>
        <p:txBody>
          <a:bodyPr wrap="square" rtlCol="0">
            <a:spAutoFit/>
          </a:bodyPr>
          <a:lstStyle/>
          <a:p>
            <a:pPr algn="just"/>
            <a:r>
              <a:rPr lang="ru-RU" dirty="0" smtClean="0">
                <a:solidFill>
                  <a:schemeClr val="accent4">
                    <a:lumMod val="75000"/>
                  </a:schemeClr>
                </a:solidFill>
                <a:latin typeface="Monotype Corsiva" pitchFamily="66" charset="0"/>
              </a:rPr>
              <a:t>который </a:t>
            </a:r>
            <a:r>
              <a:rPr lang="ru-RU" dirty="0">
                <a:solidFill>
                  <a:schemeClr val="accent4">
                    <a:lumMod val="75000"/>
                  </a:schemeClr>
                </a:solidFill>
                <a:latin typeface="Monotype Corsiva" pitchFamily="66" charset="0"/>
              </a:rPr>
              <a:t>будете доказывать аргументами в следующем абзаце. Объем: 1-2 предложения. </a:t>
            </a:r>
          </a:p>
          <a:p>
            <a:pPr algn="just"/>
            <a:r>
              <a:rPr lang="ru-RU" dirty="0">
                <a:solidFill>
                  <a:schemeClr val="accent4">
                    <a:lumMod val="75000"/>
                  </a:schemeClr>
                </a:solidFill>
                <a:latin typeface="Monotype Corsiva" pitchFamily="66" charset="0"/>
              </a:rPr>
              <a:t>5. Два  аргумента + литературный пример. Один пример может быть из личного опыта, жизни, науки.</a:t>
            </a:r>
          </a:p>
          <a:p>
            <a:pPr algn="just"/>
            <a:r>
              <a:rPr lang="ru-RU" dirty="0">
                <a:solidFill>
                  <a:schemeClr val="accent4">
                    <a:lumMod val="75000"/>
                  </a:schemeClr>
                </a:solidFill>
                <a:latin typeface="Monotype Corsiva" pitchFamily="66" charset="0"/>
              </a:rPr>
              <a:t>6. Заключение В заключение обобщаем все свои рассуждения, делаем вывод, подводим итог, возможно призываем читателя к размышлению, используя риторический вопрос. 2-3 предложения.</a:t>
            </a:r>
          </a:p>
          <a:p>
            <a:pPr algn="ctr"/>
            <a:r>
              <a:rPr lang="ru-RU" b="1" dirty="0" smtClean="0">
                <a:solidFill>
                  <a:schemeClr val="accent4">
                    <a:lumMod val="75000"/>
                  </a:schemeClr>
                </a:solidFill>
                <a:latin typeface="Monotype Corsiva" pitchFamily="66" charset="0"/>
              </a:rPr>
              <a:t>Материалы для справки</a:t>
            </a:r>
            <a:endParaRPr lang="ru-RU" b="1" dirty="0">
              <a:solidFill>
                <a:schemeClr val="accent4">
                  <a:lumMod val="75000"/>
                </a:schemeClr>
              </a:solidFill>
              <a:latin typeface="Monotype Corsiva" pitchFamily="66" charset="0"/>
            </a:endParaRPr>
          </a:p>
          <a:p>
            <a:pPr algn="just"/>
            <a:r>
              <a:rPr lang="ru-RU" b="1" dirty="0" smtClean="0">
                <a:solidFill>
                  <a:schemeClr val="accent4">
                    <a:lumMod val="75000"/>
                  </a:schemeClr>
                </a:solidFill>
                <a:latin typeface="Monotype Corsiva" pitchFamily="66" charset="0"/>
              </a:rPr>
              <a:t>    Цель</a:t>
            </a:r>
            <a:r>
              <a:rPr lang="ru-RU" dirty="0" smtClean="0">
                <a:solidFill>
                  <a:schemeClr val="accent4">
                    <a:lumMod val="75000"/>
                  </a:schemeClr>
                </a:solidFill>
                <a:latin typeface="Monotype Corsiva" pitchFamily="66" charset="0"/>
              </a:rPr>
              <a:t> – это </a:t>
            </a:r>
            <a:r>
              <a:rPr lang="ru-RU" dirty="0">
                <a:solidFill>
                  <a:schemeClr val="accent4">
                    <a:lumMod val="75000"/>
                  </a:schemeClr>
                </a:solidFill>
                <a:latin typeface="Monotype Corsiva" pitchFamily="66" charset="0"/>
              </a:rPr>
              <a:t>воображаемая вершина, индивидуальная для каждого человека, к которой он стремится, и пытается выполнить для этого все необходимые, зависящие от него условия, требования, обязанности. С точки зрения философии, целью является необходимое условие жизни как для человека, так и для остальных организмов. </a:t>
            </a:r>
            <a:endParaRPr lang="ru-RU" dirty="0" smtClean="0">
              <a:solidFill>
                <a:schemeClr val="accent4">
                  <a:lumMod val="75000"/>
                </a:schemeClr>
              </a:solidFill>
              <a:latin typeface="Monotype Corsiva" pitchFamily="66" charset="0"/>
            </a:endParaRPr>
          </a:p>
          <a:p>
            <a:pPr algn="just"/>
            <a:r>
              <a:rPr lang="ru-RU" dirty="0">
                <a:solidFill>
                  <a:schemeClr val="accent4">
                    <a:lumMod val="75000"/>
                  </a:schemeClr>
                </a:solidFill>
                <a:latin typeface="Monotype Corsiva" pitchFamily="66" charset="0"/>
              </a:rPr>
              <a:t> </a:t>
            </a:r>
            <a:r>
              <a:rPr lang="ru-RU" dirty="0" smtClean="0">
                <a:solidFill>
                  <a:schemeClr val="accent4">
                    <a:lumMod val="75000"/>
                  </a:schemeClr>
                </a:solidFill>
                <a:latin typeface="Monotype Corsiva" pitchFamily="66" charset="0"/>
              </a:rPr>
              <a:t>   </a:t>
            </a:r>
            <a:r>
              <a:rPr lang="ru-RU" b="1" dirty="0" smtClean="0">
                <a:solidFill>
                  <a:schemeClr val="accent4">
                    <a:lumMod val="75000"/>
                  </a:schemeClr>
                </a:solidFill>
                <a:latin typeface="Monotype Corsiva" pitchFamily="66" charset="0"/>
              </a:rPr>
              <a:t>Синонимы</a:t>
            </a:r>
            <a:r>
              <a:rPr lang="ru-RU" b="1" dirty="0">
                <a:solidFill>
                  <a:schemeClr val="accent4">
                    <a:lumMod val="75000"/>
                  </a:schemeClr>
                </a:solidFill>
                <a:latin typeface="Monotype Corsiva" pitchFamily="66" charset="0"/>
              </a:rPr>
              <a:t>:</a:t>
            </a:r>
            <a:r>
              <a:rPr lang="ru-RU" dirty="0">
                <a:solidFill>
                  <a:schemeClr val="accent4">
                    <a:lumMod val="75000"/>
                  </a:schemeClr>
                </a:solidFill>
                <a:latin typeface="Monotype Corsiva" pitchFamily="66" charset="0"/>
              </a:rPr>
              <a:t> намерение, окончание, задание, задача, замысел, план, проект, расчёт, мишень; мета, виды, конец, мечта, идеал, стремление, предмет (сладчайших грез), чтобы; самоцель, умысел, предел мечтаний, высшая цель, ориентир, интенция, </a:t>
            </a:r>
            <a:r>
              <a:rPr lang="ru-RU" dirty="0" err="1">
                <a:solidFill>
                  <a:schemeClr val="accent4">
                    <a:lumMod val="75000"/>
                  </a:schemeClr>
                </a:solidFill>
                <a:latin typeface="Monotype Corsiva" pitchFamily="66" charset="0"/>
              </a:rPr>
              <a:t>телос</a:t>
            </a:r>
            <a:r>
              <a:rPr lang="ru-RU" dirty="0">
                <a:solidFill>
                  <a:schemeClr val="accent4">
                    <a:lumMod val="75000"/>
                  </a:schemeClr>
                </a:solidFill>
                <a:latin typeface="Monotype Corsiva" pitchFamily="66" charset="0"/>
              </a:rPr>
              <a:t>, смысл, установка, назначение, целеустановка, функция, миссия, швырок, мечта-идея </a:t>
            </a:r>
          </a:p>
          <a:p>
            <a:pPr algn="just"/>
            <a:r>
              <a:rPr lang="ru-RU" b="1" dirty="0">
                <a:solidFill>
                  <a:schemeClr val="accent4">
                    <a:lumMod val="75000"/>
                  </a:schemeClr>
                </a:solidFill>
                <a:latin typeface="Monotype Corsiva" pitchFamily="66" charset="0"/>
              </a:rPr>
              <a:t>    Средство </a:t>
            </a:r>
            <a:r>
              <a:rPr lang="ru-RU" dirty="0">
                <a:solidFill>
                  <a:schemeClr val="accent4">
                    <a:lumMod val="75000"/>
                  </a:schemeClr>
                </a:solidFill>
                <a:latin typeface="Monotype Corsiva" pitchFamily="66" charset="0"/>
              </a:rPr>
              <a:t>– прием, способ действий для достижения чего-н. или то, что служит какой-л. цели, необходимо для достижения, осуществления чего-либо.</a:t>
            </a:r>
          </a:p>
          <a:p>
            <a:pPr algn="just"/>
            <a:r>
              <a:rPr lang="ru-RU" b="1" dirty="0">
                <a:solidFill>
                  <a:schemeClr val="accent4">
                    <a:lumMod val="75000"/>
                  </a:schemeClr>
                </a:solidFill>
                <a:latin typeface="Monotype Corsiva" pitchFamily="66" charset="0"/>
              </a:rPr>
              <a:t>    Синонимы:</a:t>
            </a:r>
            <a:r>
              <a:rPr lang="ru-RU" dirty="0">
                <a:solidFill>
                  <a:schemeClr val="accent4">
                    <a:lumMod val="75000"/>
                  </a:schemeClr>
                </a:solidFill>
                <a:latin typeface="Monotype Corsiva" pitchFamily="66" charset="0"/>
              </a:rPr>
              <a:t> способ, возможность, метод; орудие, приспособление, оружие; панацея, инструмент, система, путь, актив, ресурс, состояние, метода, рецепт, снадобье,</a:t>
            </a:r>
          </a:p>
          <a:p>
            <a:pPr algn="ctr"/>
            <a:r>
              <a:rPr lang="ru-RU" dirty="0">
                <a:solidFill>
                  <a:schemeClr val="accent4">
                    <a:lumMod val="75000"/>
                  </a:schemeClr>
                </a:solidFill>
                <a:latin typeface="Monotype Corsiva" pitchFamily="66" charset="0"/>
              </a:rPr>
              <a:t>    </a:t>
            </a:r>
            <a:r>
              <a:rPr lang="ru-RU" b="1" dirty="0">
                <a:solidFill>
                  <a:schemeClr val="accent4">
                    <a:lumMod val="75000"/>
                  </a:schemeClr>
                </a:solidFill>
                <a:latin typeface="Monotype Corsiva" pitchFamily="66" charset="0"/>
              </a:rPr>
              <a:t>Цитаты для сочинения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Человек </a:t>
            </a:r>
            <a:r>
              <a:rPr lang="ru-RU" dirty="0">
                <a:solidFill>
                  <a:schemeClr val="accent4">
                    <a:lumMod val="75000"/>
                  </a:schemeClr>
                </a:solidFill>
                <a:latin typeface="Monotype Corsiva" pitchFamily="66" charset="0"/>
              </a:rPr>
              <a:t>должен научиться подчиняться самому себе и повиноваться своим решениям. (Цицерон)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a:solidFill>
                  <a:schemeClr val="accent4">
                    <a:lumMod val="75000"/>
                  </a:schemeClr>
                </a:solidFill>
                <a:latin typeface="Monotype Corsiva" pitchFamily="66" charset="0"/>
              </a:rPr>
              <a:t>Когда цель достигнута о пути забывают. (</a:t>
            </a:r>
            <a:r>
              <a:rPr lang="ru-RU" dirty="0" err="1">
                <a:solidFill>
                  <a:schemeClr val="accent4">
                    <a:lumMod val="75000"/>
                  </a:schemeClr>
                </a:solidFill>
                <a:latin typeface="Monotype Corsiva" pitchFamily="66" charset="0"/>
              </a:rPr>
              <a:t>Ошо</a:t>
            </a:r>
            <a:r>
              <a:rPr lang="ru-RU" dirty="0">
                <a:solidFill>
                  <a:schemeClr val="accent4">
                    <a:lumMod val="75000"/>
                  </a:schemeClr>
                </a:solidFill>
                <a:latin typeface="Monotype Corsiva" pitchFamily="66" charset="0"/>
              </a:rPr>
              <a:t>) </a:t>
            </a:r>
          </a:p>
          <a:p>
            <a:pPr marL="285750" indent="-285750" algn="just">
              <a:buFont typeface="Wingdings" pitchFamily="2" charset="2"/>
              <a:buChar char="ü"/>
            </a:pPr>
            <a:r>
              <a:rPr lang="ru-RU" dirty="0">
                <a:solidFill>
                  <a:schemeClr val="accent4">
                    <a:lumMod val="75000"/>
                  </a:schemeClr>
                </a:solidFill>
                <a:latin typeface="Monotype Corsiva" pitchFamily="66" charset="0"/>
              </a:rPr>
              <a:t>Смыслом жизни являются те цели, которые заставляют вас ценить её. (У. Джеймс)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a:solidFill>
                  <a:schemeClr val="accent4">
                    <a:lumMod val="75000"/>
                  </a:schemeClr>
                </a:solidFill>
                <a:latin typeface="Monotype Corsiva" pitchFamily="66" charset="0"/>
              </a:rPr>
              <a:t>Если вы хотите вести счастливую жизнь, вы должны быть привязаны к цели, а не к людям или к вещам. (А. Эйнштейн) </a:t>
            </a:r>
          </a:p>
          <a:p>
            <a:pPr marL="285750" indent="-285750" algn="just">
              <a:buFont typeface="Wingdings" pitchFamily="2" charset="2"/>
              <a:buChar char="ü"/>
            </a:pPr>
            <a:r>
              <a:rPr lang="ru-RU" dirty="0">
                <a:solidFill>
                  <a:schemeClr val="accent4">
                    <a:lumMod val="75000"/>
                  </a:schemeClr>
                </a:solidFill>
                <a:latin typeface="Monotype Corsiva" pitchFamily="66" charset="0"/>
              </a:rPr>
              <a:t>Ты не можешь менять направление ветра, но всегда можешь поднять паруса, чтобы достичь своей цели. (О. Уайльд) </a:t>
            </a:r>
          </a:p>
          <a:p>
            <a:pPr algn="just"/>
            <a:endParaRPr lang="ru-RU" dirty="0">
              <a:solidFill>
                <a:schemeClr val="accent4">
                  <a:lumMod val="75000"/>
                </a:schemeClr>
              </a:solidFill>
              <a:latin typeface="Monotype Corsiva" pitchFamily="66" charset="0"/>
            </a:endParaRPr>
          </a:p>
          <a:p>
            <a:pPr algn="just"/>
            <a:endParaRPr lang="ru-RU" dirty="0">
              <a:solidFill>
                <a:schemeClr val="accent4">
                  <a:lumMod val="75000"/>
                </a:schemeClr>
              </a:solidFill>
              <a:latin typeface="Monotype Corsiva" pitchFamily="66" charset="0"/>
            </a:endParaRPr>
          </a:p>
        </p:txBody>
      </p:sp>
      <p:sp>
        <p:nvSpPr>
          <p:cNvPr id="3" name="Номер слайда 2"/>
          <p:cNvSpPr>
            <a:spLocks noGrp="1"/>
          </p:cNvSpPr>
          <p:nvPr>
            <p:ph type="sldNum" sz="quarter" idx="12"/>
          </p:nvPr>
        </p:nvSpPr>
        <p:spPr>
          <a:xfrm>
            <a:off x="-1107504" y="9378598"/>
            <a:ext cx="1600200" cy="527402"/>
          </a:xfrm>
        </p:spPr>
        <p:txBody>
          <a:bodyPr/>
          <a:lstStyle/>
          <a:p>
            <a:fld id="{B19B0651-EE4F-4900-A07F-96A6BFA9D0F0}" type="slidenum">
              <a:rPr lang="ru-RU" smtClean="0"/>
              <a:t>36</a:t>
            </a:fld>
            <a:endParaRPr lang="ru-RU" dirty="0"/>
          </a:p>
        </p:txBody>
      </p:sp>
    </p:spTree>
    <p:extLst>
      <p:ext uri="{BB962C8B-B14F-4D97-AF65-F5344CB8AC3E}">
        <p14:creationId xmlns:p14="http://schemas.microsoft.com/office/powerpoint/2010/main" val="159998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9233297"/>
          </a:xfrm>
          <a:prstGeom prst="rect">
            <a:avLst/>
          </a:prstGeom>
          <a:noFill/>
        </p:spPr>
        <p:txBody>
          <a:bodyPr wrap="square" rtlCol="0">
            <a:spAutoFit/>
          </a:bodyPr>
          <a:lstStyle/>
          <a:p>
            <a:pPr marL="285750" indent="-285750" algn="just">
              <a:buFont typeface="Wingdings" pitchFamily="2" charset="2"/>
              <a:buChar char="ü"/>
            </a:pPr>
            <a:r>
              <a:rPr lang="ru-RU" dirty="0" smtClean="0">
                <a:solidFill>
                  <a:schemeClr val="accent4">
                    <a:lumMod val="75000"/>
                  </a:schemeClr>
                </a:solidFill>
                <a:latin typeface="Monotype Corsiva" pitchFamily="66" charset="0"/>
              </a:rPr>
              <a:t>Найди </a:t>
            </a:r>
            <a:r>
              <a:rPr lang="ru-RU" dirty="0">
                <a:solidFill>
                  <a:schemeClr val="accent4">
                    <a:lumMod val="75000"/>
                  </a:schemeClr>
                </a:solidFill>
                <a:latin typeface="Monotype Corsiva" pitchFamily="66" charset="0"/>
              </a:rPr>
              <a:t>цель, ресурсы найдутся. (М. Ганди)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О </a:t>
            </a:r>
            <a:r>
              <a:rPr lang="ru-RU" dirty="0">
                <a:solidFill>
                  <a:schemeClr val="accent4">
                    <a:lumMod val="75000"/>
                  </a:schemeClr>
                </a:solidFill>
                <a:latin typeface="Monotype Corsiva" pitchFamily="66" charset="0"/>
              </a:rPr>
              <a:t>более слабых и простых людях лучше всего судят по их характерам, о более же умных и скрытных –</a:t>
            </a:r>
            <a:r>
              <a:rPr lang="ru-RU" dirty="0" smtClean="0">
                <a:solidFill>
                  <a:schemeClr val="accent4">
                    <a:lumMod val="75000"/>
                  </a:schemeClr>
                </a:solidFill>
                <a:latin typeface="Monotype Corsiva" pitchFamily="66" charset="0"/>
              </a:rPr>
              <a:t> </a:t>
            </a:r>
            <a:r>
              <a:rPr lang="ru-RU" dirty="0">
                <a:solidFill>
                  <a:schemeClr val="accent4">
                    <a:lumMod val="75000"/>
                  </a:schemeClr>
                </a:solidFill>
                <a:latin typeface="Monotype Corsiva" pitchFamily="66" charset="0"/>
              </a:rPr>
              <a:t>по их целям. (Ф. Бэкон)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Никогда </a:t>
            </a:r>
            <a:r>
              <a:rPr lang="ru-RU" dirty="0">
                <a:solidFill>
                  <a:schemeClr val="accent4">
                    <a:lumMod val="75000"/>
                  </a:schemeClr>
                </a:solidFill>
                <a:latin typeface="Monotype Corsiva" pitchFamily="66" charset="0"/>
              </a:rPr>
              <a:t>не поздно уйти из толпы. Следуй за своей мечтой, двигайся к своей цели. (Б. Шоу)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Когда </a:t>
            </a:r>
            <a:r>
              <a:rPr lang="ru-RU" dirty="0">
                <a:solidFill>
                  <a:schemeClr val="accent4">
                    <a:lumMod val="75000"/>
                  </a:schemeClr>
                </a:solidFill>
                <a:latin typeface="Monotype Corsiva" pitchFamily="66" charset="0"/>
              </a:rPr>
              <a:t>вам покажется, что цель недостижима, не изменяйте цель –</a:t>
            </a:r>
            <a:r>
              <a:rPr lang="ru-RU" dirty="0" smtClean="0">
                <a:solidFill>
                  <a:schemeClr val="accent4">
                    <a:lumMod val="75000"/>
                  </a:schemeClr>
                </a:solidFill>
                <a:latin typeface="Monotype Corsiva" pitchFamily="66" charset="0"/>
              </a:rPr>
              <a:t> </a:t>
            </a:r>
            <a:r>
              <a:rPr lang="ru-RU" dirty="0">
                <a:solidFill>
                  <a:schemeClr val="accent4">
                    <a:lumMod val="75000"/>
                  </a:schemeClr>
                </a:solidFill>
                <a:latin typeface="Monotype Corsiva" pitchFamily="66" charset="0"/>
              </a:rPr>
              <a:t>изменяйте свой план действий. (Конфуций)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Никакая </a:t>
            </a:r>
            <a:r>
              <a:rPr lang="ru-RU" dirty="0">
                <a:solidFill>
                  <a:schemeClr val="accent4">
                    <a:lumMod val="75000"/>
                  </a:schemeClr>
                </a:solidFill>
                <a:latin typeface="Monotype Corsiva" pitchFamily="66" charset="0"/>
              </a:rPr>
              <a:t>цель не высока настолько, чтобы оправдывала недостойные средства для ее достижения. (А. Эйнштейн) </a:t>
            </a:r>
            <a:endParaRPr lang="ru-RU" dirty="0" smtClean="0">
              <a:solidFill>
                <a:schemeClr val="accent4">
                  <a:lumMod val="75000"/>
                </a:schemeClr>
              </a:solidFill>
              <a:latin typeface="Monotype Corsiva" pitchFamily="66" charset="0"/>
            </a:endParaRP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Без </a:t>
            </a:r>
            <a:r>
              <a:rPr lang="ru-RU" dirty="0">
                <a:solidFill>
                  <a:schemeClr val="accent4">
                    <a:lumMod val="75000"/>
                  </a:schemeClr>
                </a:solidFill>
                <a:latin typeface="Monotype Corsiva" pitchFamily="66" charset="0"/>
              </a:rPr>
              <a:t>какой-нибудь цели и стремления к ней не живет ни один жив человек. Потеряв цель и надежду, человек с тоски обращается нередко в чудовище... (Ф.М. Достоевский) </a:t>
            </a:r>
          </a:p>
          <a:p>
            <a:pPr marL="285750" indent="-285750" algn="just">
              <a:buFont typeface="Wingdings" pitchFamily="2" charset="2"/>
              <a:buChar char="ü"/>
            </a:pPr>
            <a:r>
              <a:rPr lang="ru-RU" dirty="0">
                <a:solidFill>
                  <a:schemeClr val="accent4">
                    <a:lumMod val="75000"/>
                  </a:schemeClr>
                </a:solidFill>
                <a:latin typeface="Monotype Corsiva" pitchFamily="66" charset="0"/>
              </a:rPr>
              <a:t>Человек вырастает по мере того, как растут его цели. (И. Шиллер)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У </a:t>
            </a:r>
            <a:r>
              <a:rPr lang="ru-RU" dirty="0">
                <a:solidFill>
                  <a:schemeClr val="accent4">
                    <a:lumMod val="75000"/>
                  </a:schemeClr>
                </a:solidFill>
                <a:latin typeface="Monotype Corsiva" pitchFamily="66" charset="0"/>
              </a:rPr>
              <a:t>человека должна быть цель, он без цели не умеет, на то ему и разум дан. Если цели у него нет, он ее придумывает... (А. и Б. Стругацкие)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Я </a:t>
            </a:r>
            <a:r>
              <a:rPr lang="ru-RU" dirty="0">
                <a:solidFill>
                  <a:schemeClr val="accent4">
                    <a:lumMod val="75000"/>
                  </a:schemeClr>
                </a:solidFill>
                <a:latin typeface="Monotype Corsiva" pitchFamily="66" charset="0"/>
              </a:rPr>
              <a:t>понимаю КАК; не понимаю ЗАЧЕМ. (Дж. Оруэлл)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Никакой </a:t>
            </a:r>
            <a:r>
              <a:rPr lang="ru-RU" dirty="0">
                <a:solidFill>
                  <a:schemeClr val="accent4">
                    <a:lumMod val="75000"/>
                  </a:schemeClr>
                </a:solidFill>
                <a:latin typeface="Monotype Corsiva" pitchFamily="66" charset="0"/>
              </a:rPr>
              <a:t>транспорт не будет попутным, если не знаешь, куда идти. (Э. А. По) </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На </a:t>
            </a:r>
            <a:r>
              <a:rPr lang="ru-RU" dirty="0">
                <a:solidFill>
                  <a:schemeClr val="accent4">
                    <a:lumMod val="75000"/>
                  </a:schemeClr>
                </a:solidFill>
                <a:latin typeface="Monotype Corsiva" pitchFamily="66" charset="0"/>
              </a:rPr>
              <a:t>свете мало недостижимых вещей: будь у нас больше настойчивости, мы могли бы отыскать путь почти к любой цели. (Ф. де Ларошфуко)</a:t>
            </a:r>
          </a:p>
          <a:p>
            <a:pPr marL="285750" indent="-285750" algn="just">
              <a:buFont typeface="Wingdings" pitchFamily="2" charset="2"/>
              <a:buChar char="ü"/>
            </a:pPr>
            <a:r>
              <a:rPr lang="ru-RU" dirty="0" smtClean="0">
                <a:solidFill>
                  <a:schemeClr val="accent4">
                    <a:lumMod val="75000"/>
                  </a:schemeClr>
                </a:solidFill>
                <a:latin typeface="Monotype Corsiva" pitchFamily="66" charset="0"/>
              </a:rPr>
              <a:t>Тот </a:t>
            </a:r>
            <a:r>
              <a:rPr lang="ru-RU" dirty="0">
                <a:solidFill>
                  <a:schemeClr val="accent4">
                    <a:lumMod val="75000"/>
                  </a:schemeClr>
                </a:solidFill>
                <a:latin typeface="Monotype Corsiva" pitchFamily="66" charset="0"/>
              </a:rPr>
              <a:t>шагает быстрей, кто шагает один. (Дж. Лондон) </a:t>
            </a:r>
          </a:p>
          <a:p>
            <a:pPr marL="285750" indent="-285750" algn="just">
              <a:buFont typeface="Wingdings" pitchFamily="2" charset="2"/>
              <a:buChar char="ü"/>
            </a:pPr>
            <a:r>
              <a:rPr lang="ru-RU" dirty="0">
                <a:solidFill>
                  <a:schemeClr val="accent4">
                    <a:lumMod val="75000"/>
                  </a:schemeClr>
                </a:solidFill>
                <a:latin typeface="Monotype Corsiva" pitchFamily="66" charset="0"/>
              </a:rPr>
              <a:t>Жизнь достигает своих вершин в те минуты, когда все ее силы устремляются на осуществление поставленных перед ней целей. (Дж. Лондон) </a:t>
            </a:r>
            <a:endParaRPr lang="ru-RU" dirty="0" smtClean="0">
              <a:solidFill>
                <a:schemeClr val="accent4">
                  <a:lumMod val="75000"/>
                </a:schemeClr>
              </a:solidFill>
              <a:latin typeface="Monotype Corsiva" pitchFamily="66" charset="0"/>
            </a:endParaRPr>
          </a:p>
          <a:p>
            <a:pPr algn="just"/>
            <a:endParaRPr lang="ru-RU" dirty="0">
              <a:solidFill>
                <a:schemeClr val="accent4">
                  <a:lumMod val="75000"/>
                </a:schemeClr>
              </a:solidFill>
              <a:latin typeface="Monotype Corsiva" pitchFamily="66" charset="0"/>
            </a:endParaRPr>
          </a:p>
          <a:p>
            <a:pPr algn="just"/>
            <a:r>
              <a:rPr lang="en-US" b="1" dirty="0">
                <a:solidFill>
                  <a:srgbClr val="CC3300"/>
                </a:solidFill>
                <a:latin typeface="Monotype Corsiva" pitchFamily="66" charset="0"/>
              </a:rPr>
              <a:t>II</a:t>
            </a:r>
            <a:r>
              <a:rPr lang="ru-RU" b="1" dirty="0">
                <a:solidFill>
                  <a:srgbClr val="CC3300"/>
                </a:solidFill>
                <a:latin typeface="Monotype Corsiva" pitchFamily="66" charset="0"/>
              </a:rPr>
              <a:t>. Сделайте синквейн на тему «Цель»</a:t>
            </a:r>
            <a:endParaRPr lang="ru-RU" dirty="0">
              <a:solidFill>
                <a:schemeClr val="accent4">
                  <a:lumMod val="75000"/>
                </a:schemeClr>
              </a:solidFill>
              <a:latin typeface="Monotype Corsiva" pitchFamily="66" charset="0"/>
            </a:endParaRPr>
          </a:p>
          <a:p>
            <a:pPr algn="just"/>
            <a:endParaRPr lang="ru-RU" b="1" dirty="0">
              <a:solidFill>
                <a:srgbClr val="CC3300"/>
              </a:solidFill>
              <a:latin typeface="Monotype Corsiva" pitchFamily="66" charset="0"/>
            </a:endParaRPr>
          </a:p>
          <a:p>
            <a:pPr algn="just"/>
            <a:r>
              <a:rPr lang="en-US" b="1" dirty="0">
                <a:solidFill>
                  <a:srgbClr val="CC3300"/>
                </a:solidFill>
                <a:latin typeface="Monotype Corsiva" pitchFamily="66" charset="0"/>
              </a:rPr>
              <a:t>III</a:t>
            </a:r>
            <a:r>
              <a:rPr lang="ru-RU" b="1" dirty="0">
                <a:solidFill>
                  <a:srgbClr val="CC3300"/>
                </a:solidFill>
                <a:latin typeface="Monotype Corsiva" pitchFamily="66" charset="0"/>
              </a:rPr>
              <a:t>. Сделайте кластер  на тему  «Цель и средства»</a:t>
            </a:r>
          </a:p>
          <a:p>
            <a:pPr algn="just"/>
            <a:endParaRPr lang="ru-RU" dirty="0">
              <a:solidFill>
                <a:schemeClr val="accent4">
                  <a:lumMod val="75000"/>
                </a:schemeClr>
              </a:solidFill>
              <a:latin typeface="Monotype Corsiva" pitchFamily="66" charset="0"/>
            </a:endParaRPr>
          </a:p>
          <a:p>
            <a:pPr marL="285750" indent="-285750" algn="just">
              <a:buFont typeface="Wingdings" pitchFamily="2" charset="2"/>
              <a:buChar char="ü"/>
            </a:pPr>
            <a:endParaRPr lang="ru-RU" dirty="0">
              <a:solidFill>
                <a:schemeClr val="accent4">
                  <a:lumMod val="75000"/>
                </a:schemeClr>
              </a:solidFill>
              <a:latin typeface="Monotype Corsiva" pitchFamily="66" charset="0"/>
            </a:endParaRPr>
          </a:p>
          <a:p>
            <a:pPr marL="285750" indent="-285750" algn="just">
              <a:buFont typeface="Wingdings" pitchFamily="2" charset="2"/>
              <a:buChar char="ü"/>
            </a:pPr>
            <a:endParaRPr lang="ru-RU" dirty="0" smtClean="0">
              <a:solidFill>
                <a:schemeClr val="accent4">
                  <a:lumMod val="75000"/>
                </a:schemeClr>
              </a:solidFill>
              <a:latin typeface="Monotype Corsiva" pitchFamily="66" charset="0"/>
            </a:endParaRPr>
          </a:p>
        </p:txBody>
      </p:sp>
      <p:pic>
        <p:nvPicPr>
          <p:cNvPr id="2054" name="Picture 6" descr="C:\Users\Helga\Desktop\SviDen.RU_3434234234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09119" y="7257256"/>
            <a:ext cx="2160239" cy="230160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a:xfrm>
            <a:off x="5033333" y="9361761"/>
            <a:ext cx="1610444" cy="524132"/>
          </a:xfrm>
        </p:spPr>
        <p:txBody>
          <a:bodyPr/>
          <a:lstStyle/>
          <a:p>
            <a:fld id="{B19B0651-EE4F-4900-A07F-96A6BFA9D0F0}" type="slidenum">
              <a:rPr lang="ru-RU" smtClean="0"/>
              <a:t>37</a:t>
            </a:fld>
            <a:endParaRPr lang="ru-RU" dirty="0"/>
          </a:p>
        </p:txBody>
      </p:sp>
    </p:spTree>
    <p:extLst>
      <p:ext uri="{BB962C8B-B14F-4D97-AF65-F5344CB8AC3E}">
        <p14:creationId xmlns:p14="http://schemas.microsoft.com/office/powerpoint/2010/main" val="4287139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643" y="128464"/>
            <a:ext cx="6408712" cy="10156627"/>
          </a:xfrm>
          <a:prstGeom prst="rect">
            <a:avLst/>
          </a:prstGeom>
          <a:noFill/>
        </p:spPr>
        <p:txBody>
          <a:bodyPr wrap="square" rtlCol="0">
            <a:spAutoFit/>
          </a:bodyPr>
          <a:lstStyle/>
          <a:p>
            <a:pPr algn="ctr"/>
            <a:r>
              <a:rPr lang="ru-RU" sz="2400" b="1" dirty="0">
                <a:solidFill>
                  <a:srgbClr val="C00000"/>
                </a:solidFill>
                <a:latin typeface="Monotype Corsiva" pitchFamily="66" charset="0"/>
              </a:rPr>
              <a:t>Список литературы</a:t>
            </a:r>
          </a:p>
          <a:p>
            <a:pPr algn="ctr"/>
            <a:r>
              <a:rPr lang="ru-RU" b="1" dirty="0" smtClean="0">
                <a:solidFill>
                  <a:srgbClr val="C00000"/>
                </a:solidFill>
                <a:latin typeface="Monotype Corsiva" pitchFamily="66" charset="0"/>
              </a:rPr>
              <a:t>Учебники </a:t>
            </a:r>
            <a:endParaRPr lang="ru-RU" b="1" dirty="0">
              <a:solidFill>
                <a:srgbClr val="C00000"/>
              </a:solidFill>
              <a:latin typeface="Monotype Corsiva" pitchFamily="66" charset="0"/>
            </a:endParaRPr>
          </a:p>
          <a:p>
            <a:pPr algn="just"/>
            <a:r>
              <a:rPr lang="ru-RU" dirty="0" smtClean="0">
                <a:solidFill>
                  <a:srgbClr val="666633"/>
                </a:solidFill>
                <a:latin typeface="Monotype Corsiva" pitchFamily="66" charset="0"/>
              </a:rPr>
              <a:t>1.Антонова</a:t>
            </a:r>
            <a:r>
              <a:rPr lang="ru-RU" dirty="0">
                <a:solidFill>
                  <a:srgbClr val="666633"/>
                </a:solidFill>
                <a:latin typeface="Monotype Corsiva" pitchFamily="66" charset="0"/>
              </a:rPr>
              <a:t>, Е.С. Русский язык: Учебник для учреждений начального и среднего профессионального образования / Е.С. Антонова, Т.М. </a:t>
            </a:r>
            <a:r>
              <a:rPr lang="ru-RU" dirty="0" err="1">
                <a:solidFill>
                  <a:srgbClr val="666633"/>
                </a:solidFill>
                <a:latin typeface="Monotype Corsiva" pitchFamily="66" charset="0"/>
              </a:rPr>
              <a:t>Воителева</a:t>
            </a:r>
            <a:r>
              <a:rPr lang="ru-RU" dirty="0">
                <a:solidFill>
                  <a:srgbClr val="666633"/>
                </a:solidFill>
                <a:latin typeface="Monotype Corsiva" pitchFamily="66" charset="0"/>
              </a:rPr>
              <a:t>. – М.: ИЦ Академия, 2013. – 384 c. </a:t>
            </a:r>
            <a:endParaRPr lang="ru-RU" dirty="0" smtClean="0">
              <a:solidFill>
                <a:srgbClr val="666633"/>
              </a:solidFill>
              <a:latin typeface="Monotype Corsiva" pitchFamily="66" charset="0"/>
            </a:endParaRPr>
          </a:p>
          <a:p>
            <a:pPr algn="just"/>
            <a:r>
              <a:rPr lang="ru-RU" dirty="0" smtClean="0">
                <a:solidFill>
                  <a:srgbClr val="666633"/>
                </a:solidFill>
                <a:latin typeface="Monotype Corsiva" pitchFamily="66" charset="0"/>
              </a:rPr>
              <a:t>2.Власенков </a:t>
            </a:r>
            <a:r>
              <a:rPr lang="ru-RU" dirty="0">
                <a:solidFill>
                  <a:srgbClr val="666633"/>
                </a:solidFill>
                <a:latin typeface="Monotype Corsiva" pitchFamily="66" charset="0"/>
              </a:rPr>
              <a:t>А.И., </a:t>
            </a:r>
            <a:r>
              <a:rPr lang="ru-RU" dirty="0" err="1">
                <a:solidFill>
                  <a:srgbClr val="666633"/>
                </a:solidFill>
                <a:latin typeface="Monotype Corsiva" pitchFamily="66" charset="0"/>
              </a:rPr>
              <a:t>Рыбченкова</a:t>
            </a:r>
            <a:r>
              <a:rPr lang="ru-RU" dirty="0">
                <a:solidFill>
                  <a:srgbClr val="666633"/>
                </a:solidFill>
                <a:latin typeface="Monotype Corsiva" pitchFamily="66" charset="0"/>
              </a:rPr>
              <a:t> Л.М. Русский язык и литература. Русский язык. 10-11 классы: учебник для общеобразовательных организация базовый уровень / А.И. Власенков, </a:t>
            </a:r>
            <a:r>
              <a:rPr lang="ru-RU" dirty="0" err="1">
                <a:solidFill>
                  <a:srgbClr val="666633"/>
                </a:solidFill>
                <a:latin typeface="Monotype Corsiva" pitchFamily="66" charset="0"/>
              </a:rPr>
              <a:t>Л.М.Рыбченкова</a:t>
            </a:r>
            <a:r>
              <a:rPr lang="ru-RU" dirty="0">
                <a:solidFill>
                  <a:srgbClr val="666633"/>
                </a:solidFill>
                <a:latin typeface="Monotype Corsiva" pitchFamily="66" charset="0"/>
              </a:rPr>
              <a:t>. – М.: Просвещение, 2013. – 287 с.</a:t>
            </a:r>
          </a:p>
          <a:p>
            <a:pPr algn="ctr"/>
            <a:r>
              <a:rPr lang="ru-RU" b="1" dirty="0" smtClean="0">
                <a:solidFill>
                  <a:srgbClr val="C00000"/>
                </a:solidFill>
                <a:latin typeface="Monotype Corsiva" pitchFamily="66" charset="0"/>
              </a:rPr>
              <a:t>Словари</a:t>
            </a:r>
            <a:endParaRPr lang="ru-RU" b="1" dirty="0">
              <a:solidFill>
                <a:srgbClr val="C00000"/>
              </a:solidFill>
              <a:latin typeface="Monotype Corsiva" pitchFamily="66" charset="0"/>
            </a:endParaRPr>
          </a:p>
          <a:p>
            <a:pPr algn="just"/>
            <a:r>
              <a:rPr lang="ru-RU" i="1" dirty="0" smtClean="0">
                <a:solidFill>
                  <a:srgbClr val="666633"/>
                </a:solidFill>
                <a:latin typeface="Monotype Corsiva" pitchFamily="66" charset="0"/>
              </a:rPr>
              <a:t>1.Горбачевич </a:t>
            </a:r>
            <a:r>
              <a:rPr lang="ru-RU" i="1" dirty="0">
                <a:solidFill>
                  <a:srgbClr val="666633"/>
                </a:solidFill>
                <a:latin typeface="Monotype Corsiva" pitchFamily="66" charset="0"/>
              </a:rPr>
              <a:t>К. С. </a:t>
            </a:r>
            <a:r>
              <a:rPr lang="ru-RU" dirty="0">
                <a:solidFill>
                  <a:srgbClr val="666633"/>
                </a:solidFill>
                <a:latin typeface="Monotype Corsiva" pitchFamily="66" charset="0"/>
              </a:rPr>
              <a:t>Словарь трудностей современного русского языка. –</a:t>
            </a:r>
            <a:r>
              <a:rPr lang="ru-RU" dirty="0" smtClean="0">
                <a:solidFill>
                  <a:srgbClr val="666633"/>
                </a:solidFill>
                <a:latin typeface="Monotype Corsiva" pitchFamily="66" charset="0"/>
              </a:rPr>
              <a:t> </a:t>
            </a:r>
            <a:r>
              <a:rPr lang="ru-RU" dirty="0">
                <a:solidFill>
                  <a:srgbClr val="666633"/>
                </a:solidFill>
                <a:latin typeface="Monotype Corsiva" pitchFamily="66" charset="0"/>
              </a:rPr>
              <a:t>СПб., </a:t>
            </a:r>
            <a:r>
              <a:rPr lang="ru-RU" dirty="0" smtClean="0">
                <a:solidFill>
                  <a:srgbClr val="666633"/>
                </a:solidFill>
                <a:latin typeface="Monotype Corsiva" pitchFamily="66" charset="0"/>
              </a:rPr>
              <a:t>2003.</a:t>
            </a:r>
          </a:p>
          <a:p>
            <a:pPr algn="just"/>
            <a:r>
              <a:rPr lang="ru-RU" i="1" dirty="0" smtClean="0">
                <a:solidFill>
                  <a:srgbClr val="666633"/>
                </a:solidFill>
                <a:latin typeface="Monotype Corsiva" pitchFamily="66" charset="0"/>
              </a:rPr>
              <a:t>2.Граудина </a:t>
            </a:r>
            <a:r>
              <a:rPr lang="ru-RU" i="1" dirty="0">
                <a:solidFill>
                  <a:srgbClr val="666633"/>
                </a:solidFill>
                <a:latin typeface="Monotype Corsiva" pitchFamily="66" charset="0"/>
              </a:rPr>
              <a:t>Л.К., Ицкович В.А., </a:t>
            </a:r>
            <a:r>
              <a:rPr lang="ru-RU" i="1" dirty="0" err="1">
                <a:solidFill>
                  <a:srgbClr val="666633"/>
                </a:solidFill>
                <a:latin typeface="Monotype Corsiva" pitchFamily="66" charset="0"/>
              </a:rPr>
              <a:t>Катлинская</a:t>
            </a:r>
            <a:r>
              <a:rPr lang="ru-RU" i="1" dirty="0">
                <a:solidFill>
                  <a:srgbClr val="666633"/>
                </a:solidFill>
                <a:latin typeface="Monotype Corsiva" pitchFamily="66" charset="0"/>
              </a:rPr>
              <a:t> Л.П</a:t>
            </a:r>
            <a:r>
              <a:rPr lang="ru-RU" dirty="0">
                <a:solidFill>
                  <a:srgbClr val="666633"/>
                </a:solidFill>
                <a:latin typeface="Monotype Corsiva" pitchFamily="66" charset="0"/>
              </a:rPr>
              <a:t>. Грамматическая правильность русской </a:t>
            </a:r>
            <a:r>
              <a:rPr lang="ru-RU" dirty="0" smtClean="0">
                <a:solidFill>
                  <a:srgbClr val="666633"/>
                </a:solidFill>
                <a:latin typeface="Monotype Corsiva" pitchFamily="66" charset="0"/>
              </a:rPr>
              <a:t>речи. Стилистический </a:t>
            </a:r>
            <a:r>
              <a:rPr lang="ru-RU" dirty="0">
                <a:solidFill>
                  <a:srgbClr val="666633"/>
                </a:solidFill>
                <a:latin typeface="Monotype Corsiva" pitchFamily="66" charset="0"/>
              </a:rPr>
              <a:t>словарь вариантов. –</a:t>
            </a:r>
            <a:r>
              <a:rPr lang="ru-RU" dirty="0" smtClean="0">
                <a:solidFill>
                  <a:srgbClr val="666633"/>
                </a:solidFill>
                <a:latin typeface="Monotype Corsiva" pitchFamily="66" charset="0"/>
              </a:rPr>
              <a:t> </a:t>
            </a:r>
            <a:r>
              <a:rPr lang="ru-RU" dirty="0">
                <a:solidFill>
                  <a:srgbClr val="666633"/>
                </a:solidFill>
                <a:latin typeface="Monotype Corsiva" pitchFamily="66" charset="0"/>
              </a:rPr>
              <a:t>2-е изд., </a:t>
            </a:r>
            <a:r>
              <a:rPr lang="ru-RU" dirty="0" err="1">
                <a:solidFill>
                  <a:srgbClr val="666633"/>
                </a:solidFill>
                <a:latin typeface="Monotype Corsiva" pitchFamily="66" charset="0"/>
              </a:rPr>
              <a:t>испр</a:t>
            </a:r>
            <a:r>
              <a:rPr lang="ru-RU" dirty="0">
                <a:solidFill>
                  <a:srgbClr val="666633"/>
                </a:solidFill>
                <a:latin typeface="Monotype Corsiva" pitchFamily="66" charset="0"/>
              </a:rPr>
              <a:t>. и доп. –</a:t>
            </a:r>
            <a:r>
              <a:rPr lang="ru-RU" dirty="0" smtClean="0">
                <a:solidFill>
                  <a:srgbClr val="666633"/>
                </a:solidFill>
                <a:latin typeface="Monotype Corsiva" pitchFamily="66" charset="0"/>
              </a:rPr>
              <a:t> </a:t>
            </a:r>
            <a:r>
              <a:rPr lang="ru-RU" dirty="0">
                <a:solidFill>
                  <a:srgbClr val="666633"/>
                </a:solidFill>
                <a:latin typeface="Monotype Corsiva" pitchFamily="66" charset="0"/>
              </a:rPr>
              <a:t>М., </a:t>
            </a:r>
            <a:r>
              <a:rPr lang="ru-RU" dirty="0" smtClean="0">
                <a:solidFill>
                  <a:srgbClr val="666633"/>
                </a:solidFill>
                <a:latin typeface="Monotype Corsiva" pitchFamily="66" charset="0"/>
              </a:rPr>
              <a:t>2001.</a:t>
            </a:r>
          </a:p>
          <a:p>
            <a:pPr algn="just"/>
            <a:r>
              <a:rPr lang="ru-RU" i="1" dirty="0" smtClean="0">
                <a:solidFill>
                  <a:srgbClr val="666633"/>
                </a:solidFill>
                <a:latin typeface="Monotype Corsiva" pitchFamily="66" charset="0"/>
              </a:rPr>
              <a:t>3.Иванова </a:t>
            </a:r>
            <a:r>
              <a:rPr lang="ru-RU" i="1" dirty="0">
                <a:solidFill>
                  <a:srgbClr val="666633"/>
                </a:solidFill>
                <a:latin typeface="Monotype Corsiva" pitchFamily="66" charset="0"/>
              </a:rPr>
              <a:t>О. Е., Лопатин В. В., Нечаева И. В</a:t>
            </a:r>
            <a:r>
              <a:rPr lang="ru-RU" i="1" dirty="0" smtClean="0">
                <a:solidFill>
                  <a:srgbClr val="666633"/>
                </a:solidFill>
                <a:latin typeface="Monotype Corsiva" pitchFamily="66" charset="0"/>
              </a:rPr>
              <a:t>., Чельцова </a:t>
            </a:r>
            <a:r>
              <a:rPr lang="ru-RU" i="1" dirty="0">
                <a:solidFill>
                  <a:srgbClr val="666633"/>
                </a:solidFill>
                <a:latin typeface="Monotype Corsiva" pitchFamily="66" charset="0"/>
              </a:rPr>
              <a:t>Л. К. </a:t>
            </a:r>
            <a:r>
              <a:rPr lang="ru-RU" dirty="0">
                <a:solidFill>
                  <a:srgbClr val="666633"/>
                </a:solidFill>
                <a:latin typeface="Monotype Corsiva" pitchFamily="66" charset="0"/>
              </a:rPr>
              <a:t>Русский </a:t>
            </a:r>
            <a:r>
              <a:rPr lang="ru-RU" dirty="0" smtClean="0">
                <a:solidFill>
                  <a:srgbClr val="666633"/>
                </a:solidFill>
                <a:latin typeface="Monotype Corsiva" pitchFamily="66" charset="0"/>
              </a:rPr>
              <a:t>орфографический словарь</a:t>
            </a:r>
            <a:r>
              <a:rPr lang="ru-RU" dirty="0">
                <a:solidFill>
                  <a:srgbClr val="666633"/>
                </a:solidFill>
                <a:latin typeface="Monotype Corsiva" pitchFamily="66" charset="0"/>
              </a:rPr>
              <a:t>: около 180 000 слов / Российская академия наук. Институт русского языка </a:t>
            </a:r>
            <a:r>
              <a:rPr lang="ru-RU" dirty="0" smtClean="0">
                <a:solidFill>
                  <a:srgbClr val="666633"/>
                </a:solidFill>
                <a:latin typeface="Monotype Corsiva" pitchFamily="66" charset="0"/>
              </a:rPr>
              <a:t>им. В</a:t>
            </a:r>
            <a:r>
              <a:rPr lang="ru-RU" dirty="0">
                <a:solidFill>
                  <a:srgbClr val="666633"/>
                </a:solidFill>
                <a:latin typeface="Monotype Corsiva" pitchFamily="66" charset="0"/>
              </a:rPr>
              <a:t>. В. Виноградова / под ред. В. В. Лопатина. –</a:t>
            </a:r>
            <a:r>
              <a:rPr lang="ru-RU" dirty="0" smtClean="0">
                <a:solidFill>
                  <a:srgbClr val="666633"/>
                </a:solidFill>
                <a:latin typeface="Monotype Corsiva" pitchFamily="66" charset="0"/>
              </a:rPr>
              <a:t> </a:t>
            </a:r>
            <a:r>
              <a:rPr lang="ru-RU" dirty="0">
                <a:solidFill>
                  <a:srgbClr val="666633"/>
                </a:solidFill>
                <a:latin typeface="Monotype Corsiva" pitchFamily="66" charset="0"/>
              </a:rPr>
              <a:t>2-е изд., </a:t>
            </a:r>
            <a:r>
              <a:rPr lang="ru-RU" dirty="0" err="1">
                <a:solidFill>
                  <a:srgbClr val="666633"/>
                </a:solidFill>
                <a:latin typeface="Monotype Corsiva" pitchFamily="66" charset="0"/>
              </a:rPr>
              <a:t>испр</a:t>
            </a:r>
            <a:r>
              <a:rPr lang="ru-RU" dirty="0">
                <a:solidFill>
                  <a:srgbClr val="666633"/>
                </a:solidFill>
                <a:latin typeface="Monotype Corsiva" pitchFamily="66" charset="0"/>
              </a:rPr>
              <a:t>. и доп. –</a:t>
            </a:r>
            <a:r>
              <a:rPr lang="ru-RU" dirty="0" smtClean="0">
                <a:solidFill>
                  <a:srgbClr val="666633"/>
                </a:solidFill>
                <a:latin typeface="Monotype Corsiva" pitchFamily="66" charset="0"/>
              </a:rPr>
              <a:t> </a:t>
            </a:r>
            <a:r>
              <a:rPr lang="ru-RU" dirty="0">
                <a:solidFill>
                  <a:srgbClr val="666633"/>
                </a:solidFill>
                <a:latin typeface="Monotype Corsiva" pitchFamily="66" charset="0"/>
              </a:rPr>
              <a:t>М., </a:t>
            </a:r>
            <a:r>
              <a:rPr lang="ru-RU" dirty="0" smtClean="0">
                <a:solidFill>
                  <a:srgbClr val="666633"/>
                </a:solidFill>
                <a:latin typeface="Monotype Corsiva" pitchFamily="66" charset="0"/>
              </a:rPr>
              <a:t>2004.</a:t>
            </a:r>
          </a:p>
          <a:p>
            <a:pPr algn="just"/>
            <a:r>
              <a:rPr lang="ru-RU" i="1" dirty="0">
                <a:solidFill>
                  <a:srgbClr val="666633"/>
                </a:solidFill>
                <a:latin typeface="Monotype Corsiva" pitchFamily="66" charset="0"/>
              </a:rPr>
              <a:t>4. Крысин Л. П. </a:t>
            </a:r>
            <a:r>
              <a:rPr lang="ru-RU" dirty="0">
                <a:solidFill>
                  <a:srgbClr val="666633"/>
                </a:solidFill>
                <a:latin typeface="Monotype Corsiva" pitchFamily="66" charset="0"/>
              </a:rPr>
              <a:t>Толковый словарь иноязычных слов.</a:t>
            </a:r>
            <a:r>
              <a:rPr lang="ru-RU" b="1" dirty="0">
                <a:solidFill>
                  <a:srgbClr val="666633"/>
                </a:solidFill>
                <a:latin typeface="Monotype Corsiva" pitchFamily="66" charset="0"/>
              </a:rPr>
              <a:t> </a:t>
            </a:r>
            <a:r>
              <a:rPr lang="ru-RU" dirty="0">
                <a:solidFill>
                  <a:srgbClr val="666633"/>
                </a:solidFill>
                <a:latin typeface="Monotype Corsiva" pitchFamily="66" charset="0"/>
              </a:rPr>
              <a:t>– М., 2008.</a:t>
            </a:r>
          </a:p>
          <a:p>
            <a:pPr algn="just"/>
            <a:r>
              <a:rPr lang="ru-RU" i="1" dirty="0">
                <a:solidFill>
                  <a:srgbClr val="666633"/>
                </a:solidFill>
                <a:latin typeface="Monotype Corsiva" pitchFamily="66" charset="0"/>
              </a:rPr>
              <a:t>5. </a:t>
            </a:r>
            <a:r>
              <a:rPr lang="ru-RU" i="1" dirty="0" err="1">
                <a:solidFill>
                  <a:srgbClr val="666633"/>
                </a:solidFill>
                <a:latin typeface="Monotype Corsiva" pitchFamily="66" charset="0"/>
              </a:rPr>
              <a:t>Лекант</a:t>
            </a:r>
            <a:r>
              <a:rPr lang="ru-RU" i="1" dirty="0">
                <a:solidFill>
                  <a:srgbClr val="666633"/>
                </a:solidFill>
                <a:latin typeface="Monotype Corsiva" pitchFamily="66" charset="0"/>
              </a:rPr>
              <a:t> П. А., </a:t>
            </a:r>
            <a:r>
              <a:rPr lang="ru-RU" i="1" dirty="0" err="1">
                <a:solidFill>
                  <a:srgbClr val="666633"/>
                </a:solidFill>
                <a:latin typeface="Monotype Corsiva" pitchFamily="66" charset="0"/>
              </a:rPr>
              <a:t>Леденева</a:t>
            </a:r>
            <a:r>
              <a:rPr lang="ru-RU" i="1" dirty="0">
                <a:solidFill>
                  <a:srgbClr val="666633"/>
                </a:solidFill>
                <a:latin typeface="Monotype Corsiva" pitchFamily="66" charset="0"/>
              </a:rPr>
              <a:t> В. В. </a:t>
            </a:r>
            <a:r>
              <a:rPr lang="ru-RU" dirty="0">
                <a:solidFill>
                  <a:srgbClr val="666633"/>
                </a:solidFill>
                <a:latin typeface="Monotype Corsiva" pitchFamily="66" charset="0"/>
              </a:rPr>
              <a:t>Школьный орфоэпический словарь русского языка. – М., 2005.</a:t>
            </a:r>
          </a:p>
          <a:p>
            <a:pPr algn="just"/>
            <a:r>
              <a:rPr lang="ru-RU" i="1" dirty="0">
                <a:solidFill>
                  <a:srgbClr val="666633"/>
                </a:solidFill>
                <a:latin typeface="Monotype Corsiva" pitchFamily="66" charset="0"/>
              </a:rPr>
              <a:t>6. Львов В. В. </a:t>
            </a:r>
            <a:r>
              <a:rPr lang="ru-RU" dirty="0">
                <a:solidFill>
                  <a:srgbClr val="666633"/>
                </a:solidFill>
                <a:latin typeface="Monotype Corsiva" pitchFamily="66" charset="0"/>
              </a:rPr>
              <a:t>Школьный орфоэпический словарь русского языка. – М., 2004.</a:t>
            </a:r>
          </a:p>
          <a:p>
            <a:pPr algn="just"/>
            <a:r>
              <a:rPr lang="ru-RU" i="1" dirty="0">
                <a:solidFill>
                  <a:srgbClr val="666633"/>
                </a:solidFill>
                <a:latin typeface="Monotype Corsiva" pitchFamily="66" charset="0"/>
              </a:rPr>
              <a:t>7. Ожегов С. И. </a:t>
            </a:r>
            <a:r>
              <a:rPr lang="ru-RU" dirty="0">
                <a:solidFill>
                  <a:srgbClr val="666633"/>
                </a:solidFill>
                <a:latin typeface="Monotype Corsiva" pitchFamily="66" charset="0"/>
              </a:rPr>
              <a:t>Словарь русского языка. Около 60 000 слов и фразеологических выражений. – 25-е изд., </a:t>
            </a:r>
            <a:r>
              <a:rPr lang="ru-RU" dirty="0" err="1">
                <a:solidFill>
                  <a:srgbClr val="666633"/>
                </a:solidFill>
                <a:latin typeface="Monotype Corsiva" pitchFamily="66" charset="0"/>
              </a:rPr>
              <a:t>испр</a:t>
            </a:r>
            <a:r>
              <a:rPr lang="ru-RU" dirty="0">
                <a:solidFill>
                  <a:srgbClr val="666633"/>
                </a:solidFill>
                <a:latin typeface="Monotype Corsiva" pitchFamily="66" charset="0"/>
              </a:rPr>
              <a:t>. и доп. /под общ. ред. Л. И. Скворцова. – М., 2006.</a:t>
            </a:r>
          </a:p>
          <a:p>
            <a:pPr algn="just"/>
            <a:r>
              <a:rPr lang="ru-RU" i="1" dirty="0">
                <a:solidFill>
                  <a:srgbClr val="666633"/>
                </a:solidFill>
                <a:latin typeface="Monotype Corsiva" pitchFamily="66" charset="0"/>
              </a:rPr>
              <a:t>8.Розенталь Д. Э., Краснянский В. В. </a:t>
            </a:r>
            <a:r>
              <a:rPr lang="ru-RU" dirty="0">
                <a:solidFill>
                  <a:srgbClr val="666633"/>
                </a:solidFill>
                <a:latin typeface="Monotype Corsiva" pitchFamily="66" charset="0"/>
              </a:rPr>
              <a:t>Фразеологический словарь русского языка. – М., 2011.</a:t>
            </a:r>
          </a:p>
          <a:p>
            <a:pPr algn="just"/>
            <a:r>
              <a:rPr lang="ru-RU" i="1" dirty="0">
                <a:solidFill>
                  <a:srgbClr val="666633"/>
                </a:solidFill>
                <a:latin typeface="Monotype Corsiva" pitchFamily="66" charset="0"/>
              </a:rPr>
              <a:t>9.Скворцов Л. И. </a:t>
            </a:r>
            <a:r>
              <a:rPr lang="ru-RU" dirty="0">
                <a:solidFill>
                  <a:srgbClr val="666633"/>
                </a:solidFill>
                <a:latin typeface="Monotype Corsiva" pitchFamily="66" charset="0"/>
              </a:rPr>
              <a:t>Большой толковый словарь правильной русской речи. – М., 2005.</a:t>
            </a:r>
          </a:p>
          <a:p>
            <a:pPr algn="just"/>
            <a:r>
              <a:rPr lang="ru-RU" i="1" dirty="0">
                <a:solidFill>
                  <a:srgbClr val="666633"/>
                </a:solidFill>
                <a:latin typeface="Monotype Corsiva" pitchFamily="66" charset="0"/>
              </a:rPr>
              <a:t>10.Ушаков Д. Н., Крючков С. Е. </a:t>
            </a:r>
            <a:r>
              <a:rPr lang="ru-RU" dirty="0">
                <a:solidFill>
                  <a:srgbClr val="666633"/>
                </a:solidFill>
                <a:latin typeface="Monotype Corsiva" pitchFamily="66" charset="0"/>
              </a:rPr>
              <a:t>Орфографический словарь. – М., 2006.</a:t>
            </a:r>
          </a:p>
          <a:p>
            <a:pPr algn="just"/>
            <a:r>
              <a:rPr lang="ru-RU" dirty="0">
                <a:solidFill>
                  <a:srgbClr val="666633"/>
                </a:solidFill>
                <a:latin typeface="Monotype Corsiva" pitchFamily="66" charset="0"/>
              </a:rPr>
              <a:t>11.Через дефис, слитно или раздельно?: словарь-справочник русского языка / сост. В. В. Бурцева. – М., 2006.</a:t>
            </a:r>
          </a:p>
          <a:p>
            <a:pPr algn="just"/>
            <a:endParaRPr lang="ru-RU" dirty="0" smtClean="0">
              <a:solidFill>
                <a:schemeClr val="accent3">
                  <a:lumMod val="50000"/>
                </a:schemeClr>
              </a:solidFill>
              <a:latin typeface="Monotype Corsiva" pitchFamily="66" charset="0"/>
            </a:endParaRPr>
          </a:p>
        </p:txBody>
      </p:sp>
      <p:sp>
        <p:nvSpPr>
          <p:cNvPr id="2" name="Номер слайда 1"/>
          <p:cNvSpPr>
            <a:spLocks noGrp="1"/>
          </p:cNvSpPr>
          <p:nvPr>
            <p:ph type="sldNum" sz="quarter" idx="12"/>
          </p:nvPr>
        </p:nvSpPr>
        <p:spPr>
          <a:xfrm>
            <a:off x="-1035496" y="9378598"/>
            <a:ext cx="1600200" cy="527402"/>
          </a:xfrm>
        </p:spPr>
        <p:txBody>
          <a:bodyPr/>
          <a:lstStyle/>
          <a:p>
            <a:fld id="{B19B0651-EE4F-4900-A07F-96A6BFA9D0F0}" type="slidenum">
              <a:rPr lang="ru-RU" smtClean="0"/>
              <a:t>38</a:t>
            </a:fld>
            <a:endParaRPr lang="ru-RU" dirty="0"/>
          </a:p>
        </p:txBody>
      </p:sp>
    </p:spTree>
    <p:extLst>
      <p:ext uri="{BB962C8B-B14F-4D97-AF65-F5344CB8AC3E}">
        <p14:creationId xmlns:p14="http://schemas.microsoft.com/office/powerpoint/2010/main" val="147168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8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490" y="-47819"/>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643" y="208577"/>
            <a:ext cx="6408712" cy="4708981"/>
          </a:xfrm>
          <a:prstGeom prst="rect">
            <a:avLst/>
          </a:prstGeom>
          <a:noFill/>
        </p:spPr>
        <p:txBody>
          <a:bodyPr wrap="square" rtlCol="0">
            <a:spAutoFit/>
          </a:bodyPr>
          <a:lstStyle/>
          <a:p>
            <a:pPr algn="ctr"/>
            <a:r>
              <a:rPr lang="ru-RU" sz="2400" b="1" dirty="0">
                <a:solidFill>
                  <a:srgbClr val="CC3300"/>
                </a:solidFill>
                <a:latin typeface="Monotype Corsiva" pitchFamily="66" charset="0"/>
              </a:rPr>
              <a:t>Содержание</a:t>
            </a:r>
          </a:p>
          <a:p>
            <a:r>
              <a:rPr lang="ru-RU" sz="2400" dirty="0">
                <a:latin typeface="Monotype Corsiva" pitchFamily="66" charset="0"/>
              </a:rPr>
              <a:t> </a:t>
            </a:r>
          </a:p>
          <a:p>
            <a:r>
              <a:rPr lang="ru-RU" sz="2400" dirty="0" smtClean="0">
                <a:solidFill>
                  <a:srgbClr val="666633"/>
                </a:solidFill>
                <a:latin typeface="Monotype Corsiva" pitchFamily="66" charset="0"/>
              </a:rPr>
              <a:t>Практическое занятие № 1</a:t>
            </a:r>
            <a:r>
              <a:rPr lang="en-US" sz="2400" dirty="0" smtClean="0">
                <a:solidFill>
                  <a:srgbClr val="666633"/>
                </a:solidFill>
                <a:latin typeface="Monotype Corsiva" pitchFamily="66" charset="0"/>
              </a:rPr>
              <a:t>                                           5</a:t>
            </a:r>
            <a:endParaRPr lang="ru-RU" sz="2400" dirty="0" smtClean="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2   </a:t>
            </a:r>
            <a:r>
              <a:rPr lang="en-US" sz="2400" dirty="0" smtClean="0">
                <a:solidFill>
                  <a:srgbClr val="666633"/>
                </a:solidFill>
                <a:latin typeface="Monotype Corsiva" pitchFamily="66" charset="0"/>
              </a:rPr>
              <a:t>                                        9</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3   </a:t>
            </a:r>
            <a:r>
              <a:rPr lang="en-US" sz="2400" dirty="0" smtClean="0">
                <a:solidFill>
                  <a:srgbClr val="666633"/>
                </a:solidFill>
                <a:latin typeface="Monotype Corsiva" pitchFamily="66" charset="0"/>
              </a:rPr>
              <a:t>                                      18</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4   </a:t>
            </a:r>
            <a:r>
              <a:rPr lang="en-US" sz="2400" dirty="0" smtClean="0">
                <a:solidFill>
                  <a:srgbClr val="666633"/>
                </a:solidFill>
                <a:latin typeface="Monotype Corsiva" pitchFamily="66" charset="0"/>
              </a:rPr>
              <a:t>                                      24</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5 </a:t>
            </a:r>
            <a:r>
              <a:rPr lang="en-US" sz="2400" dirty="0" smtClean="0">
                <a:solidFill>
                  <a:srgbClr val="666633"/>
                </a:solidFill>
                <a:latin typeface="Monotype Corsiva" pitchFamily="66" charset="0"/>
              </a:rPr>
              <a:t>                                        27</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6</a:t>
            </a:r>
            <a:r>
              <a:rPr lang="en-US" sz="2400" dirty="0" smtClean="0">
                <a:solidFill>
                  <a:srgbClr val="666633"/>
                </a:solidFill>
                <a:latin typeface="Monotype Corsiva" pitchFamily="66" charset="0"/>
              </a:rPr>
              <a:t>                                         29</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7  </a:t>
            </a:r>
            <a:r>
              <a:rPr lang="en-US" sz="2400" dirty="0" smtClean="0">
                <a:solidFill>
                  <a:srgbClr val="666633"/>
                </a:solidFill>
                <a:latin typeface="Monotype Corsiva" pitchFamily="66" charset="0"/>
              </a:rPr>
              <a:t>                                       33</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Практическое занятие № </a:t>
            </a:r>
            <a:r>
              <a:rPr lang="ru-RU" sz="2400" dirty="0" smtClean="0">
                <a:solidFill>
                  <a:srgbClr val="666633"/>
                </a:solidFill>
                <a:latin typeface="Monotype Corsiva" pitchFamily="66" charset="0"/>
              </a:rPr>
              <a:t>8  </a:t>
            </a:r>
            <a:r>
              <a:rPr lang="en-US" sz="2400" dirty="0" smtClean="0">
                <a:solidFill>
                  <a:srgbClr val="666633"/>
                </a:solidFill>
                <a:latin typeface="Monotype Corsiva" pitchFamily="66" charset="0"/>
              </a:rPr>
              <a:t>                                       35</a:t>
            </a:r>
            <a:endParaRPr lang="ru-RU" sz="2400" dirty="0">
              <a:solidFill>
                <a:srgbClr val="666633"/>
              </a:solidFill>
              <a:latin typeface="Monotype Corsiva" pitchFamily="66" charset="0"/>
            </a:endParaRPr>
          </a:p>
          <a:p>
            <a:r>
              <a:rPr lang="ru-RU" sz="2400" dirty="0">
                <a:solidFill>
                  <a:srgbClr val="666633"/>
                </a:solidFill>
                <a:latin typeface="Monotype Corsiva" pitchFamily="66" charset="0"/>
              </a:rPr>
              <a:t>Список </a:t>
            </a:r>
            <a:r>
              <a:rPr lang="ru-RU" sz="2400" dirty="0" smtClean="0">
                <a:solidFill>
                  <a:srgbClr val="666633"/>
                </a:solidFill>
                <a:latin typeface="Monotype Corsiva" pitchFamily="66" charset="0"/>
              </a:rPr>
              <a:t>литературы                                                      38</a:t>
            </a:r>
            <a:endParaRPr lang="ru-RU" sz="2400" dirty="0">
              <a:solidFill>
                <a:srgbClr val="666633"/>
              </a:solidFill>
              <a:latin typeface="Monotype Corsiva" pitchFamily="66" charset="0"/>
            </a:endParaRPr>
          </a:p>
          <a:p>
            <a:r>
              <a:rPr lang="ru-RU" dirty="0">
                <a:solidFill>
                  <a:srgbClr val="666633"/>
                </a:solidFill>
              </a:rPr>
              <a:t> </a:t>
            </a:r>
          </a:p>
          <a:p>
            <a:endParaRPr lang="ru-RU" dirty="0">
              <a:solidFill>
                <a:srgbClr val="666633"/>
              </a:solidFill>
            </a:endParaRPr>
          </a:p>
        </p:txBody>
      </p:sp>
    </p:spTree>
    <p:extLst>
      <p:ext uri="{BB962C8B-B14F-4D97-AF65-F5344CB8AC3E}">
        <p14:creationId xmlns:p14="http://schemas.microsoft.com/office/powerpoint/2010/main" val="3455352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elga\Desktop\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46651"/>
          <a:stretch/>
        </p:blipFill>
        <p:spPr bwMode="auto">
          <a:xfrm flipH="1">
            <a:off x="259306" y="20542"/>
            <a:ext cx="6592744" cy="9913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elga\Desktop\zolotaya.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53" y="2833"/>
            <a:ext cx="6858003" cy="993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26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128464"/>
            <a:ext cx="6480720" cy="9448740"/>
          </a:xfrm>
          <a:prstGeom prst="rect">
            <a:avLst/>
          </a:prstGeom>
          <a:noFill/>
        </p:spPr>
        <p:txBody>
          <a:bodyPr wrap="square" rtlCol="0">
            <a:spAutoFit/>
          </a:bodyPr>
          <a:lstStyle/>
          <a:p>
            <a:pPr algn="ctr"/>
            <a:r>
              <a:rPr lang="ru-RU" sz="2400" b="1" dirty="0" smtClean="0">
                <a:solidFill>
                  <a:srgbClr val="C00000"/>
                </a:solidFill>
                <a:latin typeface="Monotype Corsiva" pitchFamily="66" charset="0"/>
                <a:cs typeface="Times New Roman" pitchFamily="18" charset="0"/>
              </a:rPr>
              <a:t>Практическое занятие № 1.</a:t>
            </a:r>
          </a:p>
          <a:p>
            <a:pPr lvl="0" algn="ctr"/>
            <a:r>
              <a:rPr lang="ru-RU" sz="2400" b="1" dirty="0">
                <a:solidFill>
                  <a:srgbClr val="C00000"/>
                </a:solidFill>
                <a:latin typeface="Monotype Corsiva" pitchFamily="66" charset="0"/>
                <a:cs typeface="Times New Roman" pitchFamily="18" charset="0"/>
              </a:rPr>
              <a:t>Освоение общих закономерностей лингвистического </a:t>
            </a:r>
            <a:r>
              <a:rPr lang="ru-RU" sz="2400" b="1" dirty="0" smtClean="0">
                <a:solidFill>
                  <a:srgbClr val="C00000"/>
                </a:solidFill>
                <a:latin typeface="Monotype Corsiva" pitchFamily="66" charset="0"/>
                <a:cs typeface="Times New Roman" pitchFamily="18" charset="0"/>
              </a:rPr>
              <a:t>анализа. Выполнение </a:t>
            </a:r>
            <a:r>
              <a:rPr lang="ru-RU" sz="2400" b="1" dirty="0">
                <a:solidFill>
                  <a:srgbClr val="C00000"/>
                </a:solidFill>
                <a:latin typeface="Monotype Corsiva" pitchFamily="66" charset="0"/>
                <a:cs typeface="Times New Roman" pitchFamily="18" charset="0"/>
              </a:rPr>
              <a:t>заданий по обобщению знаний о современном русском языке как науке и анализу методов языкового исследования</a:t>
            </a:r>
          </a:p>
          <a:p>
            <a:pPr algn="ctr"/>
            <a:r>
              <a:rPr lang="ru-RU" sz="2000" b="1" dirty="0" smtClean="0">
                <a:solidFill>
                  <a:srgbClr val="C00000"/>
                </a:solidFill>
                <a:latin typeface="Monotype Corsiva" pitchFamily="66" charset="0"/>
                <a:cs typeface="Times New Roman" pitchFamily="18" charset="0"/>
              </a:rPr>
              <a:t>(1 час)</a:t>
            </a:r>
            <a:endParaRPr lang="ru-RU" sz="2000" b="1" dirty="0">
              <a:solidFill>
                <a:srgbClr val="C00000"/>
              </a:solidFill>
              <a:latin typeface="Monotype Corsiva" pitchFamily="66" charset="0"/>
              <a:cs typeface="Times New Roman" pitchFamily="18" charset="0"/>
            </a:endParaRPr>
          </a:p>
          <a:p>
            <a:pPr algn="just"/>
            <a:r>
              <a:rPr lang="ru-RU" b="1" dirty="0" smtClean="0">
                <a:solidFill>
                  <a:srgbClr val="CC3300"/>
                </a:solidFill>
                <a:latin typeface="Monotype Corsiva" pitchFamily="66" charset="0"/>
                <a:cs typeface="Times New Roman" pitchFamily="18" charset="0"/>
              </a:rPr>
              <a:t>Цель</a:t>
            </a:r>
            <a:r>
              <a:rPr lang="ru-RU" b="1" dirty="0">
                <a:solidFill>
                  <a:srgbClr val="CC3300"/>
                </a:solidFill>
                <a:latin typeface="Monotype Corsiva" pitchFamily="66" charset="0"/>
                <a:cs typeface="Times New Roman" pitchFamily="18" charset="0"/>
              </a:rPr>
              <a:t>:</a:t>
            </a:r>
            <a:r>
              <a:rPr lang="ru-RU" dirty="0">
                <a:solidFill>
                  <a:srgbClr val="CC3300"/>
                </a:solidFill>
                <a:latin typeface="Monotype Corsiva" pitchFamily="66" charset="0"/>
                <a:cs typeface="Times New Roman" pitchFamily="18" charset="0"/>
              </a:rPr>
              <a:t> </a:t>
            </a:r>
            <a:r>
              <a:rPr lang="ru-RU" dirty="0">
                <a:solidFill>
                  <a:schemeClr val="accent3">
                    <a:lumMod val="50000"/>
                  </a:schemeClr>
                </a:solidFill>
                <a:latin typeface="Monotype Corsiva" pitchFamily="66" charset="0"/>
                <a:cs typeface="Times New Roman" pitchFamily="18" charset="0"/>
              </a:rPr>
              <a:t>создание условий для </a:t>
            </a:r>
          </a:p>
          <a:p>
            <a:pPr marL="342900" lvl="0" indent="-342900" algn="just">
              <a:buFont typeface="Wingdings" pitchFamily="2" charset="2"/>
              <a:buChar char="ü"/>
            </a:pPr>
            <a:r>
              <a:rPr lang="ru-RU" dirty="0" smtClean="0">
                <a:solidFill>
                  <a:schemeClr val="accent3">
                    <a:lumMod val="50000"/>
                  </a:schemeClr>
                </a:solidFill>
                <a:latin typeface="Monotype Corsiva" pitchFamily="66" charset="0"/>
                <a:cs typeface="Times New Roman" pitchFamily="18" charset="0"/>
              </a:rPr>
              <a:t>совершенствования </a:t>
            </a:r>
            <a:r>
              <a:rPr lang="ru-RU" dirty="0">
                <a:solidFill>
                  <a:schemeClr val="accent3">
                    <a:lumMod val="50000"/>
                  </a:schemeClr>
                </a:solidFill>
                <a:latin typeface="Monotype Corsiva" pitchFamily="66" charset="0"/>
                <a:cs typeface="Times New Roman" pitchFamily="18" charset="0"/>
              </a:rPr>
              <a:t>языковых, речемыслительных, орфографических, пунктуационных, стилистических умений и навыков студентов;</a:t>
            </a:r>
          </a:p>
          <a:p>
            <a:pPr marL="342900" lvl="0" indent="-342900" algn="just">
              <a:buFont typeface="Wingdings" pitchFamily="2" charset="2"/>
              <a:buChar char="ü"/>
            </a:pPr>
            <a:r>
              <a:rPr lang="ru-RU" dirty="0" smtClean="0">
                <a:solidFill>
                  <a:schemeClr val="accent3">
                    <a:lumMod val="50000"/>
                  </a:schemeClr>
                </a:solidFill>
                <a:latin typeface="Monotype Corsiva" pitchFamily="66" charset="0"/>
                <a:cs typeface="Times New Roman" pitchFamily="18" charset="0"/>
              </a:rPr>
              <a:t>формирования </a:t>
            </a:r>
            <a:r>
              <a:rPr lang="ru-RU" dirty="0">
                <a:solidFill>
                  <a:schemeClr val="accent3">
                    <a:lumMod val="50000"/>
                  </a:schemeClr>
                </a:solidFill>
                <a:latin typeface="Monotype Corsiva" pitchFamily="66" charset="0"/>
                <a:cs typeface="Times New Roman" pitchFamily="18" charset="0"/>
              </a:rPr>
              <a:t>функциональной грамотности и всех видов компетенций (языковой, лингвистической (языковедческой), коммуникативной, культуроведческой);</a:t>
            </a:r>
          </a:p>
          <a:p>
            <a:pPr marL="342900" lvl="0" indent="-342900" algn="just">
              <a:buFont typeface="Wingdings" pitchFamily="2" charset="2"/>
              <a:buChar char="ü"/>
            </a:pPr>
            <a:r>
              <a:rPr lang="ru-RU" dirty="0" smtClean="0">
                <a:solidFill>
                  <a:schemeClr val="accent3">
                    <a:lumMod val="50000"/>
                  </a:schemeClr>
                </a:solidFill>
                <a:latin typeface="Monotype Corsiva" pitchFamily="66" charset="0"/>
                <a:cs typeface="Times New Roman" pitchFamily="18" charset="0"/>
              </a:rPr>
              <a:t>совершенствования </a:t>
            </a:r>
            <a:r>
              <a:rPr lang="ru-RU" dirty="0">
                <a:solidFill>
                  <a:schemeClr val="accent3">
                    <a:lumMod val="50000"/>
                  </a:schemeClr>
                </a:solidFill>
                <a:latin typeface="Monotype Corsiva" pitchFamily="66" charset="0"/>
                <a:cs typeface="Times New Roman" pitchFamily="18" charset="0"/>
              </a:rPr>
              <a:t>умений обучающихся осмысливать закономерности языка</a:t>
            </a:r>
            <a:r>
              <a:rPr lang="ru-RU" dirty="0" smtClean="0">
                <a:solidFill>
                  <a:schemeClr val="accent3">
                    <a:lumMod val="50000"/>
                  </a:schemeClr>
                </a:solidFill>
                <a:latin typeface="Monotype Corsiva" pitchFamily="66" charset="0"/>
                <a:cs typeface="Times New Roman" pitchFamily="18" charset="0"/>
              </a:rPr>
              <a:t>.</a:t>
            </a:r>
          </a:p>
          <a:p>
            <a:pPr marL="342900" lvl="0" indent="-342900" algn="just">
              <a:buFont typeface="Wingdings" pitchFamily="2" charset="2"/>
              <a:buChar char="ü"/>
            </a:pPr>
            <a:endParaRPr lang="ru-RU" dirty="0">
              <a:solidFill>
                <a:schemeClr val="accent3">
                  <a:lumMod val="50000"/>
                </a:schemeClr>
              </a:solidFill>
              <a:latin typeface="Monotype Corsiva" pitchFamily="66" charset="0"/>
              <a:cs typeface="Times New Roman" pitchFamily="18" charset="0"/>
            </a:endParaRPr>
          </a:p>
          <a:p>
            <a:pPr algn="ctr"/>
            <a:r>
              <a:rPr lang="ru-RU" b="1" dirty="0" smtClean="0">
                <a:solidFill>
                  <a:srgbClr val="CC3300"/>
                </a:solidFill>
                <a:latin typeface="Monotype Corsiva" pitchFamily="66" charset="0"/>
                <a:cs typeface="Times New Roman" pitchFamily="18" charset="0"/>
              </a:rPr>
              <a:t>Задания</a:t>
            </a:r>
          </a:p>
          <a:p>
            <a:pPr algn="ctr"/>
            <a:endParaRPr lang="ru-RU" dirty="0">
              <a:solidFill>
                <a:srgbClr val="CC3300"/>
              </a:solidFill>
              <a:latin typeface="Monotype Corsiva" pitchFamily="66" charset="0"/>
              <a:cs typeface="Times New Roman" pitchFamily="18" charset="0"/>
            </a:endParaRPr>
          </a:p>
          <a:p>
            <a:pPr algn="just"/>
            <a:r>
              <a:rPr lang="ru-RU" b="1" dirty="0">
                <a:solidFill>
                  <a:srgbClr val="CC3300"/>
                </a:solidFill>
                <a:latin typeface="Monotype Corsiva" pitchFamily="66" charset="0"/>
                <a:cs typeface="Times New Roman" pitchFamily="18" charset="0"/>
              </a:rPr>
              <a:t> </a:t>
            </a:r>
            <a:r>
              <a:rPr lang="en-US" b="1" dirty="0" smtClean="0">
                <a:solidFill>
                  <a:srgbClr val="CC3300"/>
                </a:solidFill>
                <a:latin typeface="Monotype Corsiva" pitchFamily="66" charset="0"/>
                <a:cs typeface="Times New Roman" pitchFamily="18" charset="0"/>
              </a:rPr>
              <a:t>I</a:t>
            </a:r>
            <a:r>
              <a:rPr lang="ru-RU" b="1" dirty="0">
                <a:solidFill>
                  <a:srgbClr val="CC3300"/>
                </a:solidFill>
                <a:latin typeface="Monotype Corsiva" pitchFamily="66" charset="0"/>
                <a:cs typeface="Times New Roman" pitchFamily="18" charset="0"/>
              </a:rPr>
              <a:t>. Прочитайте текст </a:t>
            </a:r>
            <a:endParaRPr lang="ru-RU" dirty="0">
              <a:solidFill>
                <a:srgbClr val="CC3300"/>
              </a:solidFill>
              <a:latin typeface="Monotype Corsiva" pitchFamily="66" charset="0"/>
              <a:cs typeface="Times New Roman" pitchFamily="18" charset="0"/>
            </a:endParaRPr>
          </a:p>
          <a:p>
            <a:pPr algn="just"/>
            <a:r>
              <a:rPr lang="ru-RU" dirty="0" smtClean="0">
                <a:solidFill>
                  <a:schemeClr val="accent3">
                    <a:lumMod val="50000"/>
                  </a:schemeClr>
                </a:solidFill>
                <a:latin typeface="Monotype Corsiva" pitchFamily="66" charset="0"/>
                <a:cs typeface="Times New Roman" pitchFamily="18" charset="0"/>
              </a:rPr>
              <a:t>    Время </a:t>
            </a:r>
            <a:r>
              <a:rPr lang="ru-RU" dirty="0">
                <a:solidFill>
                  <a:schemeClr val="accent3">
                    <a:lumMod val="50000"/>
                  </a:schemeClr>
                </a:solidFill>
                <a:latin typeface="Monotype Corsiva" pitchFamily="66" charset="0"/>
                <a:cs typeface="Times New Roman" pitchFamily="18" charset="0"/>
              </a:rPr>
              <a:t>бежит, пролетают мимо дни, года, мировой прогресс не стоит на месте. Развивается все отрасли нашей жизни: наука, искусство, промышленность,  образование, сельское хозяйство. Развивается и наш язык. Развитие его происходит в результате устаревания слов, перехода из одной части речи в другую, появления новых слов, приобретения у слова новых значений и т.д. Трудно однозначно оценить стремительное развитие языка. С одной стороны, конечно, хорошо – язык обязан развиваться, ведь не стоит на месте сама жизнь, а если развитие его прекращается, то язык умирает. С развитием он обогащается, расширяет свой лексический запас. Но у медали есть и другая сторона, можно даже сказать проблема, это – современное заимствование. Иностранные слова не просто входят в наш язык, они буквально «лезут» из реклам, речей горе-журналистов, болтунов с телевидения и прочих представителе средств массовой информации. Лезут в язык в </a:t>
            </a:r>
            <a:r>
              <a:rPr lang="ru-RU" dirty="0" smtClean="0">
                <a:solidFill>
                  <a:schemeClr val="accent3">
                    <a:lumMod val="50000"/>
                  </a:schemeClr>
                </a:solidFill>
                <a:latin typeface="Monotype Corsiva" pitchFamily="66" charset="0"/>
                <a:cs typeface="Times New Roman" pitchFamily="18" charset="0"/>
              </a:rPr>
              <a:t>основном</a:t>
            </a:r>
            <a:endParaRPr lang="ru-RU" dirty="0">
              <a:solidFill>
                <a:schemeClr val="accent3">
                  <a:lumMod val="50000"/>
                </a:schemeClr>
              </a:solidFill>
              <a:latin typeface="Monotype Corsiva" pitchFamily="66" charset="0"/>
              <a:cs typeface="Times New Roman" pitchFamily="18" charset="0"/>
            </a:endParaRPr>
          </a:p>
        </p:txBody>
      </p:sp>
      <p:sp>
        <p:nvSpPr>
          <p:cNvPr id="3" name="Номер слайда 2"/>
          <p:cNvSpPr>
            <a:spLocks noGrp="1"/>
          </p:cNvSpPr>
          <p:nvPr>
            <p:ph type="sldNum" sz="quarter" idx="12"/>
          </p:nvPr>
        </p:nvSpPr>
        <p:spPr>
          <a:xfrm>
            <a:off x="5085184" y="9385644"/>
            <a:ext cx="1600200" cy="527402"/>
          </a:xfrm>
        </p:spPr>
        <p:txBody>
          <a:bodyPr/>
          <a:lstStyle/>
          <a:p>
            <a:fld id="{B19B0651-EE4F-4900-A07F-96A6BFA9D0F0}" type="slidenum">
              <a:rPr lang="ru-RU" smtClean="0"/>
              <a:t>5</a:t>
            </a:fld>
            <a:endParaRPr lang="ru-RU" dirty="0"/>
          </a:p>
        </p:txBody>
      </p:sp>
    </p:spTree>
    <p:extLst>
      <p:ext uri="{BB962C8B-B14F-4D97-AF65-F5344CB8AC3E}">
        <p14:creationId xmlns:p14="http://schemas.microsoft.com/office/powerpoint/2010/main" val="165208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elga\Desktop\поурочники\1912240-7e7f7dea7db01f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152" y="5169024"/>
            <a:ext cx="1656184" cy="26044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elga\Desktop\zolotaya.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 y="0"/>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8" y="128464"/>
            <a:ext cx="6480720" cy="9510296"/>
          </a:xfrm>
          <a:prstGeom prst="rect">
            <a:avLst/>
          </a:prstGeom>
          <a:noFill/>
        </p:spPr>
        <p:txBody>
          <a:bodyPr wrap="square" rtlCol="0">
            <a:spAutoFit/>
          </a:bodyPr>
          <a:lstStyle/>
          <a:p>
            <a:pPr algn="just"/>
            <a:r>
              <a:rPr lang="ru-RU" dirty="0">
                <a:solidFill>
                  <a:schemeClr val="accent3">
                    <a:lumMod val="50000"/>
                  </a:schemeClr>
                </a:solidFill>
                <a:latin typeface="Monotype Corsiva" pitchFamily="66" charset="0"/>
                <a:cs typeface="Times New Roman" pitchFamily="18" charset="0"/>
              </a:rPr>
              <a:t>англицизмы. И хотя мало кто воспринимает в серьез эту ситуацию, но, по-моему, это действительно важная проблема. Причины такого неграмотного употребления иностранных слов различны: скудный словарный запас, нежелание сделать текст понятным для всех, желание</a:t>
            </a:r>
          </a:p>
          <a:p>
            <a:pPr algn="just"/>
            <a:r>
              <a:rPr lang="ru-RU" dirty="0" smtClean="0">
                <a:solidFill>
                  <a:schemeClr val="accent3">
                    <a:lumMod val="50000"/>
                  </a:schemeClr>
                </a:solidFill>
                <a:latin typeface="Monotype Corsiva" pitchFamily="66" charset="0"/>
                <a:cs typeface="Times New Roman" pitchFamily="18" charset="0"/>
              </a:rPr>
              <a:t>высказаться </a:t>
            </a:r>
            <a:r>
              <a:rPr lang="ru-RU" dirty="0">
                <a:solidFill>
                  <a:schemeClr val="accent3">
                    <a:lumMod val="50000"/>
                  </a:schemeClr>
                </a:solidFill>
                <a:latin typeface="Monotype Corsiva" pitchFamily="66" charset="0"/>
                <a:cs typeface="Times New Roman" pitchFamily="18" charset="0"/>
              </a:rPr>
              <a:t>«оригинально» и многие другие причины. Необходимо бороться с халатным </a:t>
            </a:r>
            <a:r>
              <a:rPr lang="ru-RU" dirty="0" smtClean="0">
                <a:solidFill>
                  <a:schemeClr val="accent3">
                    <a:lumMod val="50000"/>
                  </a:schemeClr>
                </a:solidFill>
                <a:latin typeface="Monotype Corsiva" pitchFamily="66" charset="0"/>
                <a:cs typeface="Times New Roman" pitchFamily="18" charset="0"/>
              </a:rPr>
              <a:t>отношением </a:t>
            </a:r>
            <a:r>
              <a:rPr lang="ru-RU" dirty="0">
                <a:solidFill>
                  <a:schemeClr val="accent3">
                    <a:lumMod val="50000"/>
                  </a:schemeClr>
                </a:solidFill>
                <a:latin typeface="Monotype Corsiva" pitchFamily="66" charset="0"/>
                <a:cs typeface="Times New Roman" pitchFamily="18" charset="0"/>
              </a:rPr>
              <a:t>к языку и ограниченным словарным запасом. Как? Это должен каждый уяснить для себя сам, особенно, если ты – общественный деятель, работник телевидения или журналист. Твой долг – доносить людям информацию, понятную для каждого. Что же тогда случится с языком, если мы будем засорять его подобными словечками? Русский язык утратит свою уникальность, самобытность, в конце концов, перестанет развиваться и станет мертвым языком. К счастью, пока этого не случилось, язык наш все так же образен, богат и развивается стремительными темпами. Но следует внимательно контролировать его развитие, чтобы оно не обратилось во вред русскому языку</a:t>
            </a:r>
            <a:r>
              <a:rPr lang="ru-RU" dirty="0" smtClean="0">
                <a:solidFill>
                  <a:schemeClr val="accent3">
                    <a:lumMod val="50000"/>
                  </a:schemeClr>
                </a:solidFill>
                <a:latin typeface="Monotype Corsiva" pitchFamily="66" charset="0"/>
                <a:cs typeface="Times New Roman" pitchFamily="18" charset="0"/>
              </a:rPr>
              <a:t>.</a:t>
            </a:r>
          </a:p>
          <a:p>
            <a:pPr algn="just"/>
            <a:endParaRPr lang="ru-RU" dirty="0">
              <a:solidFill>
                <a:schemeClr val="accent3">
                  <a:lumMod val="50000"/>
                </a:schemeClr>
              </a:solidFill>
              <a:latin typeface="Monotype Corsiva" pitchFamily="66" charset="0"/>
              <a:cs typeface="Times New Roman" pitchFamily="18" charset="0"/>
            </a:endParaRPr>
          </a:p>
          <a:p>
            <a:pPr algn="just"/>
            <a:r>
              <a:rPr lang="en-US" b="1" dirty="0">
                <a:solidFill>
                  <a:srgbClr val="CC3300"/>
                </a:solidFill>
                <a:latin typeface="Monotype Corsiva" pitchFamily="66" charset="0"/>
                <a:cs typeface="Times New Roman" pitchFamily="18" charset="0"/>
              </a:rPr>
              <a:t>II</a:t>
            </a:r>
            <a:r>
              <a:rPr lang="ru-RU" b="1" dirty="0">
                <a:solidFill>
                  <a:srgbClr val="CC3300"/>
                </a:solidFill>
                <a:latin typeface="Monotype Corsiva" pitchFamily="66" charset="0"/>
                <a:cs typeface="Times New Roman" pitchFamily="18" charset="0"/>
              </a:rPr>
              <a:t>. Выполните лингвистический анализ текста, </a:t>
            </a:r>
            <a:r>
              <a:rPr lang="ru-RU" b="1" dirty="0" smtClean="0">
                <a:solidFill>
                  <a:srgbClr val="CC3300"/>
                </a:solidFill>
                <a:latin typeface="Monotype Corsiva" pitchFamily="66" charset="0"/>
                <a:cs typeface="Times New Roman" pitchFamily="18" charset="0"/>
              </a:rPr>
              <a:t>согласно  предложенному  плану</a:t>
            </a:r>
          </a:p>
          <a:p>
            <a:pPr algn="just"/>
            <a:r>
              <a:rPr lang="ru-RU" b="1" dirty="0">
                <a:solidFill>
                  <a:schemeClr val="accent3">
                    <a:lumMod val="50000"/>
                  </a:schemeClr>
                </a:solidFill>
                <a:latin typeface="Monotype Corsiva" pitchFamily="66" charset="0"/>
              </a:rPr>
              <a:t> </a:t>
            </a:r>
            <a:r>
              <a:rPr lang="ru-RU" b="1" dirty="0" smtClean="0">
                <a:solidFill>
                  <a:schemeClr val="accent3">
                    <a:lumMod val="50000"/>
                  </a:schemeClr>
                </a:solidFill>
                <a:latin typeface="Monotype Corsiva" pitchFamily="66" charset="0"/>
              </a:rPr>
              <a:t>1</a:t>
            </a:r>
            <a:r>
              <a:rPr lang="ru-RU" b="1" dirty="0">
                <a:solidFill>
                  <a:schemeClr val="accent3">
                    <a:lumMod val="50000"/>
                  </a:schemeClr>
                </a:solidFill>
                <a:latin typeface="Monotype Corsiva" pitchFamily="66" charset="0"/>
              </a:rPr>
              <a:t>.     Тема </a:t>
            </a:r>
            <a:r>
              <a:rPr lang="ru-RU" b="1" dirty="0" smtClean="0">
                <a:solidFill>
                  <a:schemeClr val="accent3">
                    <a:lumMod val="50000"/>
                  </a:schemeClr>
                </a:solidFill>
                <a:latin typeface="Monotype Corsiva" pitchFamily="66" charset="0"/>
              </a:rPr>
              <a:t>текста</a:t>
            </a:r>
            <a:endParaRPr lang="ru-RU" b="1"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Темой текста является описание…</a:t>
            </a:r>
          </a:p>
          <a:p>
            <a:pPr algn="just"/>
            <a:r>
              <a:rPr lang="ru-RU" dirty="0">
                <a:solidFill>
                  <a:schemeClr val="accent3">
                    <a:lumMod val="50000"/>
                  </a:schemeClr>
                </a:solidFill>
                <a:latin typeface="Monotype Corsiva" pitchFamily="66" charset="0"/>
              </a:rPr>
              <a:t>Это произведение посвящено изображению…</a:t>
            </a:r>
          </a:p>
          <a:p>
            <a:pPr algn="just"/>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2.</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Основная мысль</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Автор стремится показать…</a:t>
            </a:r>
          </a:p>
          <a:p>
            <a:pPr algn="just"/>
            <a:r>
              <a:rPr lang="ru-RU" dirty="0">
                <a:solidFill>
                  <a:schemeClr val="accent3">
                    <a:lumMod val="50000"/>
                  </a:schemeClr>
                </a:solidFill>
                <a:latin typeface="Monotype Corsiva" pitchFamily="66" charset="0"/>
              </a:rPr>
              <a:t>Автор подводит читателя к выводу, что…</a:t>
            </a:r>
          </a:p>
          <a:p>
            <a:pPr algn="just"/>
            <a:r>
              <a:rPr lang="ru-RU" dirty="0">
                <a:solidFill>
                  <a:schemeClr val="accent3">
                    <a:lumMod val="50000"/>
                  </a:schemeClr>
                </a:solidFill>
                <a:latin typeface="Monotype Corsiva" pitchFamily="66" charset="0"/>
              </a:rPr>
              <a:t>Основной мыслью произведения является…</a:t>
            </a:r>
          </a:p>
          <a:p>
            <a:pPr algn="just"/>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3.</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Количество </a:t>
            </a:r>
            <a:r>
              <a:rPr lang="ru-RU" b="1" dirty="0" err="1">
                <a:solidFill>
                  <a:schemeClr val="accent3">
                    <a:lumMod val="50000"/>
                  </a:schemeClr>
                </a:solidFill>
                <a:latin typeface="Monotype Corsiva" pitchFamily="66" charset="0"/>
              </a:rPr>
              <a:t>микротем</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Несмотря на небольшой объем текста, в нем можно выделить … </a:t>
            </a:r>
            <a:r>
              <a:rPr lang="ru-RU" dirty="0" err="1">
                <a:solidFill>
                  <a:schemeClr val="accent3">
                    <a:lumMod val="50000"/>
                  </a:schemeClr>
                </a:solidFill>
                <a:latin typeface="Monotype Corsiva" pitchFamily="66" charset="0"/>
              </a:rPr>
              <a:t>микротем</a:t>
            </a:r>
            <a:r>
              <a:rPr lang="ru-RU" dirty="0">
                <a:solidFill>
                  <a:schemeClr val="accent3">
                    <a:lumMod val="50000"/>
                  </a:schemeClr>
                </a:solidFill>
                <a:latin typeface="Monotype Corsiva" pitchFamily="66" charset="0"/>
              </a:rPr>
              <a:t>, а именно…</a:t>
            </a:r>
          </a:p>
          <a:p>
            <a:pPr algn="just"/>
            <a:r>
              <a:rPr lang="ru-RU" dirty="0">
                <a:solidFill>
                  <a:schemeClr val="accent3">
                    <a:lumMod val="50000"/>
                  </a:schemeClr>
                </a:solidFill>
                <a:latin typeface="Monotype Corsiva" pitchFamily="66" charset="0"/>
              </a:rPr>
              <a:t>В данном тексте можно выделить следующие </a:t>
            </a:r>
            <a:r>
              <a:rPr lang="ru-RU" dirty="0" err="1">
                <a:solidFill>
                  <a:schemeClr val="accent3">
                    <a:lumMod val="50000"/>
                  </a:schemeClr>
                </a:solidFill>
                <a:latin typeface="Monotype Corsiva" pitchFamily="66" charset="0"/>
              </a:rPr>
              <a:t>микротемы</a:t>
            </a:r>
            <a:r>
              <a:rPr lang="ru-RU" dirty="0">
                <a:solidFill>
                  <a:schemeClr val="accent3">
                    <a:lumMod val="50000"/>
                  </a:schemeClr>
                </a:solidFill>
                <a:latin typeface="Monotype Corsiva" pitchFamily="66" charset="0"/>
              </a:rPr>
              <a:t>…</a:t>
            </a:r>
          </a:p>
          <a:p>
            <a:pPr algn="just"/>
            <a:r>
              <a:rPr lang="ru-RU" dirty="0">
                <a:solidFill>
                  <a:schemeClr val="accent3">
                    <a:lumMod val="50000"/>
                  </a:schemeClr>
                </a:solidFill>
                <a:latin typeface="Monotype Corsiva" pitchFamily="66" charset="0"/>
              </a:rPr>
              <a:t>Количество абзацев в тексте совпадает (не совпадает) с количеством </a:t>
            </a:r>
            <a:r>
              <a:rPr lang="ru-RU" dirty="0" err="1">
                <a:solidFill>
                  <a:schemeClr val="accent3">
                    <a:lumMod val="50000"/>
                  </a:schemeClr>
                </a:solidFill>
                <a:latin typeface="Monotype Corsiva" pitchFamily="66" charset="0"/>
              </a:rPr>
              <a:t>микротем</a:t>
            </a:r>
            <a:r>
              <a:rPr lang="ru-RU" dirty="0">
                <a:solidFill>
                  <a:schemeClr val="accent3">
                    <a:lumMod val="50000"/>
                  </a:schemeClr>
                </a:solidFill>
                <a:latin typeface="Monotype Corsiva" pitchFamily="66" charset="0"/>
              </a:rPr>
              <a:t>.</a:t>
            </a:r>
          </a:p>
          <a:p>
            <a:pPr algn="just"/>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4.</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Настроение</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 Это произведение пронизано ощущением радости (веселья, грусти</a:t>
            </a:r>
            <a:r>
              <a:rPr lang="ru-RU" dirty="0" smtClean="0">
                <a:solidFill>
                  <a:schemeClr val="accent3">
                    <a:lumMod val="50000"/>
                  </a:schemeClr>
                </a:solidFill>
                <a:latin typeface="Monotype Corsiva" pitchFamily="66" charset="0"/>
              </a:rPr>
              <a:t>…)</a:t>
            </a:r>
            <a:endParaRPr lang="ru-RU" dirty="0">
              <a:solidFill>
                <a:schemeClr val="accent3">
                  <a:lumMod val="50000"/>
                </a:schemeClr>
              </a:solidFill>
              <a:latin typeface="Monotype Corsiva" pitchFamily="66" charset="0"/>
            </a:endParaRPr>
          </a:p>
        </p:txBody>
      </p:sp>
      <p:sp>
        <p:nvSpPr>
          <p:cNvPr id="3" name="Номер слайда 2"/>
          <p:cNvSpPr>
            <a:spLocks noGrp="1"/>
          </p:cNvSpPr>
          <p:nvPr>
            <p:ph type="sldNum" sz="quarter" idx="12"/>
          </p:nvPr>
        </p:nvSpPr>
        <p:spPr>
          <a:xfrm>
            <a:off x="-1107504" y="9375059"/>
            <a:ext cx="1600200" cy="527402"/>
          </a:xfrm>
        </p:spPr>
        <p:txBody>
          <a:bodyPr/>
          <a:lstStyle/>
          <a:p>
            <a:fld id="{B19B0651-EE4F-4900-A07F-96A6BFA9D0F0}" type="slidenum">
              <a:rPr lang="ru-RU" smtClean="0"/>
              <a:t>6</a:t>
            </a:fld>
            <a:endParaRPr lang="ru-RU" dirty="0"/>
          </a:p>
        </p:txBody>
      </p:sp>
    </p:spTree>
    <p:extLst>
      <p:ext uri="{BB962C8B-B14F-4D97-AF65-F5344CB8AC3E}">
        <p14:creationId xmlns:p14="http://schemas.microsoft.com/office/powerpoint/2010/main" val="138325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69465"/>
            <a:ext cx="6480720" cy="9787295"/>
          </a:xfrm>
          <a:prstGeom prst="rect">
            <a:avLst/>
          </a:prstGeom>
          <a:noFill/>
        </p:spPr>
        <p:txBody>
          <a:bodyPr wrap="square" rtlCol="0">
            <a:spAutoFit/>
          </a:bodyPr>
          <a:lstStyle/>
          <a:p>
            <a:pPr algn="just"/>
            <a:r>
              <a:rPr lang="ru-RU" dirty="0">
                <a:solidFill>
                  <a:schemeClr val="accent3">
                    <a:lumMod val="50000"/>
                  </a:schemeClr>
                </a:solidFill>
                <a:latin typeface="Monotype Corsiva" pitchFamily="66" charset="0"/>
              </a:rPr>
              <a:t>Автор хочет передать грусть (веселье), которое охватывает его, когда он наблюдает за тем, что…</a:t>
            </a:r>
          </a:p>
          <a:p>
            <a:pPr algn="just"/>
            <a:r>
              <a:rPr lang="ru-RU" dirty="0">
                <a:solidFill>
                  <a:schemeClr val="accent3">
                    <a:lumMod val="50000"/>
                  </a:schemeClr>
                </a:solidFill>
                <a:latin typeface="Monotype Corsiva" pitchFamily="66" charset="0"/>
              </a:rPr>
              <a:t> Произведение проникнуто грустным (печальным, меланхоличным; радостным, веселым, жизнерадостным…) настроением.</a:t>
            </a:r>
          </a:p>
          <a:p>
            <a:pPr algn="just"/>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5.</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Средства художественной изобразительности</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 В тексте автор создает яркий (запоминающийся, необычный образ …, используя следующие изобразительно-выразительные средства:</a:t>
            </a:r>
          </a:p>
          <a:p>
            <a:pPr algn="just"/>
            <a:r>
              <a:rPr lang="ru-RU" dirty="0">
                <a:solidFill>
                  <a:schemeClr val="accent3">
                    <a:lumMod val="50000"/>
                  </a:schemeClr>
                </a:solidFill>
                <a:latin typeface="Monotype Corsiva" pitchFamily="66" charset="0"/>
              </a:rPr>
              <a:t>эпитеты…,</a:t>
            </a:r>
          </a:p>
          <a:p>
            <a:pPr algn="just"/>
            <a:r>
              <a:rPr lang="ru-RU" dirty="0">
                <a:solidFill>
                  <a:schemeClr val="accent3">
                    <a:lumMod val="50000"/>
                  </a:schemeClr>
                </a:solidFill>
                <a:latin typeface="Monotype Corsiva" pitchFamily="66" charset="0"/>
              </a:rPr>
              <a:t>сравнения…,</a:t>
            </a:r>
          </a:p>
          <a:p>
            <a:pPr algn="just"/>
            <a:r>
              <a:rPr lang="ru-RU" dirty="0">
                <a:solidFill>
                  <a:schemeClr val="accent3">
                    <a:lumMod val="50000"/>
                  </a:schemeClr>
                </a:solidFill>
                <a:latin typeface="Monotype Corsiva" pitchFamily="66" charset="0"/>
              </a:rPr>
              <a:t>метафоры…,</a:t>
            </a:r>
          </a:p>
          <a:p>
            <a:pPr algn="just"/>
            <a:r>
              <a:rPr lang="ru-RU" dirty="0">
                <a:solidFill>
                  <a:schemeClr val="accent3">
                    <a:lumMod val="50000"/>
                  </a:schemeClr>
                </a:solidFill>
                <a:latin typeface="Monotype Corsiva" pitchFamily="66" charset="0"/>
              </a:rPr>
              <a:t>олицетворения…</a:t>
            </a:r>
          </a:p>
          <a:p>
            <a:pPr algn="just"/>
            <a:r>
              <a:rPr lang="ru-RU" dirty="0">
                <a:solidFill>
                  <a:schemeClr val="accent3">
                    <a:lumMod val="50000"/>
                  </a:schemeClr>
                </a:solidFill>
                <a:latin typeface="Monotype Corsiva" pitchFamily="66" charset="0"/>
              </a:rPr>
              <a:t>Автор достигает своей цели, используя …</a:t>
            </a:r>
          </a:p>
          <a:p>
            <a:pPr algn="just"/>
            <a:r>
              <a:rPr lang="ru-RU" b="1" dirty="0">
                <a:solidFill>
                  <a:schemeClr val="accent3">
                    <a:lumMod val="50000"/>
                  </a:schemeClr>
                </a:solidFill>
                <a:latin typeface="Monotype Corsiva" pitchFamily="66" charset="0"/>
              </a:rPr>
              <a:t>6.</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Лексические особенности</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В тексте изображаются обычные жизненные явления, поэтому автор использует общеупотребительную лексику.</a:t>
            </a:r>
          </a:p>
          <a:p>
            <a:pPr algn="just"/>
            <a:r>
              <a:rPr lang="ru-RU" dirty="0">
                <a:solidFill>
                  <a:schemeClr val="accent3">
                    <a:lumMod val="50000"/>
                  </a:schemeClr>
                </a:solidFill>
                <a:latin typeface="Monotype Corsiva" pitchFamily="66" charset="0"/>
              </a:rPr>
              <a:t>Слова с уменьшительно-ласкательными суффиксами помогают автору передать положительные эмоции.</a:t>
            </a:r>
          </a:p>
          <a:p>
            <a:pPr algn="just"/>
            <a:r>
              <a:rPr lang="ru-RU" dirty="0">
                <a:solidFill>
                  <a:schemeClr val="accent3">
                    <a:lumMod val="50000"/>
                  </a:schemeClr>
                </a:solidFill>
                <a:latin typeface="Monotype Corsiva" pitchFamily="66" charset="0"/>
              </a:rPr>
              <a:t>Лексические повторы позволяют сосредоточить внимание на…</a:t>
            </a:r>
          </a:p>
          <a:p>
            <a:pPr algn="just"/>
            <a:r>
              <a:rPr lang="ru-RU" dirty="0">
                <a:solidFill>
                  <a:schemeClr val="accent3">
                    <a:lumMod val="50000"/>
                  </a:schemeClr>
                </a:solidFill>
                <a:latin typeface="Monotype Corsiva" pitchFamily="66" charset="0"/>
              </a:rPr>
              <a:t>Чтобы показать важность, значимость события, автор использует возвышенную лексику.</a:t>
            </a:r>
          </a:p>
          <a:p>
            <a:pPr algn="just"/>
            <a:r>
              <a:rPr lang="ru-RU" dirty="0">
                <a:solidFill>
                  <a:schemeClr val="accent3">
                    <a:lumMod val="50000"/>
                  </a:schemeClr>
                </a:solidFill>
                <a:latin typeface="Monotype Corsiva" pitchFamily="66" charset="0"/>
              </a:rPr>
              <a:t>Обилие разговорной лексики позволяет передать… </a:t>
            </a:r>
          </a:p>
          <a:p>
            <a:pPr algn="just"/>
            <a:r>
              <a:rPr lang="ru-RU" b="1" dirty="0">
                <a:solidFill>
                  <a:schemeClr val="accent3">
                    <a:lumMod val="50000"/>
                  </a:schemeClr>
                </a:solidFill>
                <a:latin typeface="Monotype Corsiva" pitchFamily="66" charset="0"/>
              </a:rPr>
              <a:t>7.</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Выразительные и изобразительные возможности синтаксиса</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 В тексте преобладают простые (сложные) предложения</a:t>
            </a:r>
          </a:p>
          <a:p>
            <a:pPr algn="just"/>
            <a:r>
              <a:rPr lang="ru-RU" dirty="0">
                <a:solidFill>
                  <a:schemeClr val="accent3">
                    <a:lumMod val="50000"/>
                  </a:schemeClr>
                </a:solidFill>
                <a:latin typeface="Monotype Corsiva" pitchFamily="66" charset="0"/>
              </a:rPr>
              <a:t>По цели высказывания большинство предложений - …, по интонации -  …</a:t>
            </a:r>
          </a:p>
          <a:p>
            <a:pPr algn="just"/>
            <a:r>
              <a:rPr lang="ru-RU" dirty="0">
                <a:solidFill>
                  <a:schemeClr val="accent3">
                    <a:lumMod val="50000"/>
                  </a:schemeClr>
                </a:solidFill>
                <a:latin typeface="Monotype Corsiva" pitchFamily="66" charset="0"/>
              </a:rPr>
              <a:t>Большинство предложений являются односоставными (двусоставными), это создает …</a:t>
            </a:r>
          </a:p>
          <a:p>
            <a:pPr algn="just"/>
            <a:r>
              <a:rPr lang="ru-RU" dirty="0">
                <a:solidFill>
                  <a:schemeClr val="accent3">
                    <a:lumMod val="50000"/>
                  </a:schemeClr>
                </a:solidFill>
                <a:latin typeface="Monotype Corsiva" pitchFamily="66" charset="0"/>
              </a:rPr>
              <a:t>Можно выделить предложения с однородными членами, с их помощью автору удается передать быструю смену действий, непрерывность движения.</a:t>
            </a:r>
          </a:p>
          <a:p>
            <a:pPr algn="just"/>
            <a:r>
              <a:rPr lang="ru-RU" dirty="0">
                <a:solidFill>
                  <a:schemeClr val="accent3">
                    <a:lumMod val="50000"/>
                  </a:schemeClr>
                </a:solidFill>
                <a:latin typeface="Monotype Corsiva" pitchFamily="66" charset="0"/>
              </a:rPr>
              <a:t>Предложения с многоточиями…</a:t>
            </a:r>
          </a:p>
          <a:p>
            <a:pPr algn="just"/>
            <a:r>
              <a:rPr lang="ru-RU" dirty="0">
                <a:solidFill>
                  <a:schemeClr val="accent3">
                    <a:lumMod val="50000"/>
                  </a:schemeClr>
                </a:solidFill>
                <a:latin typeface="Monotype Corsiva" pitchFamily="66" charset="0"/>
              </a:rPr>
              <a:t>Предложения с тире … придают тексту большую эмоциональность.</a:t>
            </a:r>
          </a:p>
          <a:p>
            <a:pPr algn="just"/>
            <a:r>
              <a:rPr lang="ru-RU" dirty="0">
                <a:solidFill>
                  <a:schemeClr val="accent3">
                    <a:lumMod val="50000"/>
                  </a:schemeClr>
                </a:solidFill>
                <a:latin typeface="Monotype Corsiva" pitchFamily="66" charset="0"/>
              </a:rPr>
              <a:t>Предложения с обратным порядком слов … придают тексту поэтичность, выразительность.</a:t>
            </a:r>
          </a:p>
          <a:p>
            <a:pPr algn="just"/>
            <a:r>
              <a:rPr lang="ru-RU" dirty="0">
                <a:solidFill>
                  <a:schemeClr val="accent3">
                    <a:lumMod val="50000"/>
                  </a:schemeClr>
                </a:solidFill>
                <a:latin typeface="Monotype Corsiva" pitchFamily="66" charset="0"/>
              </a:rPr>
              <a:t> </a:t>
            </a:r>
          </a:p>
        </p:txBody>
      </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80792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69465"/>
            <a:ext cx="6480720" cy="3693319"/>
          </a:xfrm>
          <a:prstGeom prst="rect">
            <a:avLst/>
          </a:prstGeom>
          <a:noFill/>
        </p:spPr>
        <p:txBody>
          <a:bodyPr wrap="square" rtlCol="0">
            <a:spAutoFit/>
          </a:bodyPr>
          <a:lstStyle/>
          <a:p>
            <a:pPr algn="just"/>
            <a:r>
              <a:rPr lang="ru-RU" dirty="0">
                <a:solidFill>
                  <a:schemeClr val="accent3">
                    <a:lumMod val="50000"/>
                  </a:schemeClr>
                </a:solidFill>
                <a:latin typeface="Monotype Corsiva" pitchFamily="66" charset="0"/>
              </a:rPr>
              <a:t>8.     Звуковые средства художественной изобразительности</a:t>
            </a:r>
          </a:p>
          <a:p>
            <a:pPr algn="just"/>
            <a:r>
              <a:rPr lang="ru-RU" dirty="0">
                <a:solidFill>
                  <a:schemeClr val="accent3">
                    <a:lumMod val="50000"/>
                  </a:schemeClr>
                </a:solidFill>
                <a:latin typeface="Monotype Corsiva" pitchFamily="66" charset="0"/>
              </a:rPr>
              <a:t>Звуковая организация текста подчинена раскрытию его содержания.</a:t>
            </a:r>
          </a:p>
          <a:p>
            <a:pPr algn="just"/>
            <a:r>
              <a:rPr lang="ru-RU" dirty="0">
                <a:solidFill>
                  <a:schemeClr val="accent3">
                    <a:lumMod val="50000"/>
                  </a:schemeClr>
                </a:solidFill>
                <a:latin typeface="Monotype Corsiva" pitchFamily="66" charset="0"/>
              </a:rPr>
              <a:t>Звуки … пронизывают все произведение.</a:t>
            </a:r>
          </a:p>
          <a:p>
            <a:pPr algn="just"/>
            <a:r>
              <a:rPr lang="ru-RU" dirty="0">
                <a:solidFill>
                  <a:schemeClr val="accent3">
                    <a:lumMod val="50000"/>
                  </a:schemeClr>
                </a:solidFill>
                <a:latin typeface="Monotype Corsiva" pitchFamily="66" charset="0"/>
              </a:rPr>
              <a:t>      Из звуковой гаммы текста выделяются …</a:t>
            </a:r>
          </a:p>
          <a:p>
            <a:pPr algn="just"/>
            <a:r>
              <a:rPr lang="ru-RU" dirty="0" smtClean="0">
                <a:solidFill>
                  <a:schemeClr val="accent3">
                    <a:lumMod val="50000"/>
                  </a:schemeClr>
                </a:solidFill>
                <a:latin typeface="Monotype Corsiva" pitchFamily="66" charset="0"/>
              </a:rPr>
              <a:t>Частое </a:t>
            </a:r>
            <a:r>
              <a:rPr lang="ru-RU" dirty="0">
                <a:solidFill>
                  <a:schemeClr val="accent3">
                    <a:lumMod val="50000"/>
                  </a:schemeClr>
                </a:solidFill>
                <a:latin typeface="Monotype Corsiva" pitchFamily="66" charset="0"/>
              </a:rPr>
              <a:t>употребление звуков … помогают передать общее настроение произведения.</a:t>
            </a:r>
          </a:p>
          <a:p>
            <a:pPr algn="just"/>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9.</a:t>
            </a:r>
            <a:r>
              <a:rPr lang="ru-RU" dirty="0">
                <a:solidFill>
                  <a:schemeClr val="accent3">
                    <a:lumMod val="50000"/>
                  </a:schemeClr>
                </a:solidFill>
                <a:latin typeface="Monotype Corsiva" pitchFamily="66" charset="0"/>
              </a:rPr>
              <a:t>     </a:t>
            </a:r>
            <a:r>
              <a:rPr lang="ru-RU" b="1" dirty="0">
                <a:solidFill>
                  <a:schemeClr val="accent3">
                    <a:lumMod val="50000"/>
                  </a:schemeClr>
                </a:solidFill>
                <a:latin typeface="Monotype Corsiva" pitchFamily="66" charset="0"/>
              </a:rPr>
              <a:t>Элементы стихотворной речи</a:t>
            </a:r>
            <a:endParaRPr lang="ru-RU" dirty="0">
              <a:solidFill>
                <a:schemeClr val="accent3">
                  <a:lumMod val="50000"/>
                </a:schemeClr>
              </a:solidFill>
              <a:latin typeface="Monotype Corsiva" pitchFamily="66" charset="0"/>
            </a:endParaRPr>
          </a:p>
          <a:p>
            <a:pPr algn="just"/>
            <a:r>
              <a:rPr lang="ru-RU" dirty="0">
                <a:solidFill>
                  <a:schemeClr val="accent3">
                    <a:lumMod val="50000"/>
                  </a:schemeClr>
                </a:solidFill>
                <a:latin typeface="Monotype Corsiva" pitchFamily="66" charset="0"/>
              </a:rPr>
              <a:t>В данном тексте можно встретить такой элемент поэтической речи, как рифмующиеся слова …</a:t>
            </a:r>
          </a:p>
          <a:p>
            <a:pPr algn="just"/>
            <a:r>
              <a:rPr lang="ru-RU" dirty="0">
                <a:solidFill>
                  <a:schemeClr val="accent3">
                    <a:lumMod val="50000"/>
                  </a:schemeClr>
                </a:solidFill>
                <a:latin typeface="Monotype Corsiva" pitchFamily="66" charset="0"/>
              </a:rPr>
              <a:t>Кроме того, можно утверждать, что в тексте присутствует ритм</a:t>
            </a:r>
            <a:r>
              <a:rPr lang="ru-RU" dirty="0" smtClean="0">
                <a:solidFill>
                  <a:schemeClr val="accent3">
                    <a:lumMod val="50000"/>
                  </a:schemeClr>
                </a:solidFill>
                <a:latin typeface="Monotype Corsiva" pitchFamily="66" charset="0"/>
              </a:rPr>
              <a:t>.</a:t>
            </a:r>
          </a:p>
          <a:p>
            <a:pPr algn="just"/>
            <a:endParaRPr lang="ru-RU" dirty="0">
              <a:solidFill>
                <a:schemeClr val="accent3">
                  <a:lumMod val="50000"/>
                </a:schemeClr>
              </a:solidFill>
              <a:latin typeface="Monotype Corsiva" pitchFamily="66" charset="0"/>
            </a:endParaRPr>
          </a:p>
          <a:p>
            <a:pPr algn="just"/>
            <a:r>
              <a:rPr lang="en-US" b="1" dirty="0" smtClean="0">
                <a:solidFill>
                  <a:srgbClr val="CC3300"/>
                </a:solidFill>
                <a:latin typeface="Monotype Corsiva" pitchFamily="66" charset="0"/>
              </a:rPr>
              <a:t>III</a:t>
            </a:r>
            <a:r>
              <a:rPr lang="ru-RU" b="1" dirty="0">
                <a:solidFill>
                  <a:srgbClr val="CC3300"/>
                </a:solidFill>
                <a:latin typeface="Monotype Corsiva" pitchFamily="66" charset="0"/>
              </a:rPr>
              <a:t>. В письменной форме ответьте на следующие вопросы</a:t>
            </a:r>
            <a:r>
              <a:rPr lang="ru-RU" b="1" dirty="0" smtClean="0">
                <a:solidFill>
                  <a:srgbClr val="CC3300"/>
                </a:solidFill>
                <a:latin typeface="Monotype Corsiva" pitchFamily="66" charset="0"/>
              </a:rPr>
              <a:t>:</a:t>
            </a:r>
            <a:endParaRPr lang="ru-RU" dirty="0">
              <a:solidFill>
                <a:srgbClr val="CC3300"/>
              </a:solidFill>
              <a:latin typeface="Monotype Corsiva" pitchFamily="66" charset="0"/>
            </a:endParaRPr>
          </a:p>
          <a:p>
            <a:pPr algn="just"/>
            <a:endParaRPr lang="ru-RU" dirty="0">
              <a:solidFill>
                <a:srgbClr val="333399"/>
              </a:solidFill>
              <a:latin typeface="Monotype Corsiva" pitchFamily="66" charset="0"/>
              <a:cs typeface="Times New Roman" pitchFamily="18" charset="0"/>
            </a:endParaRPr>
          </a:p>
        </p:txBody>
      </p:sp>
      <p:sp>
        <p:nvSpPr>
          <p:cNvPr id="5" name="TextBox 4"/>
          <p:cNvSpPr txBox="1"/>
          <p:nvPr/>
        </p:nvSpPr>
        <p:spPr>
          <a:xfrm>
            <a:off x="3428999" y="3728864"/>
            <a:ext cx="3168353" cy="3970318"/>
          </a:xfrm>
          <a:prstGeom prst="rect">
            <a:avLst/>
          </a:prstGeom>
          <a:noFill/>
        </p:spPr>
        <p:txBody>
          <a:bodyPr wrap="square" rtlCol="0">
            <a:spAutoFit/>
          </a:bodyPr>
          <a:lstStyle/>
          <a:p>
            <a:pPr algn="just"/>
            <a:r>
              <a:rPr lang="ru-RU" dirty="0">
                <a:solidFill>
                  <a:schemeClr val="accent3">
                    <a:lumMod val="50000"/>
                  </a:schemeClr>
                </a:solidFill>
                <a:latin typeface="Monotype Corsiva" pitchFamily="66" charset="0"/>
              </a:rPr>
              <a:t>1. Выразите свое отношение к проблеме, затронутой автором</a:t>
            </a:r>
          </a:p>
          <a:p>
            <a:pPr algn="just"/>
            <a:r>
              <a:rPr lang="ru-RU" dirty="0">
                <a:solidFill>
                  <a:schemeClr val="accent3">
                    <a:lumMod val="50000"/>
                  </a:schemeClr>
                </a:solidFill>
                <a:latin typeface="Monotype Corsiva" pitchFamily="66" charset="0"/>
              </a:rPr>
              <a:t>2. С какой целью автор вводит вопросительные предложения, вводные слова?</a:t>
            </a:r>
          </a:p>
          <a:p>
            <a:pPr algn="just"/>
            <a:r>
              <a:rPr lang="ru-RU" dirty="0">
                <a:solidFill>
                  <a:schemeClr val="accent3">
                    <a:lumMod val="50000"/>
                  </a:schemeClr>
                </a:solidFill>
                <a:latin typeface="Monotype Corsiva" pitchFamily="66" charset="0"/>
              </a:rPr>
              <a:t>3. Как связан язык с обществом? </a:t>
            </a:r>
          </a:p>
          <a:p>
            <a:pPr algn="just"/>
            <a:r>
              <a:rPr lang="ru-RU" dirty="0">
                <a:solidFill>
                  <a:schemeClr val="accent3">
                    <a:lumMod val="50000"/>
                  </a:schemeClr>
                </a:solidFill>
                <a:latin typeface="Monotype Corsiva" pitchFamily="66" charset="0"/>
              </a:rPr>
              <a:t>4. На основе текста сформулируйте ответ на вопрос: для чего человеку  нужна речь</a:t>
            </a:r>
          </a:p>
          <a:p>
            <a:pPr algn="just"/>
            <a:r>
              <a:rPr lang="ru-RU" dirty="0">
                <a:solidFill>
                  <a:schemeClr val="accent3">
                    <a:lumMod val="50000"/>
                  </a:schemeClr>
                </a:solidFill>
                <a:latin typeface="Monotype Corsiva" pitchFamily="66" charset="0"/>
              </a:rPr>
              <a:t>5. В чем, по Вашему мнению, заключаются причины падения уровня культуры речи на современном этапе? </a:t>
            </a:r>
          </a:p>
          <a:p>
            <a:endParaRPr lang="ru-RU" dirty="0"/>
          </a:p>
        </p:txBody>
      </p:sp>
      <p:pic>
        <p:nvPicPr>
          <p:cNvPr id="2051" name="Picture 3" descr="C:\Users\Helga\Desktop\115458621___2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80" y="4377746"/>
            <a:ext cx="3300918" cy="361038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a:xfrm>
            <a:off x="-1107504" y="9273480"/>
            <a:ext cx="1600200" cy="527402"/>
          </a:xfrm>
        </p:spPr>
        <p:txBody>
          <a:bodyPr/>
          <a:lstStyle/>
          <a:p>
            <a:fld id="{B19B0651-EE4F-4900-A07F-96A6BFA9D0F0}" type="slidenum">
              <a:rPr lang="ru-RU" smtClean="0"/>
              <a:t>8</a:t>
            </a:fld>
            <a:endParaRPr lang="ru-RU" dirty="0"/>
          </a:p>
        </p:txBody>
      </p:sp>
    </p:spTree>
    <p:extLst>
      <p:ext uri="{BB962C8B-B14F-4D97-AF65-F5344CB8AC3E}">
        <p14:creationId xmlns:p14="http://schemas.microsoft.com/office/powerpoint/2010/main" val="197425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elga\Desktop\zolotaya.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 y="-17708"/>
            <a:ext cx="6858003" cy="993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39" y="200472"/>
            <a:ext cx="6480720" cy="9633406"/>
          </a:xfrm>
          <a:prstGeom prst="rect">
            <a:avLst/>
          </a:prstGeom>
          <a:noFill/>
        </p:spPr>
        <p:txBody>
          <a:bodyPr wrap="square" rtlCol="0">
            <a:spAutoFit/>
          </a:bodyPr>
          <a:lstStyle/>
          <a:p>
            <a:pPr algn="ctr"/>
            <a:r>
              <a:rPr lang="ru-RU" sz="2400" b="1" dirty="0">
                <a:solidFill>
                  <a:srgbClr val="C00000"/>
                </a:solidFill>
                <a:latin typeface="Monotype Corsiva" pitchFamily="66" charset="0"/>
              </a:rPr>
              <a:t>Практическое занятие №</a:t>
            </a:r>
            <a:r>
              <a:rPr lang="ru-RU" sz="2400" b="1" dirty="0" smtClean="0">
                <a:solidFill>
                  <a:srgbClr val="C00000"/>
                </a:solidFill>
                <a:latin typeface="Monotype Corsiva" pitchFamily="66" charset="0"/>
              </a:rPr>
              <a:t>2.</a:t>
            </a:r>
          </a:p>
          <a:p>
            <a:pPr lvl="0" algn="ctr"/>
            <a:r>
              <a:rPr lang="ru-RU" sz="2400" b="1" dirty="0">
                <a:solidFill>
                  <a:srgbClr val="C00000"/>
                </a:solidFill>
                <a:latin typeface="Monotype Corsiva" pitchFamily="66" charset="0"/>
              </a:rPr>
              <a:t>Анализ основных стилевых разновидностей письменной и устной речи </a:t>
            </a:r>
          </a:p>
          <a:p>
            <a:pPr algn="ctr"/>
            <a:r>
              <a:rPr lang="ru-RU" sz="2000" b="1" dirty="0" smtClean="0">
                <a:solidFill>
                  <a:srgbClr val="C00000"/>
                </a:solidFill>
                <a:latin typeface="Monotype Corsiva" pitchFamily="66" charset="0"/>
              </a:rPr>
              <a:t>(1 час)</a:t>
            </a:r>
            <a:endParaRPr lang="ru-RU" sz="2000" dirty="0">
              <a:solidFill>
                <a:srgbClr val="C00000"/>
              </a:solidFill>
              <a:latin typeface="Monotype Corsiva" pitchFamily="66" charset="0"/>
            </a:endParaRPr>
          </a:p>
          <a:p>
            <a:pPr algn="just"/>
            <a:r>
              <a:rPr lang="ru-RU" b="1" dirty="0" smtClean="0">
                <a:solidFill>
                  <a:srgbClr val="CC3300"/>
                </a:solidFill>
                <a:latin typeface="Monotype Corsiva" pitchFamily="66" charset="0"/>
              </a:rPr>
              <a:t>Цель</a:t>
            </a:r>
            <a:r>
              <a:rPr lang="ru-RU" b="1" dirty="0">
                <a:solidFill>
                  <a:srgbClr val="CC3300"/>
                </a:solidFill>
                <a:latin typeface="Monotype Corsiva" pitchFamily="66" charset="0"/>
              </a:rPr>
              <a:t>:</a:t>
            </a:r>
            <a:r>
              <a:rPr lang="ru-RU" dirty="0">
                <a:solidFill>
                  <a:srgbClr val="CC3300"/>
                </a:solidFill>
                <a:latin typeface="Monotype Corsiva" pitchFamily="66" charset="0"/>
              </a:rPr>
              <a:t> </a:t>
            </a:r>
            <a:r>
              <a:rPr lang="ru-RU" dirty="0">
                <a:solidFill>
                  <a:srgbClr val="7030A0"/>
                </a:solidFill>
                <a:latin typeface="Monotype Corsiva" pitchFamily="66" charset="0"/>
              </a:rPr>
              <a:t>создание условий для </a:t>
            </a:r>
          </a:p>
          <a:p>
            <a:pPr marL="285750" lvl="0" indent="-285750" algn="just">
              <a:buFont typeface="Wingdings" pitchFamily="2" charset="2"/>
              <a:buChar char="ü"/>
            </a:pPr>
            <a:r>
              <a:rPr lang="ru-RU" dirty="0" smtClean="0">
                <a:solidFill>
                  <a:srgbClr val="7030A0"/>
                </a:solidFill>
                <a:latin typeface="Monotype Corsiva" pitchFamily="66" charset="0"/>
              </a:rPr>
              <a:t>совершенствования </a:t>
            </a:r>
            <a:r>
              <a:rPr lang="ru-RU" dirty="0">
                <a:solidFill>
                  <a:srgbClr val="7030A0"/>
                </a:solidFill>
                <a:latin typeface="Monotype Corsiva" pitchFamily="66" charset="0"/>
              </a:rPr>
              <a:t>умений обучающихся осмысливать закономерности языка, правильно, стилистически верно использовать языковые единицы в устной и  письменной речи в разных речевых ситуациях;</a:t>
            </a:r>
          </a:p>
          <a:p>
            <a:pPr marL="285750" lvl="0" indent="-285750" algn="just">
              <a:buFont typeface="Wingdings" pitchFamily="2" charset="2"/>
              <a:buChar char="ü"/>
            </a:pPr>
            <a:r>
              <a:rPr lang="ru-RU" dirty="0" smtClean="0">
                <a:solidFill>
                  <a:srgbClr val="7030A0"/>
                </a:solidFill>
                <a:latin typeface="Monotype Corsiva" pitchFamily="66" charset="0"/>
              </a:rPr>
              <a:t>совершенствования </a:t>
            </a:r>
            <a:r>
              <a:rPr lang="ru-RU" dirty="0">
                <a:solidFill>
                  <a:srgbClr val="7030A0"/>
                </a:solidFill>
                <a:latin typeface="Monotype Corsiva" pitchFamily="66" charset="0"/>
              </a:rPr>
              <a:t>языковых, речемыслительных, орфографических, пунктуационных, стилистических умений и навыков студентов.</a:t>
            </a:r>
          </a:p>
          <a:p>
            <a:pPr lvl="0" algn="just"/>
            <a:r>
              <a:rPr lang="ru-RU" dirty="0">
                <a:solidFill>
                  <a:srgbClr val="7030A0"/>
                </a:solidFill>
                <a:latin typeface="Monotype Corsiva" pitchFamily="66" charset="0"/>
              </a:rPr>
              <a:t> </a:t>
            </a:r>
          </a:p>
          <a:p>
            <a:pPr algn="ctr"/>
            <a:r>
              <a:rPr lang="ru-RU" b="1" dirty="0" smtClean="0">
                <a:solidFill>
                  <a:srgbClr val="CC3300"/>
                </a:solidFill>
                <a:latin typeface="Monotype Corsiva" pitchFamily="66" charset="0"/>
              </a:rPr>
              <a:t>Задания</a:t>
            </a:r>
            <a:endParaRPr lang="ru-RU" dirty="0">
              <a:solidFill>
                <a:srgbClr val="CC3300"/>
              </a:solidFill>
              <a:latin typeface="Monotype Corsiva" pitchFamily="66" charset="0"/>
            </a:endParaRPr>
          </a:p>
          <a:p>
            <a:pPr algn="just"/>
            <a:r>
              <a:rPr lang="ru-RU" b="1" dirty="0">
                <a:solidFill>
                  <a:srgbClr val="CC3300"/>
                </a:solidFill>
                <a:latin typeface="Monotype Corsiva" pitchFamily="66" charset="0"/>
              </a:rPr>
              <a:t> </a:t>
            </a:r>
            <a:r>
              <a:rPr lang="en-US" b="1" dirty="0" smtClean="0">
                <a:solidFill>
                  <a:srgbClr val="CC3300"/>
                </a:solidFill>
                <a:latin typeface="Monotype Corsiva" pitchFamily="66" charset="0"/>
              </a:rPr>
              <a:t>I</a:t>
            </a:r>
            <a:r>
              <a:rPr lang="ru-RU" b="1" dirty="0">
                <a:solidFill>
                  <a:srgbClr val="CC3300"/>
                </a:solidFill>
                <a:latin typeface="Monotype Corsiva" pitchFamily="66" charset="0"/>
              </a:rPr>
              <a:t>. Прочитайте статью</a:t>
            </a:r>
            <a:endParaRPr lang="ru-RU" dirty="0">
              <a:solidFill>
                <a:srgbClr val="CC3300"/>
              </a:solidFill>
              <a:latin typeface="Monotype Corsiva" pitchFamily="66" charset="0"/>
            </a:endParaRPr>
          </a:p>
          <a:p>
            <a:pPr algn="just"/>
            <a:r>
              <a:rPr lang="ru-RU" dirty="0" smtClean="0">
                <a:solidFill>
                  <a:srgbClr val="7030A0"/>
                </a:solidFill>
                <a:latin typeface="Monotype Corsiva" pitchFamily="66" charset="0"/>
              </a:rPr>
              <a:t>    Общение </a:t>
            </a:r>
            <a:r>
              <a:rPr lang="ru-RU" dirty="0">
                <a:solidFill>
                  <a:srgbClr val="7030A0"/>
                </a:solidFill>
                <a:latin typeface="Monotype Corsiva" pitchFamily="66" charset="0"/>
              </a:rPr>
              <a:t>и обмен информацией между людьми может происходить в разных формах. Беседа с друзьями или коллегами по работе, разговор по телефону или </a:t>
            </a:r>
            <a:r>
              <a:rPr lang="ru-RU" dirty="0" err="1">
                <a:solidFill>
                  <a:srgbClr val="7030A0"/>
                </a:solidFill>
                <a:latin typeface="Monotype Corsiva" pitchFamily="66" charset="0"/>
              </a:rPr>
              <a:t>скайпу</a:t>
            </a:r>
            <a:r>
              <a:rPr lang="ru-RU" dirty="0">
                <a:solidFill>
                  <a:srgbClr val="7030A0"/>
                </a:solidFill>
                <a:latin typeface="Monotype Corsiva" pitchFamily="66" charset="0"/>
              </a:rPr>
              <a:t>, школьный урок или университетская лекция – это непосредственное общение между участниками, которое происходит в </a:t>
            </a:r>
            <a:r>
              <a:rPr lang="ru-RU" i="1" dirty="0">
                <a:solidFill>
                  <a:srgbClr val="7030A0"/>
                </a:solidFill>
                <a:latin typeface="Monotype Corsiva" pitchFamily="66" charset="0"/>
              </a:rPr>
              <a:t>устной форме</a:t>
            </a:r>
            <a:r>
              <a:rPr lang="ru-RU" dirty="0">
                <a:solidFill>
                  <a:srgbClr val="7030A0"/>
                </a:solidFill>
                <a:latin typeface="Monotype Corsiva" pitchFamily="66" charset="0"/>
              </a:rPr>
              <a:t>. Однако чтение художественной литературы, официально-деловых и личных писем, служебных документов, законов и т.д. тоже является общением, только это общение происходит с помощью и посредством текста, представленного в </a:t>
            </a:r>
            <a:r>
              <a:rPr lang="ru-RU" i="1" dirty="0">
                <a:solidFill>
                  <a:srgbClr val="7030A0"/>
                </a:solidFill>
                <a:latin typeface="Monotype Corsiva" pitchFamily="66" charset="0"/>
              </a:rPr>
              <a:t>письменной форме</a:t>
            </a:r>
            <a:r>
              <a:rPr lang="ru-RU" dirty="0">
                <a:solidFill>
                  <a:srgbClr val="7030A0"/>
                </a:solidFill>
                <a:latin typeface="Monotype Corsiva" pitchFamily="66" charset="0"/>
              </a:rPr>
              <a:t>. Таким образом, в зависимости от того, в какой форме происходит коммуникация – звуковой или письменной – выделяются устная и письменная формы речи.</a:t>
            </a:r>
          </a:p>
          <a:p>
            <a:pPr algn="just"/>
            <a:r>
              <a:rPr lang="ru-RU" dirty="0" smtClean="0">
                <a:solidFill>
                  <a:srgbClr val="7030A0"/>
                </a:solidFill>
                <a:latin typeface="Monotype Corsiva" pitchFamily="66" charset="0"/>
              </a:rPr>
              <a:t>    В </a:t>
            </a:r>
            <a:r>
              <a:rPr lang="ru-RU" dirty="0">
                <a:solidFill>
                  <a:srgbClr val="7030A0"/>
                </a:solidFill>
                <a:latin typeface="Monotype Corsiva" pitchFamily="66" charset="0"/>
              </a:rPr>
              <a:t>речевой практике эти формы речи занимают важное и примерно одинаковое по своей значимости место. Нетрудно заметить, что в самых разных сферах жизни – в сферах производства, управления, быта, образования, юриспруденции, политики, искусства, в средствах массовой информации и т.д. обязательно имеют место и устная, и письменная формы речи. При этом наблюдается их постоянное взаимодействие: любой устный текст может быть записан, письменный же – озвучен (т.е. прочитан вслух).</a:t>
            </a:r>
          </a:p>
        </p:txBody>
      </p:sp>
      <p:sp>
        <p:nvSpPr>
          <p:cNvPr id="3" name="Номер слайда 2"/>
          <p:cNvSpPr>
            <a:spLocks noGrp="1"/>
          </p:cNvSpPr>
          <p:nvPr>
            <p:ph type="sldNum" sz="quarter" idx="12"/>
          </p:nvPr>
        </p:nvSpPr>
        <p:spPr>
          <a:xfrm>
            <a:off x="4997152" y="9322142"/>
            <a:ext cx="1600200" cy="527402"/>
          </a:xfrm>
        </p:spPr>
        <p:txBody>
          <a:bodyPr/>
          <a:lstStyle/>
          <a:p>
            <a:fld id="{B19B0651-EE4F-4900-A07F-96A6BFA9D0F0}" type="slidenum">
              <a:rPr lang="ru-RU" smtClean="0"/>
              <a:t>9</a:t>
            </a:fld>
            <a:endParaRPr lang="ru-RU" dirty="0"/>
          </a:p>
        </p:txBody>
      </p:sp>
    </p:spTree>
    <p:extLst>
      <p:ext uri="{BB962C8B-B14F-4D97-AF65-F5344CB8AC3E}">
        <p14:creationId xmlns:p14="http://schemas.microsoft.com/office/powerpoint/2010/main" val="5368226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5062</Words>
  <Application>Microsoft Office PowerPoint</Application>
  <PresentationFormat>Лист A4 (210x297 мм)</PresentationFormat>
  <Paragraphs>699</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Helga</dc:creator>
  <cp:lastModifiedBy>Нина Владимировна</cp:lastModifiedBy>
  <cp:revision>105</cp:revision>
  <dcterms:created xsi:type="dcterms:W3CDTF">2018-01-05T10:53:50Z</dcterms:created>
  <dcterms:modified xsi:type="dcterms:W3CDTF">2019-02-25T05:00:56Z</dcterms:modified>
</cp:coreProperties>
</file>