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66" r:id="rId3"/>
    <p:sldId id="262" r:id="rId4"/>
    <p:sldId id="261" r:id="rId5"/>
    <p:sldId id="263" r:id="rId6"/>
    <p:sldId id="259" r:id="rId7"/>
    <p:sldId id="264" r:id="rId8"/>
    <p:sldId id="265" r:id="rId9"/>
    <p:sldId id="267" r:id="rId10"/>
    <p:sldId id="268" r:id="rId11"/>
    <p:sldId id="260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1ABE9-E381-44C6-9A6E-82401C9B9F0B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E02B2-08E8-4CEC-A7C8-3A94773C0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92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А),</a:t>
            </a:r>
            <a:r>
              <a:rPr lang="ru-RU" baseline="0" dirty="0" smtClean="0"/>
              <a:t> В) – правильные ответы.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02B2-08E8-4CEC-A7C8-3A94773C077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839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А)</a:t>
            </a:r>
            <a:r>
              <a:rPr lang="ru-RU" baseline="0" dirty="0" smtClean="0"/>
              <a:t> Сарьян «Маки»</a:t>
            </a:r>
          </a:p>
          <a:p>
            <a:r>
              <a:rPr lang="ru-RU" baseline="0" dirty="0" smtClean="0"/>
              <a:t>Б) Клод Моне «Маки»</a:t>
            </a:r>
          </a:p>
          <a:p>
            <a:r>
              <a:rPr lang="ru-RU" baseline="0" dirty="0" smtClean="0"/>
              <a:t>В) М.В. </a:t>
            </a:r>
            <a:r>
              <a:rPr lang="ru-RU" baseline="0" dirty="0" err="1" smtClean="0"/>
              <a:t>Ларчук</a:t>
            </a:r>
            <a:r>
              <a:rPr lang="ru-RU" baseline="0" dirty="0" smtClean="0"/>
              <a:t> «Маки»</a:t>
            </a:r>
          </a:p>
          <a:p>
            <a:r>
              <a:rPr lang="ru-RU" baseline="0" dirty="0" smtClean="0"/>
              <a:t>Лишняя - Сарьян «Маки», т.к. это жанр натюрморта.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02B2-08E8-4CEC-A7C8-3A94773C077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30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В) Голландия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02B2-08E8-4CEC-A7C8-3A94773C077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218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В)</a:t>
            </a:r>
            <a:r>
              <a:rPr lang="ru-RU" baseline="0" dirty="0" smtClean="0"/>
              <a:t> </a:t>
            </a:r>
            <a:r>
              <a:rPr lang="en-US" sz="1200" b="0" dirty="0" smtClean="0"/>
              <a:t>XVIII</a:t>
            </a:r>
            <a:r>
              <a:rPr lang="ru-RU" sz="1200" b="0" dirty="0" smtClean="0"/>
              <a:t> 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02B2-08E8-4CEC-A7C8-3A94773C077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2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1 – В; 2 – Б; 3 – А; 4 – Д; 5 - Г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02B2-08E8-4CEC-A7C8-3A94773C077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05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А),</a:t>
            </a:r>
            <a:r>
              <a:rPr lang="ru-RU" baseline="0" dirty="0" smtClean="0"/>
              <a:t> Б), В)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02B2-08E8-4CEC-A7C8-3A94773C077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35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Общее в произведениях: в названии картины – «красный», цвет как основное средство выразительности в живописи; жанр – натюрморт.</a:t>
            </a:r>
          </a:p>
          <a:p>
            <a:r>
              <a:rPr lang="ru-RU" baseline="0" dirty="0" smtClean="0"/>
              <a:t>Настроение: </a:t>
            </a:r>
          </a:p>
          <a:p>
            <a:r>
              <a:rPr lang="ru-RU" baseline="0" dirty="0" smtClean="0"/>
              <a:t>В картине «Красные рыбки» французский художник Анри Матисс создает эффект кружения рыбок в стеклянном сосуде. Красный цвет рыб дает ощущение радости бытия и пробуждает желание постоянно наблюдать за ними. </a:t>
            </a:r>
          </a:p>
          <a:p>
            <a:r>
              <a:rPr lang="ru-RU" baseline="0" dirty="0" smtClean="0"/>
              <a:t>В произведении Роберта Фалька красное драматично. Картина создает настроение тревоги и грусти.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02B2-08E8-4CEC-A7C8-3A94773C077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951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картине Ильи</a:t>
            </a:r>
            <a:r>
              <a:rPr lang="ru-RU" baseline="0" dirty="0" smtClean="0"/>
              <a:t> Машкова: необычная овальная  композиция, какая бывает у лубочных подносов; композиция сбалансирована по цвету, энергия цвета, ритм пятен.</a:t>
            </a:r>
          </a:p>
          <a:p>
            <a:r>
              <a:rPr lang="ru-RU" baseline="0" dirty="0" smtClean="0"/>
              <a:t>Свойства цвета: насыщенность; контраст дополнительных цветов: синие сливы и оранжевый апельсин, теплых и холодных пятен; ахроматический дальний план и др.</a:t>
            </a:r>
          </a:p>
          <a:p>
            <a:r>
              <a:rPr lang="ru-RU" baseline="0" dirty="0" smtClean="0"/>
              <a:t>Цвет влияет на самочувствие: синий, голубой успокаивают; красный, оранжевый пробуждают энергию, желание действовать.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02B2-08E8-4CEC-A7C8-3A94773C077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55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59F5-AB2C-4D85-8564-F9044ECFAE1E}" type="datetime1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F3A8-8CCB-43A8-B14B-E85CC26C7BE0}" type="datetime1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6CE6-C782-479B-B888-889AB4C1D937}" type="datetime1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2CAD-3820-46B1-801C-1730858E8411}" type="datetime1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D03D-14AA-4507-9EAF-544E9E5373A9}" type="datetime1">
              <a:rPr lang="ru-RU" smtClean="0"/>
              <a:t>15.12.2019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ECD4-01D5-49B7-8332-399F36606A66}" type="datetime1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0F0D-F84F-4ED3-84DC-5170852D8D59}" type="datetime1">
              <a:rPr lang="ru-RU" smtClean="0"/>
              <a:t>15.12.2019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746F-DE1A-494A-96A7-AEB4501ED00F}" type="datetime1">
              <a:rPr lang="ru-RU" smtClean="0"/>
              <a:t>15.12.2019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E2B-A75F-4DB5-B40B-59A96ED288D1}" type="datetime1">
              <a:rPr lang="ru-RU" smtClean="0"/>
              <a:t>15.12.2019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0435-3747-48EC-B53D-64C5E5DD88E4}" type="datetime1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CC8E-A67F-481D-900B-B4BEAFB33F74}" type="datetime1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9F09A51-60D6-434F-A0E0-44C8415784A6}" type="datetime1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18.jpeg"/><Relationship Id="rId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5.wdp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microsoft.com/office/2007/relationships/hdphoto" Target="../media/hdphoto11.wdp"/><Relationship Id="rId5" Type="http://schemas.openxmlformats.org/officeDocument/2006/relationships/image" Target="../media/image13.jpeg"/><Relationship Id="rId10" Type="http://schemas.openxmlformats.org/officeDocument/2006/relationships/image" Target="../media/image16.jpeg"/><Relationship Id="rId4" Type="http://schemas.microsoft.com/office/2007/relationships/hdphoto" Target="../media/hdphoto8.wdp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800" b="1" dirty="0" smtClean="0"/>
              <a:t>Тест </a:t>
            </a:r>
            <a:br>
              <a:rPr lang="ru-RU" sz="4800" b="1" dirty="0" smtClean="0"/>
            </a:b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по теме 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«Натюрморт»           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6 класс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5770984" cy="9144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Составитель: королева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г.п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., учитель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мбоу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сош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№86.                        г. Екатеринбурга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9.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А)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Что объединяет эти произведения?</a:t>
            </a:r>
            <a:b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Б)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Какие чувства вызывает цвет в каждой картине?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16832"/>
            <a:ext cx="4489698" cy="37028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2808312" cy="4242510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512" y="6093296"/>
            <a:ext cx="343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А. Матисс «Красные рыбки»</a:t>
            </a:r>
          </a:p>
          <a:p>
            <a:pPr algn="ctr"/>
            <a:r>
              <a:rPr lang="ru-RU" dirty="0" smtClean="0"/>
              <a:t>1911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5733256"/>
            <a:ext cx="468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Р. Фальк «Красная мебель»</a:t>
            </a:r>
          </a:p>
          <a:p>
            <a:pPr algn="ctr"/>
            <a:r>
              <a:rPr lang="ru-RU" dirty="0" smtClean="0"/>
              <a:t>1920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453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65618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10.</a:t>
            </a:r>
            <a:r>
              <a:rPr lang="ru-RU" sz="2200" dirty="0" smtClean="0">
                <a:solidFill>
                  <a:srgbClr val="0070C0"/>
                </a:solidFill>
              </a:rPr>
              <a:t>Какая композиция использована художником? Почему?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2. Что можно сказать о колорите картины?</a:t>
            </a:r>
            <a:b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200" b="1" dirty="0">
                <a:solidFill>
                  <a:schemeClr val="accent1"/>
                </a:solidFill>
              </a:rPr>
              <a:t>3</a:t>
            </a:r>
            <a:r>
              <a:rPr lang="ru-RU" sz="2200" b="1" dirty="0" smtClean="0">
                <a:solidFill>
                  <a:schemeClr val="accent1"/>
                </a:solidFill>
              </a:rPr>
              <a:t>.Какие свойства цвета использовал автор?</a:t>
            </a:r>
            <a:br>
              <a:rPr lang="ru-RU" sz="2200" b="1" dirty="0" smtClean="0">
                <a:solidFill>
                  <a:schemeClr val="accent1"/>
                </a:solidFill>
              </a:rPr>
            </a:br>
            <a:endParaRPr lang="ru-RU" sz="2200" b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8" y="1799685"/>
            <a:ext cx="6242304" cy="4279392"/>
          </a:xfr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43608" y="609329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Машков И.И. «Синие сливы.(Фрукты на блюде)» </a:t>
            </a:r>
            <a:r>
              <a:rPr lang="ru-RU" dirty="0" smtClean="0"/>
              <a:t>Масло. </a:t>
            </a:r>
            <a:r>
              <a:rPr lang="en-US" dirty="0" smtClean="0"/>
              <a:t> </a:t>
            </a:r>
            <a:r>
              <a:rPr lang="ru-RU" dirty="0" smtClean="0"/>
              <a:t>1910.Государственная Третьяковская галерея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018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Ресурсы: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0" dirty="0" smtClean="0"/>
              <a:t>1.Франсуаза </a:t>
            </a:r>
            <a:r>
              <a:rPr lang="ru-RU" sz="1800" b="0" dirty="0" err="1" smtClean="0"/>
              <a:t>Барб-Галль</a:t>
            </a:r>
            <a:r>
              <a:rPr lang="ru-RU" sz="1800" b="0" dirty="0" smtClean="0"/>
              <a:t>. Как говорить с детьми об искусстве/ «Арка». 2016</a:t>
            </a:r>
          </a:p>
          <a:p>
            <a:r>
              <a:rPr lang="ru-RU" sz="1800" b="0" dirty="0" smtClean="0"/>
              <a:t>2.Светляков К.А. Илья Машков/ М:Арт-родник, 2007</a:t>
            </a:r>
          </a:p>
          <a:p>
            <a:endParaRPr lang="ru-RU" sz="18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311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2718"/>
            <a:ext cx="5636840" cy="111604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1.Натюрморт – это …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003232" cy="4373563"/>
          </a:xfrm>
        </p:spPr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</a:rPr>
              <a:t>А)</a:t>
            </a:r>
            <a:r>
              <a:rPr lang="ru-RU" sz="2400" dirty="0" smtClean="0"/>
              <a:t> </a:t>
            </a:r>
            <a:r>
              <a:rPr lang="ru-RU" sz="2400" b="0" dirty="0" smtClean="0"/>
              <a:t>неподвижная «неживая природа»;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Б) </a:t>
            </a:r>
            <a:r>
              <a:rPr lang="ru-RU" sz="2400" b="0" dirty="0" smtClean="0"/>
              <a:t>иллюстрация к сказке или мифу;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В</a:t>
            </a:r>
            <a:r>
              <a:rPr lang="ru-RU" sz="2400" dirty="0" smtClean="0">
                <a:solidFill>
                  <a:srgbClr val="0070C0"/>
                </a:solidFill>
              </a:rPr>
              <a:t>)</a:t>
            </a:r>
            <a:r>
              <a:rPr lang="ru-RU" sz="2400" b="0" dirty="0" smtClean="0">
                <a:solidFill>
                  <a:srgbClr val="0070C0"/>
                </a:solidFill>
              </a:rPr>
              <a:t> </a:t>
            </a:r>
            <a:r>
              <a:rPr lang="ru-RU" sz="2400" b="0" dirty="0" smtClean="0"/>
              <a:t>изображение предметного (вещного) мира;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Г</a:t>
            </a:r>
            <a:r>
              <a:rPr lang="ru-RU" sz="2400" dirty="0" smtClean="0">
                <a:solidFill>
                  <a:srgbClr val="0070C0"/>
                </a:solidFill>
              </a:rPr>
              <a:t>) </a:t>
            </a:r>
            <a:r>
              <a:rPr lang="ru-RU" sz="2400" b="0" dirty="0" smtClean="0"/>
              <a:t>наброски животных;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Д)</a:t>
            </a:r>
            <a:r>
              <a:rPr lang="ru-RU" sz="2400" b="0" dirty="0" smtClean="0"/>
              <a:t> «застывшая жизнь» (в пер. с англ.)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8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666" y="152718"/>
            <a:ext cx="6582614" cy="118140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2</a:t>
            </a:r>
            <a:r>
              <a:rPr lang="ru-RU" dirty="0" smtClean="0">
                <a:solidFill>
                  <a:srgbClr val="0070C0"/>
                </a:solidFill>
              </a:rPr>
              <a:t>.Какая </a:t>
            </a:r>
            <a:r>
              <a:rPr lang="ru-RU" dirty="0">
                <a:solidFill>
                  <a:srgbClr val="0070C0"/>
                </a:solidFill>
              </a:rPr>
              <a:t>картина будет лишней и почему?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6772"/>
            <a:ext cx="4104455" cy="3439036"/>
          </a:xfr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49080"/>
            <a:ext cx="3240360" cy="2564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2776"/>
            <a:ext cx="3456384" cy="2488705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Овал 4"/>
          <p:cNvSpPr/>
          <p:nvPr/>
        </p:nvSpPr>
        <p:spPr>
          <a:xfrm>
            <a:off x="7110652" y="1412776"/>
            <a:ext cx="552222" cy="5760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23728" y="1916832"/>
            <a:ext cx="552222" cy="5760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132093" y="4149080"/>
            <a:ext cx="552222" cy="5760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2158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52400"/>
            <a:ext cx="8748464" cy="1044352"/>
          </a:xfrm>
        </p:spPr>
        <p:txBody>
          <a:bodyPr>
            <a:normAutofit/>
          </a:bodyPr>
          <a:lstStyle/>
          <a:p>
            <a:r>
              <a:rPr lang="ru-RU" sz="2800" dirty="0"/>
              <a:t>3</a:t>
            </a:r>
            <a:r>
              <a:rPr lang="ru-RU" sz="2800" dirty="0" smtClean="0"/>
              <a:t>.Запишите, Что изображали художники на своих натюрмортах?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492" y="1240556"/>
            <a:ext cx="2494999" cy="199184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16" y="1340768"/>
            <a:ext cx="2483768" cy="179141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167" y="3717032"/>
            <a:ext cx="2728812" cy="203637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167" y="1240556"/>
            <a:ext cx="2779507" cy="220486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2" y="3265620"/>
            <a:ext cx="3048000" cy="2289048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979712" y="3933057"/>
            <a:ext cx="4680520" cy="26642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Фрукты, овощи, цветы.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Охотничьи трофеи, дичь, дары моря.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Вещи (книгу, чернильницу и др.)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Атрибуты искусства.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Предметы обихода (посуду).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Сказочный сюжет 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274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2718"/>
            <a:ext cx="8064896" cy="111604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4</a:t>
            </a:r>
            <a:r>
              <a:rPr lang="ru-RU" sz="2400" dirty="0" smtClean="0">
                <a:solidFill>
                  <a:srgbClr val="0070C0"/>
                </a:solidFill>
              </a:rPr>
              <a:t>.В какой стране впервые сформировался натюрморт как самостоятельный жанр?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844824"/>
            <a:ext cx="6529536" cy="4281339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solidFill>
                  <a:srgbClr val="0070C0"/>
                </a:solidFill>
              </a:rPr>
              <a:t>А)</a:t>
            </a:r>
            <a:r>
              <a:rPr lang="ru-RU" sz="2400" b="0" dirty="0" smtClean="0"/>
              <a:t>    Англия</a:t>
            </a:r>
          </a:p>
          <a:p>
            <a:r>
              <a:rPr lang="ru-RU" sz="2400" b="0" dirty="0" smtClean="0">
                <a:solidFill>
                  <a:srgbClr val="0070C0"/>
                </a:solidFill>
              </a:rPr>
              <a:t>Б)    </a:t>
            </a:r>
            <a:r>
              <a:rPr lang="ru-RU" sz="2400" b="0" dirty="0" smtClean="0"/>
              <a:t>Франция</a:t>
            </a:r>
          </a:p>
          <a:p>
            <a:r>
              <a:rPr lang="ru-RU" sz="2400" b="0" dirty="0" smtClean="0">
                <a:solidFill>
                  <a:srgbClr val="0070C0"/>
                </a:solidFill>
              </a:rPr>
              <a:t>В)</a:t>
            </a:r>
            <a:r>
              <a:rPr lang="ru-RU" sz="2400" b="0" dirty="0" smtClean="0"/>
              <a:t>    Голландия</a:t>
            </a:r>
          </a:p>
          <a:p>
            <a:r>
              <a:rPr lang="ru-RU" sz="2400" b="0" dirty="0" smtClean="0">
                <a:solidFill>
                  <a:srgbClr val="0070C0"/>
                </a:solidFill>
              </a:rPr>
              <a:t>Г)</a:t>
            </a:r>
            <a:r>
              <a:rPr lang="ru-RU" sz="2400" b="0" dirty="0" smtClean="0"/>
              <a:t>     Россия</a:t>
            </a:r>
          </a:p>
          <a:p>
            <a:r>
              <a:rPr lang="ru-RU" sz="2400" b="0" dirty="0" smtClean="0">
                <a:solidFill>
                  <a:srgbClr val="0070C0"/>
                </a:solidFill>
              </a:rPr>
              <a:t>Д)</a:t>
            </a:r>
            <a:r>
              <a:rPr lang="ru-RU" sz="2400" b="0" dirty="0" smtClean="0"/>
              <a:t>     Италия</a:t>
            </a:r>
            <a:endParaRPr lang="ru-RU" sz="24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22" y="1484784"/>
            <a:ext cx="4020192" cy="2902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16016" y="4509120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Ф. </a:t>
            </a:r>
            <a:r>
              <a:rPr lang="ru-RU" dirty="0" err="1" smtClean="0"/>
              <a:t>Снейдерс</a:t>
            </a:r>
            <a:r>
              <a:rPr lang="ru-RU" dirty="0" smtClean="0"/>
              <a:t> «Цветы, фрукты, овощи» </a:t>
            </a:r>
            <a:r>
              <a:rPr lang="en-US" dirty="0" smtClean="0"/>
              <a:t>XVII </a:t>
            </a:r>
            <a:r>
              <a:rPr lang="ru-RU" dirty="0" smtClean="0"/>
              <a:t>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4699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2718"/>
            <a:ext cx="8424936" cy="1116042"/>
          </a:xfrm>
        </p:spPr>
        <p:txBody>
          <a:bodyPr>
            <a:normAutofit/>
          </a:bodyPr>
          <a:lstStyle/>
          <a:p>
            <a:r>
              <a:rPr lang="ru-RU" sz="2800" dirty="0"/>
              <a:t>5</a:t>
            </a:r>
            <a:r>
              <a:rPr lang="ru-RU" sz="2800" dirty="0" smtClean="0"/>
              <a:t>.Когда в России появился жанр натюрморта?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556792"/>
            <a:ext cx="5110055" cy="3240361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rgbClr val="C00000"/>
                </a:solidFill>
              </a:rPr>
              <a:t>А)</a:t>
            </a:r>
            <a:r>
              <a:rPr lang="ru-RU" sz="2800" b="0" dirty="0" smtClean="0"/>
              <a:t>   в эпоху Древнего мира</a:t>
            </a:r>
          </a:p>
          <a:p>
            <a:r>
              <a:rPr lang="ru-RU" sz="2800" b="0" dirty="0" smtClean="0">
                <a:solidFill>
                  <a:srgbClr val="C00000"/>
                </a:solidFill>
              </a:rPr>
              <a:t>Б)</a:t>
            </a:r>
            <a:r>
              <a:rPr lang="ru-RU" sz="2800" b="0" dirty="0" smtClean="0"/>
              <a:t>   </a:t>
            </a:r>
            <a:r>
              <a:rPr lang="en-US" sz="2800" b="0" dirty="0" smtClean="0"/>
              <a:t>XVII</a:t>
            </a:r>
            <a:r>
              <a:rPr lang="ru-RU" sz="2800" b="0" dirty="0" smtClean="0"/>
              <a:t> в.</a:t>
            </a:r>
          </a:p>
          <a:p>
            <a:r>
              <a:rPr lang="ru-RU" sz="2800" b="0" dirty="0" smtClean="0">
                <a:solidFill>
                  <a:srgbClr val="C00000"/>
                </a:solidFill>
              </a:rPr>
              <a:t>В)</a:t>
            </a:r>
            <a:r>
              <a:rPr lang="en-US" sz="2800" b="0" dirty="0" smtClean="0"/>
              <a:t> </a:t>
            </a:r>
            <a:r>
              <a:rPr lang="ru-RU" sz="2800" b="0" dirty="0" smtClean="0"/>
              <a:t>  </a:t>
            </a:r>
            <a:r>
              <a:rPr lang="en-US" sz="2800" b="0" dirty="0" smtClean="0"/>
              <a:t>XVIII</a:t>
            </a:r>
            <a:r>
              <a:rPr lang="ru-RU" sz="2800" b="0" dirty="0" smtClean="0"/>
              <a:t> в.</a:t>
            </a:r>
          </a:p>
          <a:p>
            <a:r>
              <a:rPr lang="ru-RU" sz="2800" b="0" dirty="0" smtClean="0">
                <a:solidFill>
                  <a:srgbClr val="C00000"/>
                </a:solidFill>
              </a:rPr>
              <a:t>Г)</a:t>
            </a:r>
            <a:r>
              <a:rPr lang="en-US" sz="2800" b="0" dirty="0" smtClean="0">
                <a:solidFill>
                  <a:srgbClr val="C00000"/>
                </a:solidFill>
              </a:rPr>
              <a:t> </a:t>
            </a:r>
            <a:r>
              <a:rPr lang="ru-RU" sz="2800" b="0" dirty="0" smtClean="0">
                <a:solidFill>
                  <a:srgbClr val="C00000"/>
                </a:solidFill>
              </a:rPr>
              <a:t>   </a:t>
            </a:r>
            <a:r>
              <a:rPr lang="en-US" sz="2800" b="0" dirty="0" smtClean="0"/>
              <a:t>XX</a:t>
            </a:r>
            <a:r>
              <a:rPr lang="ru-RU" sz="2800" b="0" dirty="0" smtClean="0"/>
              <a:t> в.</a:t>
            </a:r>
            <a:endParaRPr lang="ru-RU" sz="28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98" y="2204864"/>
            <a:ext cx="4808379" cy="3468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39952" y="5816923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Хруцкий</a:t>
            </a:r>
            <a:r>
              <a:rPr lang="ru-RU" dirty="0" smtClean="0"/>
              <a:t> И.Ф. «Цветы и плоды»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998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792088"/>
          </a:xfrm>
        </p:spPr>
        <p:txBody>
          <a:bodyPr>
            <a:normAutofit fontScale="90000"/>
          </a:bodyPr>
          <a:lstStyle/>
          <a:p>
            <a:r>
              <a:rPr lang="ru-RU" sz="2600" dirty="0" smtClean="0">
                <a:solidFill>
                  <a:srgbClr val="0070C0"/>
                </a:solidFill>
              </a:rPr>
              <a:t>6.Соотнеси названия картин с авторами произведений. Заполни нижнюю таблицу.</a:t>
            </a:r>
            <a:endParaRPr lang="ru-RU" sz="26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593415"/>
              </p:ext>
            </p:extLst>
          </p:nvPr>
        </p:nvGraphicFramePr>
        <p:xfrm>
          <a:off x="251520" y="1328744"/>
          <a:ext cx="8424936" cy="505258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655886"/>
                <a:gridCol w="3769050"/>
              </a:tblGrid>
              <a:tr h="1010517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</a:t>
                      </a:r>
                      <a:r>
                        <a:rPr lang="ru-RU" b="0" dirty="0" smtClean="0"/>
                        <a:t>.«Утренний натюрморт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 А.</a:t>
                      </a:r>
                      <a:r>
                        <a:rPr lang="ru-RU" dirty="0" smtClean="0"/>
                        <a:t>  </a:t>
                      </a:r>
                      <a:r>
                        <a:rPr lang="ru-RU" b="0" dirty="0" smtClean="0"/>
                        <a:t>В. Ван Гог</a:t>
                      </a:r>
                      <a:endParaRPr lang="ru-RU" b="0" dirty="0"/>
                    </a:p>
                  </a:txBody>
                  <a:tcPr/>
                </a:tc>
              </a:tr>
              <a:tr h="101051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 Б.</a:t>
                      </a:r>
                      <a:r>
                        <a:rPr lang="ru-RU" b="1" dirty="0" smtClean="0"/>
                        <a:t>  </a:t>
                      </a:r>
                      <a:r>
                        <a:rPr lang="ru-RU" b="0" dirty="0" smtClean="0"/>
                        <a:t>П.П. Кончаловский</a:t>
                      </a:r>
                      <a:endParaRPr lang="ru-RU" b="0" dirty="0"/>
                    </a:p>
                  </a:txBody>
                  <a:tcPr/>
                </a:tc>
              </a:tr>
              <a:tr h="1010517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3</a:t>
                      </a:r>
                      <a:r>
                        <a:rPr lang="ru-RU" dirty="0" smtClean="0"/>
                        <a:t>. </a:t>
                      </a:r>
                      <a:r>
                        <a:rPr lang="ru-RU" b="0" dirty="0" smtClean="0"/>
                        <a:t>«Подсолнухи»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 В.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Петров- Водкин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1051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4.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 Г.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И. Э. Грабарь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10517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5. </a:t>
                      </a:r>
                      <a:r>
                        <a:rPr lang="ru-RU" b="0" dirty="0" smtClean="0"/>
                        <a:t>«Неприбранный</a:t>
                      </a:r>
                    </a:p>
                    <a:p>
                      <a:r>
                        <a:rPr lang="ru-RU" b="0" dirty="0" smtClean="0"/>
                        <a:t> стол»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Д.</a:t>
                      </a:r>
                      <a:r>
                        <a:rPr lang="ru-RU" b="1" dirty="0" smtClean="0"/>
                        <a:t>  </a:t>
                      </a:r>
                      <a:r>
                        <a:rPr lang="ru-RU" b="0" dirty="0" smtClean="0"/>
                        <a:t>И.Е. Репин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28744"/>
            <a:ext cx="1300139" cy="97022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98974"/>
            <a:ext cx="1366098" cy="1054931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483768" y="263691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«Сирень»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7" y="4360600"/>
            <a:ext cx="1224136" cy="10441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3394" y="4653136"/>
            <a:ext cx="240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«Яблоки и листья»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74" y="5404788"/>
            <a:ext cx="1337098" cy="10041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3351" y="3229236"/>
            <a:ext cx="817622" cy="1090707"/>
          </a:xfrm>
          <a:prstGeom prst="rect">
            <a:avLst/>
          </a:prstGeom>
          <a:ln>
            <a:solidFill>
              <a:srgbClr val="FFC000"/>
            </a:solidFill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836952"/>
              </p:ext>
            </p:extLst>
          </p:nvPr>
        </p:nvGraphicFramePr>
        <p:xfrm>
          <a:off x="4575993" y="6021288"/>
          <a:ext cx="4460505" cy="731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92101"/>
                <a:gridCol w="892101"/>
                <a:gridCol w="892101"/>
                <a:gridCol w="892101"/>
                <a:gridCol w="892101"/>
              </a:tblGrid>
              <a:tr h="3620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  <a:endParaRPr lang="ru-RU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ru-RU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</a:rPr>
                        <a:t>3</a:t>
                      </a:r>
                      <a:endParaRPr lang="ru-RU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</a:rPr>
                        <a:t>4</a:t>
                      </a:r>
                      <a:endParaRPr lang="ru-RU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</a:rPr>
                        <a:t>5</a:t>
                      </a:r>
                      <a:endParaRPr lang="ru-RU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</a:tr>
              <a:tr h="362090"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0875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2718"/>
            <a:ext cx="8352928" cy="104403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7</a:t>
            </a:r>
            <a:r>
              <a:rPr lang="ru-RU" sz="2800" dirty="0" smtClean="0">
                <a:solidFill>
                  <a:srgbClr val="0070C0"/>
                </a:solidFill>
              </a:rPr>
              <a:t>.В работе над композицией натюрморта нужно помнить о …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560840" cy="4281339"/>
          </a:xfrm>
        </p:spPr>
        <p:txBody>
          <a:bodyPr/>
          <a:lstStyle/>
          <a:p>
            <a:r>
              <a:rPr lang="ru-RU" sz="2400" b="0" dirty="0" smtClean="0">
                <a:solidFill>
                  <a:srgbClr val="C00000"/>
                </a:solidFill>
              </a:rPr>
              <a:t>А)</a:t>
            </a:r>
            <a:r>
              <a:rPr lang="ru-RU" sz="2400" b="0" dirty="0" smtClean="0"/>
              <a:t> целостности;</a:t>
            </a:r>
          </a:p>
          <a:p>
            <a:r>
              <a:rPr lang="ru-RU" sz="2400" b="0" dirty="0" smtClean="0">
                <a:solidFill>
                  <a:srgbClr val="C00000"/>
                </a:solidFill>
              </a:rPr>
              <a:t>Б)</a:t>
            </a:r>
            <a:r>
              <a:rPr lang="ru-RU" sz="2400" b="0" dirty="0" smtClean="0"/>
              <a:t> уравновешенности композиции;</a:t>
            </a:r>
          </a:p>
          <a:p>
            <a:r>
              <a:rPr lang="ru-RU" sz="2400" b="0" dirty="0" smtClean="0">
                <a:solidFill>
                  <a:srgbClr val="C00000"/>
                </a:solidFill>
              </a:rPr>
              <a:t>В)</a:t>
            </a:r>
            <a:r>
              <a:rPr lang="ru-RU" sz="2400" b="0" dirty="0" smtClean="0"/>
              <a:t> что будет составлять композиционный центр;</a:t>
            </a:r>
          </a:p>
          <a:p>
            <a:r>
              <a:rPr lang="ru-RU" sz="2400" b="0" dirty="0" smtClean="0">
                <a:solidFill>
                  <a:srgbClr val="C00000"/>
                </a:solidFill>
              </a:rPr>
              <a:t>Г)</a:t>
            </a:r>
            <a:r>
              <a:rPr lang="ru-RU" sz="2400" b="0" dirty="0" smtClean="0"/>
              <a:t> перспективе, пропорциях;</a:t>
            </a:r>
          </a:p>
          <a:p>
            <a:r>
              <a:rPr lang="ru-RU" sz="2400" b="0" dirty="0">
                <a:solidFill>
                  <a:srgbClr val="C00000"/>
                </a:solidFill>
              </a:rPr>
              <a:t>Д</a:t>
            </a:r>
            <a:r>
              <a:rPr lang="ru-RU" sz="2400" b="0" dirty="0" smtClean="0">
                <a:solidFill>
                  <a:srgbClr val="C00000"/>
                </a:solidFill>
              </a:rPr>
              <a:t>)</a:t>
            </a:r>
            <a:r>
              <a:rPr lang="ru-RU" sz="2400" dirty="0" smtClean="0"/>
              <a:t> </a:t>
            </a:r>
            <a:r>
              <a:rPr lang="ru-RU" sz="2400" b="0" dirty="0" smtClean="0"/>
              <a:t>никакие правила построения не нужны.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342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2718"/>
            <a:ext cx="7560840" cy="1044034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0070C0"/>
                </a:solidFill>
              </a:rPr>
              <a:t>8. Художник, пишущий натюрморт, рассказывает зрителю …?</a:t>
            </a:r>
            <a:endParaRPr lang="ru-RU" sz="2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7787208" cy="4353347"/>
          </a:xfrm>
        </p:spPr>
        <p:txBody>
          <a:bodyPr/>
          <a:lstStyle/>
          <a:p>
            <a:r>
              <a:rPr lang="ru-RU" sz="2400" b="0" dirty="0" smtClean="0">
                <a:solidFill>
                  <a:srgbClr val="C00000"/>
                </a:solidFill>
              </a:rPr>
              <a:t>А) </a:t>
            </a:r>
            <a:r>
              <a:rPr lang="ru-RU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 том времени, в котором он жил;</a:t>
            </a:r>
          </a:p>
          <a:p>
            <a:r>
              <a:rPr lang="ru-RU" sz="2400" b="0" dirty="0" smtClean="0">
                <a:solidFill>
                  <a:srgbClr val="C00000"/>
                </a:solidFill>
              </a:rPr>
              <a:t>Б) </a:t>
            </a:r>
            <a:r>
              <a:rPr lang="ru-RU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 военных действиях и боевом духе солдат;</a:t>
            </a:r>
          </a:p>
          <a:p>
            <a:r>
              <a:rPr lang="ru-RU" sz="2400" b="0" dirty="0" smtClean="0">
                <a:solidFill>
                  <a:srgbClr val="C00000"/>
                </a:solidFill>
              </a:rPr>
              <a:t>В)</a:t>
            </a:r>
            <a:r>
              <a:rPr lang="ru-RU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 красоте родной природы, родного края. </a:t>
            </a:r>
            <a:endParaRPr lang="ru-RU" sz="24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400" b="0" dirty="0" smtClean="0">
                <a:solidFill>
                  <a:srgbClr val="C00000"/>
                </a:solidFill>
              </a:rPr>
              <a:t>Г) </a:t>
            </a:r>
            <a:r>
              <a:rPr lang="ru-RU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 </a:t>
            </a: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жизни и быте владельцев, об их характере и привычках;</a:t>
            </a: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940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353</TotalTime>
  <Words>651</Words>
  <Application>Microsoft Office PowerPoint</Application>
  <PresentationFormat>Экран (4:3)</PresentationFormat>
  <Paragraphs>111</Paragraphs>
  <Slides>12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Главная</vt:lpstr>
      <vt:lpstr>Тест  по теме «Натюрморт»            6 класс</vt:lpstr>
      <vt:lpstr>1.Натюрморт – это …</vt:lpstr>
      <vt:lpstr>2.Какая картина будет лишней и почему?</vt:lpstr>
      <vt:lpstr>3.Запишите, Что изображали художники на своих натюрмортах?</vt:lpstr>
      <vt:lpstr>4.В какой стране впервые сформировался натюрморт как самостоятельный жанр?</vt:lpstr>
      <vt:lpstr>5.Когда в России появился жанр натюрморта?</vt:lpstr>
      <vt:lpstr>6.Соотнеси названия картин с авторами произведений. Заполни нижнюю таблицу.</vt:lpstr>
      <vt:lpstr>7.В работе над композицией натюрморта нужно помнить о …</vt:lpstr>
      <vt:lpstr>8. Художник, пишущий натюрморт, рассказывает зрителю …?</vt:lpstr>
      <vt:lpstr>9. А)Что объединяет эти произведения? Б)Какие чувства вызывает цвет в каждой картине?</vt:lpstr>
      <vt:lpstr>     10.Какая композиция использована художником? Почему? 2. Что можно сказать о колорите картины? 3.Какие свойства цвета использовал автор? </vt:lpstr>
      <vt:lpstr>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по теме «Натюрморт»            6 класс</dc:title>
  <dc:creator>Galya</dc:creator>
  <cp:lastModifiedBy>Пользователь Windows</cp:lastModifiedBy>
  <cp:revision>37</cp:revision>
  <dcterms:created xsi:type="dcterms:W3CDTF">2019-12-12T01:42:33Z</dcterms:created>
  <dcterms:modified xsi:type="dcterms:W3CDTF">2019-12-15T02:57:16Z</dcterms:modified>
</cp:coreProperties>
</file>