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1"/>
  </p:notesMasterIdLst>
  <p:sldIdLst>
    <p:sldId id="256" r:id="rId2"/>
    <p:sldId id="257" r:id="rId3"/>
    <p:sldId id="273" r:id="rId4"/>
    <p:sldId id="281" r:id="rId5"/>
    <p:sldId id="299" r:id="rId6"/>
    <p:sldId id="295" r:id="rId7"/>
    <p:sldId id="296" r:id="rId8"/>
    <p:sldId id="293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5BB306-BA7A-4718-BF87-8007FBB8435E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66AF8A-2DFC-41A7-8F4E-1286BFCE7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66AF8A-2DFC-41A7-8F4E-1286BFCE7A4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EBD7BC-7347-49A1-9E87-9314924B81D9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A0804-3C70-466C-B9DB-E294AB0728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66B46-20F0-478F-9FCC-6CBD5D991242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11350-927C-4289-A2E6-5E511204A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0BC724-2B84-4C62-B3E0-982620F26C62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937ED-557F-4676-BA84-382853A96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E94AE2-A2EE-498E-8AA3-2926E83D0F8A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7E450-32C4-4EEF-A374-E7AF32FFEF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B5974C-CE5A-4247-AAE1-CC13BC027504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A9FBD-B0FE-46D7-ADF0-934DADDE99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FD4F6-D43E-42F8-8D60-F2616821E379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B6E40-8916-4EA8-AD8A-5559E6AAAB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1570F4-71C8-43BB-BF7B-BC9D4E459BF7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2B29C-BF4C-4F28-8472-0699238AD9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250D0E-D409-4870-8409-03968E197221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E67B7-951A-4011-AF5E-CAEB237906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FFB35F-71F8-411B-B106-8A2B1A70057A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6AA51-C146-4080-B72F-19D694A9B6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615A4-A8AB-4ABF-8A61-B3914F12E2FA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98892-5E3F-47EC-9FBC-76D45FAB4E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B4B66-948F-437F-91BD-FC262F2AF7CE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D2B36-4BAF-4723-92B9-625B86C0D3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335BF7-284E-4D99-B751-02BEF25360C8}" type="datetime1">
              <a:rPr lang="ru-RU" smtClean="0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DBE81D-9539-418C-8081-62748AE16F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>
    <p:wipe dir="d"/>
  </p:transition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857356" y="1357298"/>
            <a:ext cx="6400800" cy="35004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 ПО ТЕМЕ:</a:t>
            </a:r>
          </a:p>
          <a:p>
            <a:pPr lvl="0"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использования электронной почты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1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A36321AC-2BDF-4203-AF1F-5AA9795DFE6E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079500" y="1571612"/>
            <a:ext cx="80645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Электронная почта –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…</a:t>
            </a:r>
          </a:p>
          <a:p>
            <a:pPr marL="452438" indent="-452438" algn="just">
              <a:buFont typeface="+mj-lt"/>
              <a:buAutoNum type="alphaL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служба пересылки сообщений между абонентами в сети Интернет;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2438" indent="-452438" algn="just">
              <a:buFont typeface="+mj-lt"/>
              <a:buAutoNum type="alphaL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занимающаяся методами, средствами создания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интернет-сайтов;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2438" indent="-452438" algn="just">
              <a:buFont typeface="+mj-lt"/>
              <a:buAutoNum type="alphaL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объединение пользователей, отдалённых друг от друга на значительное расстояние;</a:t>
            </a:r>
          </a:p>
          <a:p>
            <a:pPr marL="452438" indent="-452438" algn="just">
              <a:buFont typeface="+mj-lt"/>
              <a:buAutoNum type="alphaL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служба,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занимающаяся методами, средствами создания и обработки изображений с помощью программно-аппаратных  средств.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71472" y="6357958"/>
            <a:ext cx="2133600" cy="365125"/>
          </a:xfrm>
        </p:spPr>
        <p:txBody>
          <a:bodyPr/>
          <a:lstStyle/>
          <a:p>
            <a:pPr>
              <a:defRPr/>
            </a:pPr>
            <a:fld id="{FEB84170-35F9-4210-BB43-093AABFC0B16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m0-tub-ru.yandex.net/i?id=536d049b7c28f23200ccdaf01cc4edbc&amp;n=33&amp;h=215&amp;w=2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429132"/>
            <a:ext cx="2500330" cy="22305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500173"/>
            <a:ext cx="7929618" cy="4643451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 адрес электронной почты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ivanov-ivan@mail.ru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Установите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соответствие между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его элементами и названием: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A78AB373-B00C-444D-BFB1-41E0B2B03306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2357429"/>
          <a:ext cx="8143932" cy="3934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33"/>
                <a:gridCol w="3684897"/>
                <a:gridCol w="457273"/>
                <a:gridCol w="3650729"/>
              </a:tblGrid>
              <a:tr h="246438">
                <a:tc>
                  <a:txBody>
                    <a:bodyPr/>
                    <a:lstStyle/>
                    <a:p>
                      <a:pPr algn="ctr"/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Элемент адреса электронной почты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8722"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ivanov-ivan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Имя почтового сервера</a:t>
                      </a:r>
                      <a:endParaRPr lang="ru-RU" sz="2400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@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Разделитель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2294"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mail.ru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Имя почтового ящика</a:t>
                      </a:r>
                    </a:p>
                    <a:p>
                      <a:pPr algn="just"/>
                      <a:endParaRPr lang="ru-RU" sz="24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600200"/>
            <a:ext cx="8286776" cy="452596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ящик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...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8038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некоторая область на жестком диске компьютера (дисковое пространство), выделенная под хранение входящих и исходящих писем конкретного пользователя;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8038" lvl="0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служба пересылки сообщений между абонентами в сети Интернет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08038" lvl="0" indent="-452438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некоторая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область,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выделенная под хранение входящих и исходящих писем конкретного пользователя;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отдел почтового отделения.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500173"/>
            <a:ext cx="7929618" cy="4643451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Установите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соответствие между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протоколом передачи электронной почты и его назначением: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 eaLnBrk="1" hangingPunct="1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A78AB373-B00C-444D-BFB1-41E0B2B03306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48" y="2357429"/>
          <a:ext cx="8286807" cy="3751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1"/>
                <a:gridCol w="3749544"/>
                <a:gridCol w="465295"/>
                <a:gridCol w="3714777"/>
              </a:tblGrid>
              <a:tr h="246438">
                <a:tc>
                  <a:txBody>
                    <a:bodyPr/>
                    <a:lstStyle/>
                    <a:p>
                      <a:pPr algn="ctr"/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передачи электронной почты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Назначение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8722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POP3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Сетевой протокол, предназначенный для передачи электронной почты в сетях TCP/IP.</a:t>
                      </a:r>
                      <a:endParaRPr lang="ru-RU" sz="1800" i="0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IMAP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Используется почтовым клиентом для получения сообщений электронной почты с сервера. 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2294"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SMTP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прикладного уровня для доступа к электронной почте</a:t>
                      </a:r>
                      <a:endParaRPr lang="ru-RU" sz="1800" i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способам работы с электронной почтой относят: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использования специальных почтовых программ;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любого браузера;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почтовых отделений;</a:t>
            </a: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eaLnBrk="0" hangingPunct="0">
              <a:buFont typeface="+mj-lt"/>
              <a:buAutoNum type="alphaLcPeriod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поисковых систем.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5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600200"/>
            <a:ext cx="7615262" cy="3400435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Сформулированы возможности, которые предоставляет электронная почта:</a:t>
            </a:r>
          </a:p>
          <a:p>
            <a:pPr marL="9144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Высокая скорость пересылки писем.</a:t>
            </a:r>
          </a:p>
          <a:p>
            <a:pPr marL="9144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одновременной отправки одного и того же письма сразу нескольким получателям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Практически невозможно утаить адрес вашего ящика электронной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почты.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письму можно прикрепить файл любого формата, например, аудио, видео или фотографию.</a:t>
            </a:r>
          </a:p>
          <a:p>
            <a:pPr marL="9144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надежность доставки электронных писем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indent="-4572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Ограничение на размер одного сообщения и на общий размер электронного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ящика.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Распределите их в таблицу, указав цифру в соответствующем столбце:</a:t>
            </a:r>
          </a:p>
          <a:p>
            <a:pPr marL="722313" indent="-265113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14218" y="6393296"/>
            <a:ext cx="2133600" cy="365125"/>
          </a:xfrm>
        </p:spPr>
        <p:txBody>
          <a:bodyPr/>
          <a:lstStyle/>
          <a:p>
            <a:pPr>
              <a:defRPr/>
            </a:pPr>
            <a:fld id="{CA436268-E484-4FAB-8F40-1715754B2CB0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6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08" y="5286388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Достоинства электронной почты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Недостатки электронной почты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150017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tabLst>
                <a:tab pos="630238" algn="l"/>
              </a:tabLst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42910" y="6357958"/>
            <a:ext cx="2133600" cy="365125"/>
          </a:xfrm>
        </p:spPr>
        <p:txBody>
          <a:bodyPr/>
          <a:lstStyle/>
          <a:p>
            <a:pPr>
              <a:defRPr/>
            </a:pPr>
            <a:fld id="{9AF78EFF-8971-4894-8F0D-4BFA6F70167F}" type="datetime1"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20.03.2018</a:t>
            </a:fld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143108" y="214290"/>
            <a:ext cx="6400800" cy="71438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lvl="0" algn="ctr">
              <a:spcBef>
                <a:spcPts val="0"/>
              </a:spcBef>
              <a:defRPr/>
            </a:pPr>
            <a:r>
              <a:rPr lang="ru-RU" sz="6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оценивания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42977" y="2143116"/>
          <a:ext cx="7500989" cy="3429024"/>
        </p:xfrm>
        <a:graphic>
          <a:graphicData uri="http://schemas.openxmlformats.org/drawingml/2006/table">
            <a:tbl>
              <a:tblPr/>
              <a:tblGrid>
                <a:gridCol w="1785005"/>
                <a:gridCol w="1929077"/>
                <a:gridCol w="1602153"/>
                <a:gridCol w="2184754"/>
              </a:tblGrid>
              <a:tr h="8572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 за тест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Процент результативности (правильных ответов)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Качественная оценка индивидуальных образовательных достижений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балл (отметка)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вербальный аналог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15-16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90 ÷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12-14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70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÷ 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8-11 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50 ÷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баллов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менее 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 удовлетворительно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85852" y="1643050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>
              <a:tabLst>
                <a:tab pos="630238" algn="l"/>
              </a:tabLs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Максимальное количество баллов за тест –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баллов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500174"/>
            <a:ext cx="850109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anose="03010101010201010101" pitchFamily="66" charset="0"/>
                <a:cs typeface="+mn-cs"/>
              </a:rPr>
              <a:t>Спасибо 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anose="03010101010201010101" pitchFamily="66" charset="0"/>
                <a:cs typeface="+mn-cs"/>
              </a:rPr>
              <a:t>внимание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onotype Corsiva" panose="03010101010201010101" pitchFamily="66" charset="0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758</TotalTime>
  <Words>302</Words>
  <Application>Microsoft Office PowerPoint</Application>
  <PresentationFormat>Экран (4:3)</PresentationFormat>
  <Paragraphs>106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32_00</cp:lastModifiedBy>
  <cp:revision>83</cp:revision>
  <dcterms:modified xsi:type="dcterms:W3CDTF">2018-03-20T07:37:10Z</dcterms:modified>
</cp:coreProperties>
</file>