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1" r:id="rId3"/>
  </p:sldMasterIdLst>
  <p:sldIdLst>
    <p:sldId id="259" r:id="rId4"/>
    <p:sldId id="258" r:id="rId5"/>
    <p:sldId id="257" r:id="rId6"/>
    <p:sldId id="278" r:id="rId7"/>
    <p:sldId id="277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6" r:id="rId18"/>
    <p:sldId id="299" r:id="rId19"/>
    <p:sldId id="309" r:id="rId20"/>
    <p:sldId id="293" r:id="rId21"/>
    <p:sldId id="307" r:id="rId22"/>
    <p:sldId id="308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FA83C35-5750-4EFB-8988-D3E8AA7119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909F03-5C5A-4B10-AC9B-188EC9A48E0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A30733-1EF5-42EE-97A8-FE01CD1C619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9D811E-4E8A-42C1-B171-934D40129BF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ECB1DD-5BB7-4C50-87C8-7A3568919E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7D6835-1EB2-4799-BF80-48FF7EFFCE2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361005-E71B-43A8-BE74-690B1D17AE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9EE02C-15EC-426B-92BD-50D9428F74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11D1CF-E5AE-4028-9829-2D711792AEA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290F137-3289-4F5A-9FFD-2F17AD20D1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FAC4762-6244-4DB0-B22E-409E6B00B44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520074E-F166-4355-8880-0E780100A6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F8EF7E7-5894-4CF1-99D7-741B4032678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4/5/2020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Дидактический материал по </a:t>
            </a:r>
            <a:r>
              <a:rPr lang="ru-RU" i="1" dirty="0" smtClean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литературе для 9 </a:t>
            </a:r>
            <a:r>
              <a:rPr lang="ru-RU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ТЕСТ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МБОУ «Лицей №</a:t>
            </a:r>
            <a:r>
              <a:rPr lang="ru-RU" sz="1400" dirty="0" smtClean="0">
                <a:latin typeface="Georgia" pitchFamily="18" charset="0"/>
              </a:rPr>
              <a:t>1» </a:t>
            </a:r>
            <a:r>
              <a:rPr lang="ru-RU" sz="1400" dirty="0" err="1" smtClean="0">
                <a:latin typeface="Georgia" pitchFamily="18" charset="0"/>
              </a:rPr>
              <a:t>р.п.Чамзика</a:t>
            </a:r>
            <a:r>
              <a:rPr lang="ru-RU" sz="1400" dirty="0" smtClean="0">
                <a:latin typeface="Georgia" pitchFamily="18" charset="0"/>
              </a:rPr>
              <a:t> Республики Мордовия</a:t>
            </a:r>
          </a:p>
          <a:p>
            <a:pPr algn="ctr"/>
            <a:r>
              <a:rPr lang="ru-RU" sz="1400" u="sng" dirty="0" err="1" smtClean="0">
                <a:latin typeface="Georgia" pitchFamily="18" charset="0"/>
              </a:rPr>
              <a:t>Печказова</a:t>
            </a:r>
            <a:r>
              <a:rPr lang="ru-RU" sz="1400" u="sng" dirty="0" smtClean="0">
                <a:latin typeface="Georgia" pitchFamily="18" charset="0"/>
              </a:rPr>
              <a:t> </a:t>
            </a:r>
            <a:r>
              <a:rPr lang="ru-RU" sz="1400" u="sng" dirty="0">
                <a:latin typeface="Georgia" pitchFamily="18" charset="0"/>
              </a:rPr>
              <a:t>Светлана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48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по произведению И.А.Бунина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«Тёмные аллеи»</a:t>
            </a:r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438400" y="1752600"/>
            <a:ext cx="4343400" cy="30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1447789" y="3124208"/>
            <a:ext cx="6324642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1447789" y="1676388"/>
            <a:ext cx="6324642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16764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 мать Николая Алексеевича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1447789" y="2362198"/>
            <a:ext cx="6324642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23622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  на молодую гречанку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31242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 пожилую цыганку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На кого была похожа Надежда?</a:t>
            </a:r>
            <a:endParaRPr lang="ru-RU" sz="3200" b="1" kern="1200" dirty="0">
              <a:solidFill>
                <a:srgbClr val="66330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2292" name="Picture 4" descr="http://4.bp.blogspot.com/-wJ8DIQaV5II/UKdsRhJMu-I/AAAAAAAAANo/nrzpbcS7iuo/s1600/window.jpg"/>
          <p:cNvPicPr>
            <a:picLocks noChangeAspect="1" noChangeArrowheads="1"/>
          </p:cNvPicPr>
          <p:nvPr/>
        </p:nvPicPr>
        <p:blipFill>
          <a:blip r:embed="rId2"/>
          <a:srcRect b="9200"/>
          <a:stretch>
            <a:fillRect/>
          </a:stretch>
        </p:blipFill>
        <p:spPr bwMode="auto">
          <a:xfrm>
            <a:off x="3581400" y="3733800"/>
            <a:ext cx="1981200" cy="283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olio.com.ua/system/books/covers/000/000/473/large/%D0%91%D1%83%D0%BD%D0%B8%D0%BD_%D0%A2%D0%B5%D0%BC%D0%BD%D1%8B%D0%B5-%D0%B0%D0%BB%D0%BB%D0%B5%D0%B8.png?1536361937"/>
          <p:cNvPicPr>
            <a:picLocks noChangeAspect="1" noChangeArrowheads="1"/>
          </p:cNvPicPr>
          <p:nvPr/>
        </p:nvPicPr>
        <p:blipFill>
          <a:blip r:embed="rId2"/>
          <a:srcRect l="38272" t="16800" r="13580" b="40000"/>
          <a:stretch>
            <a:fillRect/>
          </a:stretch>
        </p:blipFill>
        <p:spPr bwMode="auto">
          <a:xfrm>
            <a:off x="3429000" y="3429000"/>
            <a:ext cx="2286000" cy="316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609584" y="2209788"/>
            <a:ext cx="792485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609600" y="22098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они вместе управляли постоялым двором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609584" y="2895598"/>
            <a:ext cx="792485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609600" y="28956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Надежда была его бывшей крепостной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Что связывало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Николая Алексеевича и Надежду?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09584" y="1524008"/>
            <a:ext cx="792485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609600" y="15240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молодости они были влюблены друг в друга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3428993" y="205738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0574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двадцать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685793" y="205739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20574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десять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Сколько лет не виделись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Николай Алексеевич и Надежда?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095993" y="205740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6096000" y="20574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тридцать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241" name="Picture 1" descr="D:\Презентации\Бунин\Тёмные аллеи\bb39eed52458df5542373292c2855f8d.jpg"/>
          <p:cNvPicPr>
            <a:picLocks noChangeAspect="1" noChangeArrowheads="1"/>
          </p:cNvPicPr>
          <p:nvPr/>
        </p:nvPicPr>
        <p:blipFill>
          <a:blip r:embed="rId2"/>
          <a:srcRect t="8571" b="8571"/>
          <a:stretch>
            <a:fillRect/>
          </a:stretch>
        </p:blipFill>
        <p:spPr bwMode="auto">
          <a:xfrm>
            <a:off x="762000" y="3048000"/>
            <a:ext cx="754314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33381" y="1828788"/>
            <a:ext cx="7924855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18288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её возлюбленный умер много лет назад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33381" y="3200400"/>
            <a:ext cx="7924855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32004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не встретила порядочного человека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Почему Надежда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так и не вышла замуж?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33381" y="2514608"/>
            <a:ext cx="7924855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2514600"/>
            <a:ext cx="79248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она всю жизнь любила Николая Алексеевича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9218" name="Picture 2" descr="http://xn----7sbb5adknde1cb0dyd.xn--p1ai/images/big/5410.jpg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2971800" y="3810000"/>
            <a:ext cx="3267075" cy="271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1447789" y="2590788"/>
            <a:ext cx="6172243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2590800"/>
            <a:ext cx="6172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 весенних ветрах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1447789" y="3276598"/>
            <a:ext cx="6172243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3276600"/>
            <a:ext cx="6172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 зимней стуже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О чём Николай Алексеевич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читал стихи Надежде?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447789" y="1905008"/>
            <a:ext cx="6172243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1447800" y="1905000"/>
            <a:ext cx="6172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 тёмных аллеях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8194" name="AutoShape 2" descr="http://cult-lib.ru/images/rus-cult/0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cult-lib.ru/images/rus-cult/0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http://cdn01.ru/files/users/images/ef/56/ef56c8522854057ac0d76ba2c64d8f15.png"/>
          <p:cNvPicPr>
            <a:picLocks noChangeAspect="1" noChangeArrowheads="1"/>
          </p:cNvPicPr>
          <p:nvPr/>
        </p:nvPicPr>
        <p:blipFill>
          <a:blip r:embed="rId2"/>
          <a:srcRect l="67982" t="49558"/>
          <a:stretch>
            <a:fillRect/>
          </a:stretch>
        </p:blipFill>
        <p:spPr bwMode="auto">
          <a:xfrm>
            <a:off x="3581400" y="3810000"/>
            <a:ext cx="2009775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209794" y="228598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2860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Николаю Алексеевичу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209794" y="3733800"/>
            <a:ext cx="4786346" cy="4080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37338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кучеру Климу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663300"/>
                </a:solidFill>
                <a:latin typeface="Georgia" pitchFamily="18" charset="0"/>
              </a:rPr>
              <a:t>Кому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из героев принадлежат слова: «Молодость у всякого проходит,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а любовь — другое дело»?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209794" y="297180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9718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Надежде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7172" name="Picture 4" descr="https://pbs.twimg.com/media/DxxDLygWsAE384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267200"/>
            <a:ext cx="3048000" cy="228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761983" y="2514588"/>
            <a:ext cx="7696253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2514600"/>
            <a:ext cx="7696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atin typeface="Georgia" pitchFamily="18" charset="0"/>
              </a:rPr>
              <a:t>живёт в счастливом браке</a:t>
            </a:r>
            <a:endParaRPr lang="ru-RU" sz="28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761983" y="3276600"/>
            <a:ext cx="7696253" cy="4080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3276600"/>
            <a:ext cx="7696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он никогда не был женат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сложилась судьба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Николая Алексеевича?</a:t>
            </a:r>
            <a:r>
              <a:rPr lang="ru-RU" sz="3200" b="1" dirty="0" smtClean="0">
                <a:solidFill>
                  <a:srgbClr val="006600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761983" y="1828808"/>
            <a:ext cx="7696253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1828800"/>
            <a:ext cx="7696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был женат, но жена ему изменила и бросила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1" descr="D:\Презентации\Бунин\Тёмные алле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14800"/>
            <a:ext cx="4419600" cy="232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33382" y="2590788"/>
            <a:ext cx="807725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2590800"/>
            <a:ext cx="8077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почему Надежда не вышла замуж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33382" y="3276598"/>
            <a:ext cx="807725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3276600"/>
            <a:ext cx="8077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что было бы, если бы он не дал ей вольную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О чём думает герой в дороге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после встречи с Надеждой?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33382" y="1905008"/>
            <a:ext cx="807725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533400" y="1905000"/>
            <a:ext cx="80772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что было бы, если бы Надежда была его женой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8194" name="AutoShape 2" descr="http://cult-lib.ru/images/rus-cult/0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cult-lib.ru/images/rus-cult/0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http://cdn01.ru/files/users/images/ef/56/ef56c8522854057ac0d76ba2c64d8f15.png"/>
          <p:cNvPicPr>
            <a:picLocks noChangeAspect="1" noChangeArrowheads="1"/>
          </p:cNvPicPr>
          <p:nvPr/>
        </p:nvPicPr>
        <p:blipFill>
          <a:blip r:embed="rId2"/>
          <a:srcRect l="67982" t="49558"/>
          <a:stretch>
            <a:fillRect/>
          </a:stretch>
        </p:blipFill>
        <p:spPr bwMode="auto">
          <a:xfrm>
            <a:off x="3581400" y="3810000"/>
            <a:ext cx="2009775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57193" y="228598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57200" y="22860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6019793" y="228599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22860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сравнение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66199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называется языковое изобразительное средство: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663300"/>
                </a:solidFill>
                <a:latin typeface="Georgia" pitchFamily="18" charset="0"/>
              </a:rPr>
              <a:t>«К закату проглянуло </a:t>
            </a:r>
            <a:r>
              <a:rPr lang="ru-RU" sz="2800" b="1" i="1" u="sng" dirty="0" smtClean="0">
                <a:solidFill>
                  <a:srgbClr val="663300"/>
                </a:solidFill>
                <a:latin typeface="Georgia" pitchFamily="18" charset="0"/>
              </a:rPr>
              <a:t>бледное солнце</a:t>
            </a:r>
            <a:r>
              <a:rPr lang="ru-RU" sz="2800" b="1" i="1" dirty="0" smtClean="0">
                <a:solidFill>
                  <a:srgbClr val="663300"/>
                </a:solidFill>
                <a:latin typeface="Georgia" pitchFamily="18" charset="0"/>
              </a:rPr>
              <a:t>»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276599" y="2286020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22860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эпитет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209800" y="2971800"/>
            <a:ext cx="4994006" cy="350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609593" y="259078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6096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6172193" y="259079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сравнение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209288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называется языковое изобразительное средство: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663300"/>
                </a:solidFill>
                <a:latin typeface="Georgia" pitchFamily="18" charset="0"/>
              </a:rPr>
              <a:t>«Женщина.. с треугольным, как у гусыни, животом под чёрной шерстяной юбкой»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428999" y="2590820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atin typeface="Georgia" pitchFamily="18" charset="0"/>
              </a:rPr>
              <a:t>НЕПРАВИЛЬНО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эпитет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362200" y="3276600"/>
            <a:ext cx="4572000" cy="321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381000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200" dirty="0">
                <a:solidFill>
                  <a:srgbClr val="663300"/>
                </a:solidFill>
                <a:latin typeface="Georgia" pitchFamily="18" charset="0"/>
                <a:ea typeface="+mn-ea"/>
                <a:cs typeface="+mn-cs"/>
              </a:rPr>
              <a:t>Цель урока: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670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 занимательной форме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проверить уровень знания и понимания учениками </a:t>
            </a:r>
            <a:r>
              <a:rPr lang="ru-RU" dirty="0" smtClean="0">
                <a:latin typeface="Georgia" pitchFamily="18" charset="0"/>
              </a:rPr>
              <a:t>произведения И.А.Бунина «Тёмные аллеи»,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его темы, идеи, особенностей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изобразительно-выразительных средств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482" name="Picture 2" descr="https://avatars.mds.yandex.net/get-zen_doc/249065/pub_5c135b5bae604200ac9293ea_5c13d8537abc1600aaad676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2895600" cy="385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609593" y="259078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6096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6172193" y="2590798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atin typeface="Georgia" pitchFamily="18" charset="0"/>
              </a:rPr>
              <a:t>НЕПРАВИЛЬНО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сравнение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66199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называется языковое изобразительное средство: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663300"/>
                </a:solidFill>
                <a:latin typeface="Georgia" pitchFamily="18" charset="0"/>
              </a:rPr>
              <a:t>«…лошади ровно шлёпали по лужам»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428999" y="2590820"/>
            <a:ext cx="2438417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atin typeface="Georgia" pitchFamily="18" charset="0"/>
              </a:rPr>
              <a:t>НЕПРАВИЛЬНО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590800"/>
            <a:ext cx="24384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эпитет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362200" y="3200400"/>
            <a:ext cx="4648200" cy="326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0" y="2438400"/>
            <a:ext cx="3799397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Georgia" pitchFamily="18" charset="0"/>
              </a:rPr>
              <a:t>БУДЬТЕ ВНИМАТЕЛЬНЫ!</a:t>
            </a:r>
          </a:p>
        </p:txBody>
      </p:sp>
      <p:sp>
        <p:nvSpPr>
          <p:cNvPr id="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524000"/>
            <a:ext cx="3799397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Было много ошибок: </a:t>
            </a:r>
          </a:p>
          <a:p>
            <a:pPr marL="342900" indent="-342900" algn="ctr" rtl="0">
              <a:defRPr/>
            </a:pPr>
            <a:r>
              <a:rPr lang="ru-RU" sz="2000" b="1" kern="1200" dirty="0" smtClean="0">
                <a:solidFill>
                  <a:prstClr val="black"/>
                </a:solidFill>
                <a:latin typeface="Georgia" pitchFamily="18" charset="0"/>
              </a:rPr>
              <a:t>нужно быть внимательнее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1911" y="2438400"/>
            <a:ext cx="3658679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МОЛОДЦЫ!</a:t>
            </a:r>
          </a:p>
        </p:txBody>
      </p:sp>
      <p:sp>
        <p:nvSpPr>
          <p:cNvPr id="1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7751" y="1524000"/>
            <a:ext cx="3729038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Знания прочные: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вы оцениваете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свою работу на уроке?</a:t>
            </a:r>
            <a:endParaRPr lang="ru-RU" sz="3200" b="1" kern="1200" dirty="0">
              <a:solidFill>
                <a:srgbClr val="66330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s://i.ytimg.com/vi/72Kw-rhovt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960880" cy="39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5130874" y="3034492"/>
            <a:ext cx="1145909" cy="9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4114800" y="6172200"/>
            <a:ext cx="1113789" cy="289869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Всем 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за работу на уроке!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2209794" y="358140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209794" y="213358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1336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новелла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209794" y="281939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8194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повесть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35814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рассказ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 какому жанру относится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произведение И.А.Бунина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«Тёмные аллеи»</a:t>
            </a:r>
            <a:r>
              <a:rPr lang="ru-RU" sz="2800" b="1" kern="1200" dirty="0" smtClean="0">
                <a:solidFill>
                  <a:srgbClr val="663300"/>
                </a:solidFill>
                <a:latin typeface="Georgia" pitchFamily="18" charset="0"/>
                <a:ea typeface="+mn-ea"/>
                <a:cs typeface="+mn-cs"/>
              </a:rPr>
              <a:t>?</a:t>
            </a:r>
            <a:endParaRPr lang="ru-RU" sz="2800" b="1" kern="1200" dirty="0">
              <a:solidFill>
                <a:srgbClr val="66330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9457" name="Picture 1" descr="D:\Презентации\Бунин\Тёмные алле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14800"/>
            <a:ext cx="4419600" cy="232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Презентации\Бунин\Тёмные аллеи\838599_03.jpg"/>
          <p:cNvPicPr>
            <a:picLocks noChangeAspect="1" noChangeArrowheads="1"/>
          </p:cNvPicPr>
          <p:nvPr/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3581400" y="3657600"/>
            <a:ext cx="2057399" cy="298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209794" y="182878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18288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1930 г.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209794" y="2514600"/>
            <a:ext cx="4786346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5146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1933 г.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каком году И.А.Бунин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написал рассказ «Тёмные аллеи»?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209794" y="320040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32004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1938 г.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209794" y="182878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18288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тема одиночества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209794" y="3200400"/>
            <a:ext cx="4786346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32004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тема раскаяния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Какова ведущая тема в рассказе?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209794" y="251460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5146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тема любви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1" descr="D:\Презентации\Бунин\Тёмные алле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14800"/>
            <a:ext cx="4419600" cy="232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209794" y="297178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9718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реализма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209794" y="3657600"/>
            <a:ext cx="4786346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36576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романтизма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 традициях какого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литературного направления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написан рассказ «Темные аллеи»?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209794" y="2286008"/>
            <a:ext cx="47863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2209800" y="2286000"/>
            <a:ext cx="47863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неореализма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286000" y="4267200"/>
            <a:ext cx="4724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1295387" y="1828788"/>
            <a:ext cx="63246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1295400" y="18288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Надежда и Николай Александрович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1295387" y="3200400"/>
            <a:ext cx="6324646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1295400" y="32004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Настасья и Николай Алексеевич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зовут главных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героев рассказа?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295387" y="2514608"/>
            <a:ext cx="6324646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1295400" y="2514600"/>
            <a:ext cx="6324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Надежда и Николай Алексеевич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4" name="Picture 1" descr="D:\Презентации\Бунин\Тёмные аллеи\838599_03.jpg"/>
          <p:cNvPicPr>
            <a:picLocks noChangeAspect="1" noChangeArrowheads="1"/>
          </p:cNvPicPr>
          <p:nvPr/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3581400" y="3657600"/>
            <a:ext cx="2057399" cy="298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Где остановились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Николай Алексеевич с кучером?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2438385" y="2514588"/>
            <a:ext cx="4419630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5" name="Скругленный прямоугольник 11"/>
          <p:cNvSpPr>
            <a:spLocks noChangeArrowheads="1"/>
          </p:cNvSpPr>
          <p:nvPr/>
        </p:nvSpPr>
        <p:spPr bwMode="auto">
          <a:xfrm>
            <a:off x="2438400" y="2514600"/>
            <a:ext cx="4419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трактире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2438385" y="3200400"/>
            <a:ext cx="4419630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7" name="Скругленный прямоугольник 11"/>
          <p:cNvSpPr>
            <a:spLocks noChangeArrowheads="1"/>
          </p:cNvSpPr>
          <p:nvPr/>
        </p:nvSpPr>
        <p:spPr bwMode="auto">
          <a:xfrm>
            <a:off x="2438400" y="3200400"/>
            <a:ext cx="4419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в случайной избе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2438385" y="1828808"/>
            <a:ext cx="4419630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9" name="Скругленный прямоугольник 11"/>
          <p:cNvSpPr>
            <a:spLocks noChangeArrowheads="1"/>
          </p:cNvSpPr>
          <p:nvPr/>
        </p:nvSpPr>
        <p:spPr bwMode="auto">
          <a:xfrm>
            <a:off x="2438400" y="1828800"/>
            <a:ext cx="4419600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на постоялом дворе</a:t>
            </a:r>
            <a:endParaRPr lang="ru-RU" sz="28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" name="Picture 1" descr="D:\Презентации\Бунин\Тёмные алле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14800"/>
            <a:ext cx="4419600" cy="232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2.labirint.ru/rcimg/7fb18b02cc788847a4794318a16ae836/1920x1080/books66/655696/ph_01.jpg?1575372524"/>
          <p:cNvPicPr>
            <a:picLocks noChangeAspect="1" noChangeArrowheads="1"/>
          </p:cNvPicPr>
          <p:nvPr/>
        </p:nvPicPr>
        <p:blipFill>
          <a:blip r:embed="rId2" cstate="print"/>
          <a:srcRect l="50316" t="14545" r="4826"/>
          <a:stretch>
            <a:fillRect/>
          </a:stretch>
        </p:blipFill>
        <p:spPr bwMode="auto">
          <a:xfrm>
            <a:off x="3581400" y="3657600"/>
            <a:ext cx="2057400" cy="286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3200408" y="1828788"/>
            <a:ext cx="2728932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3200400" y="1828800"/>
            <a:ext cx="27289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Пётр </a:t>
            </a: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I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200408" y="3200400"/>
            <a:ext cx="2728932" cy="484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НЕПРАВИЛЬНО</a:t>
            </a:r>
          </a:p>
        </p:txBody>
      </p:sp>
      <p:sp>
        <p:nvSpPr>
          <p:cNvPr id="13" name="Скругленный прямоугольник 11"/>
          <p:cNvSpPr>
            <a:spLocks noChangeArrowheads="1"/>
          </p:cNvSpPr>
          <p:nvPr/>
        </p:nvSpPr>
        <p:spPr bwMode="auto">
          <a:xfrm>
            <a:off x="3200400" y="3200400"/>
            <a:ext cx="27289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Николай </a:t>
            </a: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II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На кого из исторических деятелей был похож главный герой?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200408" y="2514608"/>
            <a:ext cx="2728932" cy="4842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3200400" y="2514600"/>
            <a:ext cx="2728913" cy="49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Александр </a:t>
            </a: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I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492</Words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1_colormaster</vt:lpstr>
      <vt:lpstr>10_Office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46</cp:revision>
  <dcterms:created xsi:type="dcterms:W3CDTF">2017-11-01T12:43:22Z</dcterms:created>
  <dcterms:modified xsi:type="dcterms:W3CDTF">2020-04-05T18:00:40Z</dcterms:modified>
</cp:coreProperties>
</file>