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57" r:id="rId3"/>
    <p:sldId id="272" r:id="rId4"/>
    <p:sldId id="310" r:id="rId5"/>
    <p:sldId id="307" r:id="rId6"/>
    <p:sldId id="302" r:id="rId7"/>
    <p:sldId id="304" r:id="rId8"/>
    <p:sldId id="303" r:id="rId9"/>
    <p:sldId id="305" r:id="rId10"/>
    <p:sldId id="306" r:id="rId11"/>
    <p:sldId id="308" r:id="rId12"/>
    <p:sldId id="285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19.mp3" TargetMode="External"/><Relationship Id="rId1" Type="http://schemas.openxmlformats.org/officeDocument/2006/relationships/audio" Target="file:///D:\&#1055;&#1088;&#1077;&#1079;&#1077;&#1085;&#1090;&#1072;&#1094;&#1080;&#1080;\&#1040;&#1093;&#1084;&#1072;&#1090;&#1086;&#1074;&#1072;\&#1040;&#1093;&#1084;&#1072;&#1090;&#1086;&#1074;&#1072;%20&#1058;&#1045;&#1057;&#1058;\004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81000"/>
            <a:ext cx="9144000" cy="36933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10541" cmpd="sng">
                  <a:noFill/>
                  <a:prstDash val="solid"/>
                </a:ln>
                <a:latin typeface="Georgia" pitchFamily="18" charset="0"/>
                <a:cs typeface="Times New Roman" pitchFamily="18" charset="0"/>
              </a:rPr>
              <a:t>Дидактический материал по </a:t>
            </a:r>
            <a:r>
              <a:rPr lang="ru-RU" dirty="0" smtClean="0">
                <a:ln w="10541" cmpd="sng">
                  <a:noFill/>
                  <a:prstDash val="solid"/>
                </a:ln>
                <a:latin typeface="Georgia" pitchFamily="18" charset="0"/>
                <a:cs typeface="Times New Roman" pitchFamily="18" charset="0"/>
              </a:rPr>
              <a:t>литературе для 9 </a:t>
            </a:r>
            <a:r>
              <a:rPr lang="ru-RU" dirty="0">
                <a:ln w="10541" cmpd="sng">
                  <a:noFill/>
                  <a:prstDash val="solid"/>
                </a:ln>
                <a:latin typeface="Georgia" pitchFamily="18" charset="0"/>
                <a:cs typeface="Times New Roman" pitchFamily="18" charset="0"/>
              </a:rPr>
              <a:t>класса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Тест по произведению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5638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Georgia" pitchFamily="18" charset="0"/>
              </a:rPr>
              <a:t>Автор презентации: </a:t>
            </a:r>
          </a:p>
          <a:p>
            <a:pPr algn="ctr"/>
            <a:r>
              <a:rPr lang="ru-RU" sz="1400" dirty="0">
                <a:latin typeface="Georgia" pitchFamily="18" charset="0"/>
              </a:rPr>
              <a:t>учитель русского языка и литературы </a:t>
            </a:r>
          </a:p>
          <a:p>
            <a:pPr algn="ctr"/>
            <a:r>
              <a:rPr lang="ru-RU" sz="1400" dirty="0">
                <a:latin typeface="Georgia" pitchFamily="18" charset="0"/>
              </a:rPr>
              <a:t>МБОУ «Лицей №</a:t>
            </a:r>
            <a:r>
              <a:rPr lang="ru-RU" sz="1400" dirty="0" smtClean="0">
                <a:latin typeface="Georgia" pitchFamily="18" charset="0"/>
              </a:rPr>
              <a:t>1» </a:t>
            </a:r>
            <a:r>
              <a:rPr lang="ru-RU" sz="1400" dirty="0" err="1" smtClean="0">
                <a:latin typeface="Georgia" pitchFamily="18" charset="0"/>
              </a:rPr>
              <a:t>р.п.Чамзика</a:t>
            </a:r>
            <a:r>
              <a:rPr lang="ru-RU" sz="1400" dirty="0" smtClean="0">
                <a:latin typeface="Georgia" pitchFamily="18" charset="0"/>
              </a:rPr>
              <a:t> Республики Мордовия</a:t>
            </a:r>
          </a:p>
          <a:p>
            <a:pPr algn="ctr"/>
            <a:r>
              <a:rPr lang="ru-RU" sz="1400" u="sng" dirty="0" err="1" smtClean="0">
                <a:latin typeface="Georgia" pitchFamily="18" charset="0"/>
              </a:rPr>
              <a:t>Печказова</a:t>
            </a:r>
            <a:r>
              <a:rPr lang="ru-RU" sz="1400" u="sng" dirty="0" smtClean="0">
                <a:latin typeface="Georgia" pitchFamily="18" charset="0"/>
              </a:rPr>
              <a:t> </a:t>
            </a:r>
            <a:r>
              <a:rPr lang="ru-RU" sz="1400" u="sng" dirty="0">
                <a:latin typeface="Georgia" pitchFamily="18" charset="0"/>
              </a:rPr>
              <a:t>Светлана Петровна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600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А.П.Чехова </a:t>
            </a:r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«Тоска</a:t>
            </a:r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»</a:t>
            </a:r>
            <a:endParaRPr lang="ru-RU" sz="4800" kern="10" dirty="0">
              <a:ln w="9525">
                <a:noFill/>
                <a:round/>
                <a:headEnd/>
                <a:tailE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</p:txBody>
      </p:sp>
      <p:pic>
        <p:nvPicPr>
          <p:cNvPr id="2050" name="Picture 2" descr="D:\Презентации\Чехов\Тоска\875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514600"/>
            <a:ext cx="4572000" cy="316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6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7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645650"/>
            <a:ext cx="107950" cy="107950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Какое художественное </a:t>
            </a:r>
            <a:r>
              <a:rPr lang="ru-RU" sz="3200" dirty="0" smtClean="0">
                <a:latin typeface="Georgia" pitchFamily="18" charset="0"/>
              </a:rPr>
              <a:t>средство</a:t>
            </a:r>
          </a:p>
          <a:p>
            <a:pPr algn="ctr"/>
            <a:r>
              <a:rPr lang="ru-RU" sz="2800" i="1" dirty="0" smtClean="0">
                <a:latin typeface="Georgia" pitchFamily="18" charset="0"/>
              </a:rPr>
              <a:t>(«</a:t>
            </a:r>
            <a:r>
              <a:rPr lang="ru-RU" sz="2800" i="1" dirty="0" smtClean="0">
                <a:latin typeface="Georgia" pitchFamily="18" charset="0"/>
              </a:rPr>
              <a:t>распирает грудь», «поместилась в скорлупу») </a:t>
            </a:r>
            <a:endParaRPr lang="ru-RU" sz="2800" i="1" dirty="0" smtClean="0">
              <a:latin typeface="Georgia" pitchFamily="18" charset="0"/>
            </a:endParaRPr>
          </a:p>
          <a:p>
            <a:pPr algn="ctr"/>
            <a:r>
              <a:rPr lang="ru-RU" sz="3200" dirty="0" smtClean="0">
                <a:latin typeface="Georgia" pitchFamily="18" charset="0"/>
              </a:rPr>
              <a:t>использует </a:t>
            </a:r>
            <a:r>
              <a:rPr lang="ru-RU" sz="3200" dirty="0" smtClean="0">
                <a:latin typeface="Georgia" pitchFamily="18" charset="0"/>
              </a:rPr>
              <a:t>Чехов, </a:t>
            </a:r>
            <a:endParaRPr lang="ru-RU" sz="3200" dirty="0" smtClean="0">
              <a:latin typeface="Georgia" pitchFamily="18" charset="0"/>
            </a:endParaRPr>
          </a:p>
          <a:p>
            <a:pPr algn="ctr"/>
            <a:r>
              <a:rPr lang="ru-RU" sz="3200" dirty="0" smtClean="0">
                <a:latin typeface="Georgia" pitchFamily="18" charset="0"/>
              </a:rPr>
              <a:t>чтобы </a:t>
            </a:r>
            <a:r>
              <a:rPr lang="ru-RU" sz="3200" dirty="0" smtClean="0">
                <a:latin typeface="Georgia" pitchFamily="18" charset="0"/>
              </a:rPr>
              <a:t>передать тоску </a:t>
            </a:r>
            <a:r>
              <a:rPr lang="ru-RU" sz="3200" dirty="0" smtClean="0">
                <a:latin typeface="Georgia" pitchFamily="18" charset="0"/>
              </a:rPr>
              <a:t>героя: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62000" y="25908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эпитет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096000" y="2590800"/>
            <a:ext cx="2324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сравнение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429000" y="25908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метафора</a:t>
            </a:r>
          </a:p>
        </p:txBody>
      </p:sp>
      <p:pic>
        <p:nvPicPr>
          <p:cNvPr id="22" name="Picture 4" descr="https://illustrators.ru/uploads/illustration/image/1236715/main_%D1%82%D0%BE%D1%81%D0%BA%D0%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971800"/>
            <a:ext cx="2446301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6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7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645650"/>
            <a:ext cx="107950" cy="107950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Понравилось ли Вам произведение Чехова: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352800" y="11430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да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648200" y="11430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нет</a:t>
            </a:r>
            <a:endParaRPr lang="ru-RU" sz="2000" dirty="0" smtClean="0">
              <a:latin typeface="Georgia" pitchFamily="18" charset="0"/>
            </a:endParaRPr>
          </a:p>
        </p:txBody>
      </p:sp>
      <p:pic>
        <p:nvPicPr>
          <p:cNvPr id="20" name="Picture 4" descr="https://illustrators.ru/uploads/illustration/image/1236715/main_%D1%82%D0%BE%D1%81%D0%BA%D0%B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447800"/>
            <a:ext cx="3581400" cy="513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книга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14600"/>
            <a:ext cx="5489575" cy="312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 rot="-948008">
            <a:off x="4954802" y="3554256"/>
            <a:ext cx="101917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3962400" y="6019800"/>
            <a:ext cx="990608" cy="228600"/>
          </a:xfrm>
          <a:prstGeom prst="actionButtonBlank">
            <a:avLst/>
          </a:prstGeom>
          <a:solidFill>
            <a:srgbClr val="FFFFFF"/>
          </a:solidFill>
          <a:ln w="127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Georgia" pitchFamily="18" charset="0"/>
                <a:cs typeface="Times New Roman" pitchFamily="18" charset="0"/>
              </a:rPr>
              <a:t>ВЫХОД</a:t>
            </a:r>
            <a:endParaRPr lang="ru-RU" sz="1400" i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Georgia" pitchFamily="18" charset="0"/>
              </a:rPr>
              <a:t>Всем спасибо!</a:t>
            </a:r>
            <a:endParaRPr lang="ru-RU" sz="4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4"/>
          <p:cNvSpPr>
            <a:spLocks noChangeArrowheads="1"/>
          </p:cNvSpPr>
          <p:nvPr/>
        </p:nvSpPr>
        <p:spPr bwMode="auto">
          <a:xfrm>
            <a:off x="914400" y="2819400"/>
            <a:ext cx="7162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ru-RU" dirty="0">
                <a:latin typeface="Georgia" pitchFamily="18" charset="0"/>
              </a:rPr>
              <a:t>Егорова Н.В., Макарова Б.А. Универсальные поурочные разработки по литературе: </a:t>
            </a:r>
            <a:r>
              <a:rPr lang="ru-RU" dirty="0" smtClean="0">
                <a:latin typeface="Georgia" pitchFamily="18" charset="0"/>
              </a:rPr>
              <a:t>7 </a:t>
            </a:r>
            <a:r>
              <a:rPr lang="ru-RU" dirty="0">
                <a:latin typeface="Georgia" pitchFamily="18" charset="0"/>
              </a:rPr>
              <a:t>класс  – М.: ВАКО, </a:t>
            </a:r>
            <a:r>
              <a:rPr lang="ru-RU" dirty="0" smtClean="0">
                <a:latin typeface="Georgia" pitchFamily="18" charset="0"/>
              </a:rPr>
              <a:t>2018</a:t>
            </a:r>
            <a:endParaRPr lang="ru-RU" dirty="0">
              <a:latin typeface="Georgia" pitchFamily="18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ru-RU" dirty="0">
                <a:latin typeface="Georgia" pitchFamily="18" charset="0"/>
              </a:rPr>
              <a:t>Ерёмина О.А. Уроки литературы в </a:t>
            </a:r>
            <a:r>
              <a:rPr lang="ru-RU" dirty="0" smtClean="0">
                <a:latin typeface="Georgia" pitchFamily="18" charset="0"/>
              </a:rPr>
              <a:t>7 </a:t>
            </a:r>
            <a:r>
              <a:rPr lang="ru-RU" dirty="0">
                <a:latin typeface="Georgia" pitchFamily="18" charset="0"/>
              </a:rPr>
              <a:t>классе: кн. для учителя – М: Просвещение, </a:t>
            </a:r>
            <a:r>
              <a:rPr lang="ru-RU" dirty="0" smtClean="0">
                <a:latin typeface="Georgia" pitchFamily="18" charset="0"/>
              </a:rPr>
              <a:t>2019</a:t>
            </a:r>
            <a:endParaRPr lang="ru-RU" dirty="0">
              <a:latin typeface="Georgia" pitchFamily="18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ru-RU" dirty="0">
                <a:latin typeface="Georgia" pitchFamily="18" charset="0"/>
              </a:rPr>
              <a:t>Литература. </a:t>
            </a:r>
            <a:r>
              <a:rPr lang="ru-RU" dirty="0" smtClean="0">
                <a:latin typeface="Georgia" pitchFamily="18" charset="0"/>
              </a:rPr>
              <a:t>7 </a:t>
            </a:r>
            <a:r>
              <a:rPr lang="ru-RU" dirty="0" err="1">
                <a:latin typeface="Georgia" pitchFamily="18" charset="0"/>
              </a:rPr>
              <a:t>кл</a:t>
            </a:r>
            <a:r>
              <a:rPr lang="ru-RU" dirty="0">
                <a:latin typeface="Georgia" pitchFamily="18" charset="0"/>
              </a:rPr>
              <a:t>. </a:t>
            </a:r>
            <a:r>
              <a:rPr lang="ru-RU" dirty="0" err="1">
                <a:latin typeface="Georgia" pitchFamily="18" charset="0"/>
              </a:rPr>
              <a:t>Учеб.-хрестоматия</a:t>
            </a:r>
            <a:r>
              <a:rPr lang="ru-RU" dirty="0">
                <a:latin typeface="Georgia" pitchFamily="18" charset="0"/>
              </a:rPr>
              <a:t> для </a:t>
            </a:r>
            <a:r>
              <a:rPr lang="ru-RU" dirty="0" err="1">
                <a:latin typeface="Georgia" pitchFamily="18" charset="0"/>
              </a:rPr>
              <a:t>общеобразоват</a:t>
            </a:r>
            <a:r>
              <a:rPr lang="ru-RU" dirty="0">
                <a:latin typeface="Georgia" pitchFamily="18" charset="0"/>
              </a:rPr>
              <a:t>. учреждений. В 4 ч./ </a:t>
            </a:r>
            <a:r>
              <a:rPr lang="ru-RU" dirty="0" err="1">
                <a:latin typeface="Georgia" pitchFamily="18" charset="0"/>
              </a:rPr>
              <a:t>Полухина</a:t>
            </a:r>
            <a:r>
              <a:rPr lang="ru-RU" dirty="0">
                <a:latin typeface="Georgia" pitchFamily="18" charset="0"/>
              </a:rPr>
              <a:t> В.П.; под ред. Коровиной В.Я.  – М.: Просвещение, </a:t>
            </a:r>
            <a:r>
              <a:rPr lang="ru-RU" dirty="0" smtClean="0">
                <a:latin typeface="Georgia" pitchFamily="18" charset="0"/>
              </a:rPr>
              <a:t>2018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6096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Georgia" pitchFamily="18" charset="0"/>
              </a:rPr>
              <a:t>Использованный материал: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Georgia" pitchFamily="18" charset="0"/>
              </a:rPr>
              <a:t>Цель урока: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1143000"/>
            <a:ext cx="662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в занимательной форме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проверить уровень знания и понимания учениками </a:t>
            </a:r>
            <a:r>
              <a:rPr lang="ru-RU" dirty="0" smtClean="0">
                <a:latin typeface="Georgia" pitchFamily="18" charset="0"/>
              </a:rPr>
              <a:t>произведения А.П.Чехова «Тоска</a:t>
            </a:r>
            <a:r>
              <a:rPr lang="ru-RU" dirty="0" smtClean="0">
                <a:latin typeface="Georgia" pitchFamily="18" charset="0"/>
              </a:rPr>
              <a:t>»,</a:t>
            </a:r>
            <a:endParaRPr lang="ru-RU" dirty="0" smtClean="0">
              <a:latin typeface="Georgia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его темы, идеи, особенностей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изобразительно-выразительных средств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Picture 1" descr="D:\Презентации\Чехов\Тоска\i_0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743200"/>
            <a:ext cx="2590800" cy="3787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200" dirty="0" smtClean="0">
                <a:latin typeface="Georgia" pitchFamily="18" charset="0"/>
              </a:rPr>
              <a:t>ПРОВЕРЬТЕ СЕБЯ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3276600" y="5715000"/>
            <a:ext cx="2705112" cy="476272"/>
          </a:xfrm>
          <a:prstGeom prst="rect">
            <a:avLst/>
          </a:prstGeom>
          <a:solidFill>
            <a:srgbClr val="FFFFFF"/>
          </a:solidFill>
          <a:ln w="28575">
            <a:solidFill>
              <a:srgbClr val="F79646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cap="all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Начать ТЕСТ</a:t>
            </a:r>
            <a:endParaRPr lang="ru-RU" sz="2800" cap="all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img.labirint.ru/rcimg/23535fea9a616b923905b3e5ee254a4e/1920x1080/comments_pic/1815/5_2be7d4fcd0a7530d17af507285fc13b0_1523385492.jpg?1523385807"/>
          <p:cNvPicPr>
            <a:picLocks noChangeAspect="1" noChangeArrowheads="1"/>
          </p:cNvPicPr>
          <p:nvPr/>
        </p:nvPicPr>
        <p:blipFill>
          <a:blip r:embed="rId3"/>
          <a:srcRect l="4674" b="4762"/>
          <a:stretch>
            <a:fillRect/>
          </a:stretch>
        </p:blipFill>
        <p:spPr bwMode="auto">
          <a:xfrm>
            <a:off x="2895600" y="1066800"/>
            <a:ext cx="3374973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Назовите </a:t>
            </a:r>
            <a:r>
              <a:rPr lang="ru-RU" sz="3200" dirty="0" smtClean="0">
                <a:latin typeface="Georgia" pitchFamily="18" charset="0"/>
              </a:rPr>
              <a:t>жанровую принадлежность </a:t>
            </a:r>
            <a:r>
              <a:rPr lang="ru-RU" sz="3200" dirty="0" smtClean="0">
                <a:latin typeface="Georgia" pitchFamily="18" charset="0"/>
              </a:rPr>
              <a:t>произведения А.П.Чехова </a:t>
            </a:r>
            <a:r>
              <a:rPr lang="ru-RU" sz="3200" dirty="0" smtClean="0">
                <a:latin typeface="Georgia" pitchFamily="18" charset="0"/>
              </a:rPr>
              <a:t>«Тоска» :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" y="16764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повесть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477000" y="1676400"/>
            <a:ext cx="2095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драма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5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6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7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645650"/>
            <a:ext cx="107950" cy="107950"/>
          </a:xfrm>
          <a:prstGeom prst="rect">
            <a:avLst/>
          </a:prstGeom>
          <a:noFill/>
        </p:spPr>
      </p:pic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0" y="2438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В каком году произведение вышло в свет: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3733800" y="350520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в 1884 г.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733800" y="487680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В 1887 г.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3276600" y="16764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рассказ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3733800" y="4191000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в 1886 г.</a:t>
            </a:r>
            <a:endParaRPr lang="ru-RU" sz="2000" dirty="0" smtClean="0">
              <a:latin typeface="Georgia" pitchFamily="18" charset="0"/>
            </a:endParaRPr>
          </a:p>
        </p:txBody>
      </p:sp>
      <p:pic>
        <p:nvPicPr>
          <p:cNvPr id="1028" name="Picture 4" descr="https://yard.kraslib.ru/img/vv/top/Chehov_tos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048000"/>
            <a:ext cx="26289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13" grpId="0"/>
      <p:bldP spid="13" grpId="1"/>
      <p:bldP spid="46" grpId="0"/>
      <p:bldP spid="47" grpId="0"/>
      <p:bldP spid="47" grpId="1"/>
      <p:bldP spid="47" grpId="2"/>
      <p:bldP spid="49" grpId="0"/>
      <p:bldP spid="49" grpId="1"/>
      <p:bldP spid="49" grpId="2"/>
      <p:bldP spid="54" grpId="0"/>
      <p:bldP spid="55" grpId="0"/>
      <p:bldP spid="55" grpId="1"/>
      <p:bldP spid="5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В какой газете впервые </a:t>
            </a:r>
          </a:p>
          <a:p>
            <a:pPr algn="ctr"/>
            <a:r>
              <a:rPr lang="ru-RU" sz="3200" dirty="0" smtClean="0">
                <a:latin typeface="Georgia" pitchFamily="18" charset="0"/>
              </a:rPr>
              <a:t>был опубликован рассказ: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«Московские вести»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400800" y="16764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«Русские вести»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5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6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7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645650"/>
            <a:ext cx="107950" cy="107950"/>
          </a:xfrm>
          <a:prstGeom prst="rect">
            <a:avLst/>
          </a:prstGeom>
          <a:noFill/>
        </p:spPr>
      </p:pic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0" y="22098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Как назывался сборник, в который был включён рассказ: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523067" y="3505200"/>
            <a:ext cx="31919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«В сумерках»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2590800" y="4876800"/>
            <a:ext cx="31919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 «Шалость»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2971800" y="167640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«</a:t>
            </a:r>
            <a:r>
              <a:rPr lang="ru-RU" sz="2000" dirty="0" smtClean="0">
                <a:latin typeface="Georgia" pitchFamily="18" charset="0"/>
              </a:rPr>
              <a:t>Петербургская газета»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2590800" y="41910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«Пёстрые рассказы»</a:t>
            </a:r>
            <a:endParaRPr lang="ru-RU" sz="2000" dirty="0" smtClean="0">
              <a:latin typeface="Georgia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48400" y="3048000"/>
            <a:ext cx="2438400" cy="3505200"/>
            <a:chOff x="990600" y="838200"/>
            <a:chExt cx="3962400" cy="5410200"/>
          </a:xfrm>
        </p:grpSpPr>
        <p:pic>
          <p:nvPicPr>
            <p:cNvPr id="18" name="Picture 2" descr="http://www.auction-imperia.ru/i/booklot/IMG_3462-38.jpg"/>
            <p:cNvPicPr>
              <a:picLocks noChangeAspect="1" noChangeArrowheads="1"/>
            </p:cNvPicPr>
            <p:nvPr/>
          </p:nvPicPr>
          <p:blipFill>
            <a:blip r:embed="rId6"/>
            <a:srcRect l="62667" t="16552" r="2667" b="11724"/>
            <a:stretch>
              <a:fillRect/>
            </a:stretch>
          </p:blipFill>
          <p:spPr bwMode="auto">
            <a:xfrm>
              <a:off x="990600" y="1295400"/>
              <a:ext cx="3962400" cy="495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2" descr="http://www.auction-imperia.ru/i/booklot/IMG_3462-38.jpg"/>
            <p:cNvPicPr>
              <a:picLocks noChangeAspect="1" noChangeArrowheads="1"/>
            </p:cNvPicPr>
            <p:nvPr/>
          </p:nvPicPr>
          <p:blipFill>
            <a:blip r:embed="rId6"/>
            <a:srcRect l="62667" t="23173" r="2667" b="69103"/>
            <a:stretch>
              <a:fillRect/>
            </a:stretch>
          </p:blipFill>
          <p:spPr bwMode="auto">
            <a:xfrm>
              <a:off x="990600" y="838200"/>
              <a:ext cx="3962400" cy="533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13" grpId="0"/>
      <p:bldP spid="13" grpId="1"/>
      <p:bldP spid="46" grpId="0"/>
      <p:bldP spid="47" grpId="0"/>
      <p:bldP spid="47" grpId="1"/>
      <p:bldP spid="47" grpId="2"/>
      <p:bldP spid="49" grpId="0"/>
      <p:bldP spid="49" grpId="1"/>
      <p:bldP spid="49" grpId="2"/>
      <p:bldP spid="54" grpId="0"/>
      <p:bldP spid="55" grpId="0"/>
      <p:bldP spid="55" grpId="1"/>
      <p:bldP spid="5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Как зовут главного </a:t>
            </a:r>
            <a:r>
              <a:rPr lang="ru-RU" sz="3200" dirty="0" smtClean="0">
                <a:latin typeface="Georgia" pitchFamily="18" charset="0"/>
              </a:rPr>
              <a:t>героя рассказа </a:t>
            </a:r>
            <a:endParaRPr lang="ru-RU" sz="3200" dirty="0" smtClean="0">
              <a:latin typeface="Georgia" pitchFamily="18" charset="0"/>
            </a:endParaRPr>
          </a:p>
          <a:p>
            <a:pPr algn="ctr"/>
            <a:r>
              <a:rPr lang="ru-RU" sz="3200" dirty="0" smtClean="0">
                <a:latin typeface="Georgia" pitchFamily="18" charset="0"/>
              </a:rPr>
              <a:t>А.П.Чехова </a:t>
            </a:r>
            <a:r>
              <a:rPr lang="ru-RU" sz="3200" dirty="0" smtClean="0">
                <a:latin typeface="Georgia" pitchFamily="18" charset="0"/>
              </a:rPr>
              <a:t>«Тоска</a:t>
            </a:r>
            <a:r>
              <a:rPr lang="ru-RU" sz="3200" dirty="0" smtClean="0">
                <a:latin typeface="Georgia" pitchFamily="18" charset="0"/>
              </a:rPr>
              <a:t>»: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019800" y="1752600"/>
            <a:ext cx="2095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1325" indent="-441325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Иона </a:t>
            </a:r>
            <a:r>
              <a:rPr lang="ru-RU" sz="2000" dirty="0" err="1" smtClean="0">
                <a:latin typeface="Georgia" pitchFamily="18" charset="0"/>
              </a:rPr>
              <a:t>Потапкин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38200" y="1752600"/>
            <a:ext cx="2095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Потап Ионов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5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6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7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645650"/>
            <a:ext cx="107950" cy="107950"/>
          </a:xfrm>
          <a:prstGeom prst="rect">
            <a:avLst/>
          </a:prstGeom>
          <a:noFill/>
        </p:spPr>
      </p:pic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0" y="2438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Назовите профессию о героя рассказа </a:t>
            </a:r>
            <a:r>
              <a:rPr lang="ru-RU" sz="3200" dirty="0" smtClean="0">
                <a:latin typeface="Georgia" pitchFamily="18" charset="0"/>
              </a:rPr>
              <a:t>: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3505200" y="4191000"/>
            <a:ext cx="2095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1325" indent="-441325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столяр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505200" y="3581400"/>
            <a:ext cx="2095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кузнец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3200400" y="17526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Иона Потапов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3505200" y="4876800"/>
            <a:ext cx="2094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извозчик</a:t>
            </a:r>
          </a:p>
        </p:txBody>
      </p:sp>
      <p:pic>
        <p:nvPicPr>
          <p:cNvPr id="18" name="Picture 2" descr="https://img.labirint.ru/rcimg/23535fea9a616b923905b3e5ee254a4e/1920x1080/comments_pic/1815/5_2be7d4fcd0a7530d17af507285fc13b0_1523385492.jpg?1523385807"/>
          <p:cNvPicPr>
            <a:picLocks noChangeAspect="1" noChangeArrowheads="1"/>
          </p:cNvPicPr>
          <p:nvPr/>
        </p:nvPicPr>
        <p:blipFill>
          <a:blip r:embed="rId6"/>
          <a:srcRect l="4674" b="4762"/>
          <a:stretch>
            <a:fillRect/>
          </a:stretch>
        </p:blipFill>
        <p:spPr bwMode="auto">
          <a:xfrm>
            <a:off x="6096000" y="3048000"/>
            <a:ext cx="2590800" cy="3451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13" grpId="0"/>
      <p:bldP spid="13" grpId="1"/>
      <p:bldP spid="46" grpId="0"/>
      <p:bldP spid="47" grpId="0"/>
      <p:bldP spid="47" grpId="1"/>
      <p:bldP spid="47" grpId="2"/>
      <p:bldP spid="49" grpId="0"/>
      <p:bldP spid="49" grpId="1"/>
      <p:bldP spid="49" grpId="2"/>
      <p:bldP spid="54" grpId="0"/>
      <p:bldP spid="55" grpId="0"/>
      <p:bldP spid="55" grpId="1"/>
      <p:bldP spid="5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Какое горе, о котором пытается рассказать Иона Потапов, случилось в его </a:t>
            </a:r>
            <a:r>
              <a:rPr lang="ru-RU" sz="3200" dirty="0" smtClean="0">
                <a:latin typeface="Georgia" pitchFamily="18" charset="0"/>
              </a:rPr>
              <a:t>семье: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85800" y="19050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сгорел дом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05200" y="1905000"/>
            <a:ext cx="2400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умерла жена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5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6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7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645650"/>
            <a:ext cx="107950" cy="107950"/>
          </a:xfrm>
          <a:prstGeom prst="rect">
            <a:avLst/>
          </a:prstGeom>
          <a:noFill/>
        </p:spPr>
      </p:pic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0" y="24384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Сколько </a:t>
            </a:r>
            <a:r>
              <a:rPr lang="ru-RU" sz="3200" dirty="0" smtClean="0">
                <a:latin typeface="Georgia" pitchFamily="18" charset="0"/>
              </a:rPr>
              <a:t>раз Иона </a:t>
            </a:r>
            <a:r>
              <a:rPr lang="ru-RU" sz="3200" dirty="0" smtClean="0">
                <a:latin typeface="Georgia" pitchFamily="18" charset="0"/>
              </a:rPr>
              <a:t>пытается рассказать</a:t>
            </a:r>
          </a:p>
          <a:p>
            <a:pPr algn="ctr"/>
            <a:r>
              <a:rPr lang="ru-RU" sz="3200" dirty="0" smtClean="0">
                <a:latin typeface="Georgia" pitchFamily="18" charset="0"/>
              </a:rPr>
              <a:t>о </a:t>
            </a:r>
            <a:r>
              <a:rPr lang="ru-RU" sz="3200" dirty="0" smtClean="0">
                <a:latin typeface="Georgia" pitchFamily="18" charset="0"/>
              </a:rPr>
              <a:t>смерти </a:t>
            </a:r>
            <a:r>
              <a:rPr lang="ru-RU" sz="3200" dirty="0" smtClean="0">
                <a:latin typeface="Georgia" pitchFamily="18" charset="0"/>
              </a:rPr>
              <a:t>сына: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6781800" y="44958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2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6858000" y="3886200"/>
            <a:ext cx="1187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1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6324600" y="19050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умер сын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6858000" y="5181600"/>
            <a:ext cx="125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3</a:t>
            </a:r>
            <a:endParaRPr lang="ru-RU" sz="2000" dirty="0" smtClean="0">
              <a:latin typeface="Georgia" pitchFamily="18" charset="0"/>
            </a:endParaRPr>
          </a:p>
        </p:txBody>
      </p:sp>
      <p:pic>
        <p:nvPicPr>
          <p:cNvPr id="18" name="Picture 2" descr="D:\Презентации\Чехов\Тоска\875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429000"/>
            <a:ext cx="4648200" cy="3213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13" grpId="0"/>
      <p:bldP spid="13" grpId="1"/>
      <p:bldP spid="46" grpId="0"/>
      <p:bldP spid="47" grpId="0"/>
      <p:bldP spid="47" grpId="1"/>
      <p:bldP spid="47" grpId="2"/>
      <p:bldP spid="49" grpId="0"/>
      <p:bldP spid="49" grpId="1"/>
      <p:bldP spid="49" grpId="2"/>
      <p:bldP spid="54" grpId="0"/>
      <p:bldP spid="55" grpId="0"/>
      <p:bldP spid="55" grpId="1"/>
      <p:bldP spid="5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Georgia" pitchFamily="18" charset="0"/>
              </a:rPr>
              <a:t>Кто в конце рассказа «Тоска» выслушивает историю Ионы Потапова</a:t>
            </a:r>
            <a:r>
              <a:rPr lang="ru-RU" sz="3200" dirty="0" smtClean="0">
                <a:solidFill>
                  <a:prstClr val="black"/>
                </a:solidFill>
                <a:latin typeface="Georgia" pitchFamily="18" charset="0"/>
              </a:rPr>
              <a:t>: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505200" y="19050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дворник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477000" y="1905000"/>
            <a:ext cx="2095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конюх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5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6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7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645650"/>
            <a:ext cx="107950" cy="107950"/>
          </a:xfrm>
          <a:prstGeom prst="rect">
            <a:avLst/>
          </a:prstGeom>
          <a:noFill/>
        </p:spPr>
      </p:pic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0" y="2438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Чего хочется Ионе, чего ему не </a:t>
            </a:r>
            <a:r>
              <a:rPr lang="ru-RU" sz="3200" dirty="0" smtClean="0">
                <a:latin typeface="Georgia" pitchFamily="18" charset="0"/>
              </a:rPr>
              <a:t>хватает: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609600" y="4191000"/>
            <a:ext cx="3668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тёплой одежды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609600" y="3505200"/>
            <a:ext cx="3668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денег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685800" y="19050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лошадь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609600" y="480060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внимания и сопереживания</a:t>
            </a:r>
            <a:endParaRPr lang="ru-RU" sz="2000" dirty="0" smtClean="0">
              <a:latin typeface="Georgia" pitchFamily="18" charset="0"/>
            </a:endParaRPr>
          </a:p>
        </p:txBody>
      </p:sp>
      <p:pic>
        <p:nvPicPr>
          <p:cNvPr id="14" name="Picture 2" descr="http://cdn01.ru/files/users/images/fd/54/fd541ce80e97b8f0c70cfaf49508d3e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276600"/>
            <a:ext cx="4572000" cy="3028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13" grpId="0"/>
      <p:bldP spid="13" grpId="1"/>
      <p:bldP spid="46" grpId="0"/>
      <p:bldP spid="47" grpId="0"/>
      <p:bldP spid="47" grpId="1"/>
      <p:bldP spid="47" grpId="2"/>
      <p:bldP spid="49" grpId="0"/>
      <p:bldP spid="49" grpId="1"/>
      <p:bldP spid="49" grpId="2"/>
      <p:bldP spid="54" grpId="0"/>
      <p:bldP spid="55" grpId="0"/>
      <p:bldP spid="55" grpId="1"/>
      <p:bldP spid="5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Как относятся люди к </a:t>
            </a:r>
            <a:r>
              <a:rPr lang="ru-RU" sz="3200" dirty="0" smtClean="0">
                <a:latin typeface="Georgia" pitchFamily="18" charset="0"/>
              </a:rPr>
              <a:t>Ионе: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81000" y="12192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расспрашивают о сыне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943600" y="12192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сочувствуют горю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5" name="0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6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72638"/>
            <a:ext cx="80963" cy="80962"/>
          </a:xfrm>
          <a:prstGeom prst="rect">
            <a:avLst/>
          </a:prstGeom>
          <a:noFill/>
        </p:spPr>
      </p:pic>
      <p:pic>
        <p:nvPicPr>
          <p:cNvPr id="17" name="01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645650"/>
            <a:ext cx="107950" cy="107950"/>
          </a:xfrm>
          <a:prstGeom prst="rect">
            <a:avLst/>
          </a:prstGeom>
          <a:noFill/>
        </p:spPr>
      </p:pic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0" y="21336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Почему Иона рассказывает всем </a:t>
            </a:r>
            <a:endParaRPr lang="ru-RU" sz="3200" dirty="0" smtClean="0">
              <a:latin typeface="Georgia" pitchFamily="18" charset="0"/>
            </a:endParaRPr>
          </a:p>
          <a:p>
            <a:pPr algn="ctr"/>
            <a:r>
              <a:rPr lang="ru-RU" sz="3200" dirty="0" smtClean="0">
                <a:latin typeface="Georgia" pitchFamily="18" charset="0"/>
              </a:rPr>
              <a:t>о </a:t>
            </a:r>
            <a:r>
              <a:rPr lang="ru-RU" sz="3200" dirty="0" smtClean="0">
                <a:latin typeface="Georgia" pitchFamily="18" charset="0"/>
              </a:rPr>
              <a:t>своем </a:t>
            </a:r>
            <a:r>
              <a:rPr lang="ru-RU" sz="3200" dirty="0" smtClean="0">
                <a:latin typeface="Georgia" pitchFamily="18" charset="0"/>
              </a:rPr>
              <a:t>горе: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3276600" y="3505200"/>
            <a:ext cx="2398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ради </a:t>
            </a:r>
            <a:r>
              <a:rPr lang="ru-RU" sz="2000" dirty="0" smtClean="0">
                <a:latin typeface="Georgia" pitchFamily="18" charset="0"/>
              </a:rPr>
              <a:t>сочувствия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276600" y="4876800"/>
            <a:ext cx="2398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ради денег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3352800" y="1143000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отворачиваются, </a:t>
            </a:r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</a:rPr>
              <a:t>даже </a:t>
            </a:r>
            <a:r>
              <a:rPr lang="ru-RU" sz="2000" dirty="0" smtClean="0">
                <a:latin typeface="Georgia" pitchFamily="18" charset="0"/>
              </a:rPr>
              <a:t>кричат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3237089" y="419100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так просит душа</a:t>
            </a:r>
            <a:endParaRPr lang="ru-RU" sz="2000" dirty="0" smtClean="0">
              <a:latin typeface="Georgia" pitchFamily="18" charset="0"/>
            </a:endParaRPr>
          </a:p>
        </p:txBody>
      </p:sp>
      <p:pic>
        <p:nvPicPr>
          <p:cNvPr id="14" name="Picture 1" descr="D:\Презентации\Чехов\Тоска\8481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2633133"/>
            <a:ext cx="2753868" cy="382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13" grpId="0"/>
      <p:bldP spid="13" grpId="1"/>
      <p:bldP spid="46" grpId="0"/>
      <p:bldP spid="47" grpId="0"/>
      <p:bldP spid="47" grpId="1"/>
      <p:bldP spid="47" grpId="2"/>
      <p:bldP spid="49" grpId="0"/>
      <p:bldP spid="49" grpId="1"/>
      <p:bldP spid="49" grpId="2"/>
      <p:bldP spid="54" grpId="0"/>
      <p:bldP spid="55" grpId="0"/>
      <p:bldP spid="55" grpId="1"/>
      <p:bldP spid="55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362</Words>
  <PresentationFormat>Экран (4:3)</PresentationFormat>
  <Paragraphs>84</Paragraphs>
  <Slides>13</Slides>
  <Notes>0</Notes>
  <HiddenSlides>0</HiddenSlides>
  <MMClips>24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49</cp:revision>
  <dcterms:created xsi:type="dcterms:W3CDTF">2017-04-10T06:30:38Z</dcterms:created>
  <dcterms:modified xsi:type="dcterms:W3CDTF">2020-03-31T12:05:47Z</dcterms:modified>
</cp:coreProperties>
</file>