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57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47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72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3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224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03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4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4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10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67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35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5D2E-1885-457D-BDD9-229DD2E326A6}" type="datetimeFigureOut">
              <a:rPr lang="ru-RU" smtClean="0"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B68D-5E11-421F-BAA5-04213B7F2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3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7"/>
            <a:ext cx="9144000" cy="2907754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Тест по теме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«Зрительный анализатор»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84984"/>
            <a:ext cx="4725144" cy="3302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14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pPr marL="457200" lvl="0" indent="-457200" eaLnBrk="0" fontAlgn="base" hangingPunct="0">
              <a:spcAft>
                <a:spcPct val="0"/>
              </a:spcAft>
              <a:tabLst>
                <a:tab pos="742950" algn="l"/>
              </a:tabLst>
              <a:defRPr/>
            </a:pPr>
            <a:r>
              <a:rPr lang="ru-RU" sz="3200" b="1" dirty="0" smtClean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1. Приобретенная </a:t>
            </a: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близорукость развивается из-за</a:t>
            </a:r>
            <a:b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42950" algn="l"/>
              </a:tabLst>
              <a:defRPr/>
            </a:pPr>
            <a:endParaRPr lang="ru-RU" sz="2400" b="1" dirty="0">
              <a:solidFill>
                <a:srgbClr val="2D2D8A">
                  <a:lumMod val="50000"/>
                </a:srgbClr>
              </a:solidFill>
              <a:latin typeface="Arial"/>
              <a:ea typeface="MS Mincho" pitchFamily="49" charset="-128"/>
              <a:cs typeface="Times New Roman" pitchFamily="18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742950" algn="l"/>
              </a:tabLst>
              <a:defRPr/>
            </a:pPr>
            <a:endParaRPr lang="ru-RU" sz="2400" b="1" dirty="0">
              <a:solidFill>
                <a:srgbClr val="2D2D8A">
                  <a:lumMod val="50000"/>
                </a:srgbClr>
              </a:solidFill>
              <a:latin typeface="Arial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42950" algn="l"/>
              </a:tabLst>
              <a:defRPr/>
            </a:pP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А. увеличения кривизны хрусталика   </a:t>
            </a:r>
            <a:endParaRPr lang="ru-RU" sz="3200" b="1" dirty="0">
              <a:solidFill>
                <a:srgbClr val="2D2D8A">
                  <a:lumMod val="50000"/>
                </a:srgbClr>
              </a:solidFill>
              <a:latin typeface="Arial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42950" algn="l"/>
              </a:tabLst>
              <a:defRPr/>
            </a:pP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Б. удлиненной формы глазного яблока   </a:t>
            </a:r>
            <a:endParaRPr lang="ru-RU" sz="3200" b="1" dirty="0">
              <a:solidFill>
                <a:srgbClr val="2D2D8A">
                  <a:lumMod val="50000"/>
                </a:srgbClr>
              </a:solidFill>
              <a:latin typeface="Arial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42950" algn="l"/>
              </a:tabLst>
              <a:defRPr/>
            </a:pP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В. уменьшения кривизны хрусталика   </a:t>
            </a:r>
            <a:endParaRPr lang="ru-RU" sz="3200" b="1" dirty="0">
              <a:solidFill>
                <a:srgbClr val="2D2D8A">
                  <a:lumMod val="50000"/>
                </a:srgbClr>
              </a:solidFill>
              <a:latin typeface="Arial"/>
            </a:endParaRPr>
          </a:p>
          <a:p>
            <a:pPr marL="457200" lvl="1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742950" algn="l"/>
              </a:tabLst>
              <a:defRPr/>
            </a:pP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Г. изменения диаметра зрачка   </a:t>
            </a:r>
            <a:endParaRPr lang="ru-RU" sz="3200" b="1" dirty="0">
              <a:solidFill>
                <a:srgbClr val="2D2D8A">
                  <a:lumMod val="50000"/>
                </a:srgbClr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14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440160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  <a:tabLst>
                <a:tab pos="228600" algn="l"/>
              </a:tabLst>
              <a:defRPr/>
            </a:pPr>
            <a:r>
              <a:rPr lang="ru-RU" sz="3200" b="1" dirty="0" smtClean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2. Центральное </a:t>
            </a: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MS Mincho" pitchFamily="49" charset="-128"/>
                <a:cs typeface="Times New Roman" pitchFamily="18" charset="0"/>
              </a:rPr>
              <a:t>звено зрительного анализатора находится в  .........  доле коры больших полушарий</a:t>
            </a:r>
            <a: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+mn-ea"/>
                <a:cs typeface="+mn-cs"/>
              </a:rPr>
              <a:t/>
            </a:r>
            <a:br>
              <a:rPr lang="ru-RU" sz="3200" b="1" dirty="0">
                <a:solidFill>
                  <a:srgbClr val="2D2D8A">
                    <a:lumMod val="50000"/>
                  </a:srgbClr>
                </a:solidFill>
                <a:latin typeface="Arial"/>
                <a:ea typeface="+mn-ea"/>
                <a:cs typeface="+mn-cs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pPr marL="0" indent="0" algn="just" fontAlgn="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161645"/>
                </a:solidFill>
                <a:latin typeface="Arial"/>
                <a:ea typeface="MS Mincho"/>
              </a:rPr>
              <a:t>А.  затылочной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161645"/>
                </a:solidFill>
                <a:latin typeface="Arial"/>
                <a:ea typeface="MS Mincho"/>
              </a:rPr>
              <a:t>Б.  </a:t>
            </a:r>
            <a:r>
              <a:rPr lang="ru-RU" b="1" dirty="0">
                <a:solidFill>
                  <a:srgbClr val="161645"/>
                </a:solidFill>
                <a:latin typeface="Arial"/>
                <a:ea typeface="MS Mincho"/>
              </a:rPr>
              <a:t>теменной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161645"/>
                </a:solidFill>
                <a:latin typeface="Arial"/>
                <a:ea typeface="MS Mincho"/>
              </a:rPr>
              <a:t>В.  </a:t>
            </a:r>
            <a:r>
              <a:rPr lang="ru-RU" b="1" dirty="0">
                <a:solidFill>
                  <a:srgbClr val="161645"/>
                </a:solidFill>
                <a:latin typeface="Arial"/>
                <a:ea typeface="MS Mincho"/>
              </a:rPr>
              <a:t>височной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161645"/>
                </a:solidFill>
                <a:latin typeface="Arial"/>
                <a:ea typeface="MS Mincho"/>
              </a:rPr>
              <a:t>Г.  лобной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6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  <a:tabLst>
                <a:tab pos="228600" algn="l"/>
              </a:tabLst>
              <a:defRPr/>
            </a:pPr>
            <a:r>
              <a:rPr lang="ru-RU" sz="3200" b="1" dirty="0">
                <a:solidFill>
                  <a:srgbClr val="002060"/>
                </a:solidFill>
                <a:latin typeface="Arial"/>
                <a:ea typeface="MS Mincho" pitchFamily="49" charset="-128"/>
                <a:cs typeface="Times New Roman" pitchFamily="18" charset="0"/>
              </a:rPr>
              <a:t>3. Сетчатка — место расположения</a:t>
            </a:r>
            <a:endParaRPr lang="ru-RU" sz="3200" b="1" dirty="0">
              <a:solidFill>
                <a:srgbClr val="002060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А. хрусталика</a:t>
            </a: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Б.  </a:t>
            </a: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кровеносных сосудов глаза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В. </a:t>
            </a: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зрачка </a:t>
            </a: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Г. зрительных рецепторов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003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pPr lvl="0" eaLnBrk="0" fontAlgn="base" hangingPunct="0">
              <a:spcAft>
                <a:spcPct val="0"/>
              </a:spcAft>
              <a:tabLst>
                <a:tab pos="2286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Arial" charset="0"/>
                <a:ea typeface="MS Mincho" pitchFamily="49" charset="-128"/>
                <a:cs typeface="Arial" charset="0"/>
              </a:rPr>
              <a:t>4. Наиболее четко человек различает предметы, изображение которых фокусируется </a:t>
            </a:r>
            <a:br>
              <a:rPr lang="ru-RU" sz="3200" b="1" dirty="0">
                <a:solidFill>
                  <a:srgbClr val="002060"/>
                </a:solidFill>
                <a:latin typeface="Arial" charset="0"/>
                <a:ea typeface="MS Mincho" pitchFamily="49" charset="-128"/>
                <a:cs typeface="Arial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8686800" cy="3489251"/>
          </a:xfrm>
        </p:spPr>
        <p:txBody>
          <a:bodyPr/>
          <a:lstStyle/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А. </a:t>
            </a: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на желтом </a:t>
            </a: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пятне </a:t>
            </a:r>
            <a:endParaRPr lang="ru-RU" b="1" dirty="0" smtClean="0">
              <a:solidFill>
                <a:srgbClr val="002060"/>
              </a:solidFill>
              <a:latin typeface="Arial"/>
              <a:ea typeface="MS Mincho"/>
              <a:cs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Б.  </a:t>
            </a: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н</a:t>
            </a: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а периферии сетчатки</a:t>
            </a: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В. на слепом пятне</a:t>
            </a: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Г.  н</a:t>
            </a: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а месте </a:t>
            </a:r>
            <a:r>
              <a:rPr lang="ru-RU" b="1" dirty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сетчатки, </a:t>
            </a: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откуда</a:t>
            </a: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 выходит зрительный нерв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pPr marL="0" indent="0" algn="just" fontAlgn="t">
              <a:lnSpc>
                <a:spcPts val="16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ru-RU" b="1" dirty="0" smtClean="0">
                <a:solidFill>
                  <a:srgbClr val="002060"/>
                </a:solidFill>
                <a:latin typeface="Arial"/>
                <a:ea typeface="MS Mincho"/>
                <a:cs typeface="Arial"/>
              </a:rPr>
              <a:t>   </a:t>
            </a:r>
            <a:endParaRPr lang="ru-RU" sz="2400" b="0" i="0" u="none" strike="noStrike" dirty="0" smtClean="0">
              <a:effectLst/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258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5. Всё внутреннее пространство глазного   яблока заполнено: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А. белочной оболочкой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Б. межклеточным веществом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 стекловидным телом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04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ответы</a:t>
            </a:r>
            <a:endParaRPr lang="ru-RU" sz="7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5400" b="1" dirty="0" smtClean="0"/>
              <a:t>1. А</a:t>
            </a:r>
          </a:p>
          <a:p>
            <a:pPr marL="0" indent="0">
              <a:buNone/>
            </a:pPr>
            <a:r>
              <a:rPr lang="ru-RU" sz="5400" b="1" dirty="0" smtClean="0"/>
              <a:t>2. А</a:t>
            </a:r>
          </a:p>
          <a:p>
            <a:pPr marL="0" indent="0">
              <a:buNone/>
            </a:pPr>
            <a:r>
              <a:rPr lang="ru-RU" sz="5400" b="1" dirty="0" smtClean="0"/>
              <a:t>3. Г</a:t>
            </a:r>
          </a:p>
          <a:p>
            <a:pPr marL="0" indent="0">
              <a:buNone/>
            </a:pPr>
            <a:r>
              <a:rPr lang="ru-RU" sz="5400" b="1" dirty="0" smtClean="0"/>
              <a:t>4. А</a:t>
            </a:r>
          </a:p>
          <a:p>
            <a:pPr marL="0" indent="0">
              <a:buNone/>
            </a:pPr>
            <a:r>
              <a:rPr lang="ru-RU" sz="5400" b="1" dirty="0" smtClean="0"/>
              <a:t>5. В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22393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158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Тест по теме  «Зрительный анализатор»</vt:lpstr>
      <vt:lpstr>1. Приобретенная близорукость развивается из-за </vt:lpstr>
      <vt:lpstr>2. Центральное звено зрительного анализатора находится в  .........  доле коры больших полушарий </vt:lpstr>
      <vt:lpstr>3. Сетчатка — место расположения</vt:lpstr>
      <vt:lpstr>4. Наиболее четко человек различает предметы, изображение которых фокусируется  </vt:lpstr>
      <vt:lpstr>5. Всё внутреннее пространство глазного   яблока заполнено: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4</cp:revision>
  <dcterms:created xsi:type="dcterms:W3CDTF">2015-04-02T11:25:55Z</dcterms:created>
  <dcterms:modified xsi:type="dcterms:W3CDTF">2015-04-02T12:00:35Z</dcterms:modified>
</cp:coreProperties>
</file>