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7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en.wikipedia.org/wiki/South_African_Class_61-00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ru.wikipedia.org/wiki/%D0%A2%D0%AD10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548680"/>
            <a:ext cx="5982816" cy="312420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/>
            </a:r>
            <a:br>
              <a:rPr lang="ru-RU" dirty="0" smtClean="0">
                <a:latin typeface="Century" panose="02040604050505020304" pitchFamily="18" charset="0"/>
              </a:rPr>
            </a:br>
            <a:r>
              <a:rPr lang="ru-RU" dirty="0" smtClean="0">
                <a:latin typeface="Century" panose="02040604050505020304" pitchFamily="18" charset="0"/>
              </a:rPr>
              <a:t/>
            </a:r>
            <a:br>
              <a:rPr lang="ru-RU" dirty="0" smtClean="0">
                <a:latin typeface="Century" panose="02040604050505020304" pitchFamily="18" charset="0"/>
              </a:rPr>
            </a:br>
            <a:r>
              <a:rPr lang="ru-RU" dirty="0" smtClean="0">
                <a:latin typeface="Century" panose="02040604050505020304" pitchFamily="18" charset="0"/>
              </a:rPr>
              <a:t>Тепловозы</a:t>
            </a:r>
            <a:r>
              <a:rPr lang="ru-RU" dirty="0">
                <a:latin typeface="Century" panose="02040604050505020304" pitchFamily="18" charset="0"/>
              </a:rPr>
              <a:t>. </a:t>
            </a:r>
            <a:r>
              <a:rPr lang="ru-RU" dirty="0" smtClean="0">
                <a:latin typeface="Century" panose="02040604050505020304" pitchFamily="18" charset="0"/>
              </a:rPr>
              <a:t/>
            </a:r>
            <a:br>
              <a:rPr lang="ru-RU" dirty="0" smtClean="0">
                <a:latin typeface="Century" panose="02040604050505020304" pitchFamily="18" charset="0"/>
              </a:rPr>
            </a:br>
            <a:r>
              <a:rPr lang="ru-RU" dirty="0" smtClean="0">
                <a:latin typeface="Century" panose="02040604050505020304" pitchFamily="18" charset="0"/>
              </a:rPr>
              <a:t>Устройство тепловоза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576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hlinkClick r:id="rId2" tooltip="en:South African Class 61-000"/>
              </a:rPr>
              <a:t>Немецкий маневровый тепловоз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гидравлической передачей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351096"/>
            <a:ext cx="6715968" cy="3584567"/>
          </a:xfr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712081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4593166" cy="3444875"/>
          </a:xfrm>
          <a:effectLst>
            <a:softEdge rad="38100"/>
          </a:effectLst>
        </p:spPr>
      </p:pic>
      <p:sp>
        <p:nvSpPr>
          <p:cNvPr id="5" name="TextBox 4"/>
          <p:cNvSpPr txBox="1"/>
          <p:nvPr/>
        </p:nvSpPr>
        <p:spPr>
          <a:xfrm>
            <a:off x="5420750" y="1916832"/>
            <a:ext cx="2539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Пульт машиниста </a:t>
            </a:r>
          </a:p>
          <a:p>
            <a:r>
              <a:rPr lang="ru-RU" sz="2400" dirty="0" smtClean="0"/>
              <a:t>тепловоза ТЭП70</a:t>
            </a:r>
          </a:p>
        </p:txBody>
      </p:sp>
    </p:spTree>
    <p:extLst>
      <p:ext uri="{BB962C8B-B14F-4D97-AF65-F5344CB8AC3E}">
        <p14:creationId xmlns:p14="http://schemas.microsoft.com/office/powerpoint/2010/main" val="2763977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Тележка тепловоза ТЭП60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42" y="2438400"/>
            <a:ext cx="4569715" cy="3048000"/>
          </a:xfr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26438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753" y="1446610"/>
            <a:ext cx="6798735" cy="569447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Классификация тепловозов: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865" y="1412776"/>
            <a:ext cx="6798736" cy="4522357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По роду службы: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	Поездные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	</a:t>
            </a:r>
            <a:r>
              <a:rPr lang="ru-RU" sz="1800" dirty="0" smtClean="0"/>
              <a:t>	Пассажирские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	</a:t>
            </a:r>
            <a:r>
              <a:rPr lang="ru-RU" sz="1800" dirty="0" smtClean="0"/>
              <a:t>	Грузовые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		Грузопассажирские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	Маневровые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	Промышленные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По типу передачи: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	</a:t>
            </a:r>
            <a:r>
              <a:rPr lang="ru-RU" sz="1800" dirty="0" smtClean="0"/>
              <a:t>с электропередачей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	</a:t>
            </a:r>
            <a:r>
              <a:rPr lang="ru-RU" sz="1800" dirty="0" smtClean="0"/>
              <a:t>с гидравлической передачей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	</a:t>
            </a:r>
            <a:r>
              <a:rPr lang="ru-RU" sz="1800" dirty="0" smtClean="0"/>
              <a:t>с механической передачей</a:t>
            </a:r>
          </a:p>
        </p:txBody>
      </p:sp>
    </p:spTree>
    <p:extLst>
      <p:ext uri="{BB962C8B-B14F-4D97-AF65-F5344CB8AC3E}">
        <p14:creationId xmlns:p14="http://schemas.microsoft.com/office/powerpoint/2010/main" val="3058682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9359" y="1484784"/>
            <a:ext cx="6798734" cy="425431"/>
          </a:xfrm>
        </p:spPr>
        <p:txBody>
          <a:bodyPr>
            <a:noAutofit/>
          </a:bodyPr>
          <a:lstStyle/>
          <a:p>
            <a:r>
              <a:rPr lang="ru-RU" sz="3200" dirty="0" smtClean="0"/>
              <a:t>Наименование тепловозов: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1800" dirty="0"/>
              <a:t>Т — тепловоз</a:t>
            </a:r>
          </a:p>
          <a:p>
            <a:r>
              <a:rPr lang="ru-RU" sz="1800" dirty="0"/>
              <a:t>Э — электрическая передача</a:t>
            </a:r>
          </a:p>
          <a:p>
            <a:r>
              <a:rPr lang="ru-RU" sz="1800" dirty="0"/>
              <a:t>Г — гидравлическая передача</a:t>
            </a:r>
          </a:p>
          <a:p>
            <a:r>
              <a:rPr lang="ru-RU" sz="1800" dirty="0"/>
              <a:t>П — пассажирский</a:t>
            </a:r>
          </a:p>
          <a:p>
            <a:r>
              <a:rPr lang="ru-RU" sz="1800" dirty="0"/>
              <a:t>М — </a:t>
            </a:r>
            <a:r>
              <a:rPr lang="ru-RU" sz="1800" dirty="0" smtClean="0"/>
              <a:t>маневровый</a:t>
            </a:r>
          </a:p>
          <a:p>
            <a:pPr marL="0" indent="0">
              <a:buNone/>
            </a:pPr>
            <a:r>
              <a:rPr lang="ru-RU" sz="2000" dirty="0" smtClean="0"/>
              <a:t>	Стоящая </a:t>
            </a:r>
            <a:r>
              <a:rPr lang="ru-RU" sz="2000" dirty="0"/>
              <a:t>впереди цифра обозначает количество секций (например, 2ТЭ116 — тепловоз из двух секций. 4ТЭ10С — </a:t>
            </a:r>
            <a:r>
              <a:rPr lang="ru-RU" sz="2000" dirty="0" err="1"/>
              <a:t>четырехсекционный</a:t>
            </a:r>
            <a:r>
              <a:rPr lang="ru-RU" sz="2000" dirty="0"/>
              <a:t> тепловоз). Отсутствие впереди цифры указывает на тепловоз из одной секции.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548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Разновидность тепловозов: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000" dirty="0" smtClean="0"/>
              <a:t>Дизель-поезд - </a:t>
            </a:r>
            <a:r>
              <a:rPr lang="ru-RU" sz="2000" dirty="0"/>
              <a:t>это самостоятельная разновидность </a:t>
            </a:r>
            <a:r>
              <a:rPr lang="ru-RU" sz="2000" dirty="0" err="1"/>
              <a:t>моторвагонного</a:t>
            </a:r>
            <a:r>
              <a:rPr lang="ru-RU" sz="2000" dirty="0"/>
              <a:t> подвижного состава</a:t>
            </a:r>
            <a:r>
              <a:rPr lang="ru-RU" sz="2000" dirty="0" smtClean="0"/>
              <a:t>.</a:t>
            </a:r>
          </a:p>
          <a:p>
            <a:r>
              <a:rPr lang="ru-RU" sz="2000" dirty="0" err="1" smtClean="0"/>
              <a:t>Электротепловоз</a:t>
            </a:r>
            <a:r>
              <a:rPr lang="ru-RU" sz="2000" dirty="0" smtClean="0"/>
              <a:t> - тип </a:t>
            </a:r>
            <a:r>
              <a:rPr lang="ru-RU" sz="2000" dirty="0"/>
              <a:t>локомотива, который может работать как в режиме тепловоза, так и в режиме электровоза (не путать! Дизель-электровоз — тепловоз с электропередачей</a:t>
            </a:r>
            <a:r>
              <a:rPr lang="ru-RU" sz="2000" dirty="0" smtClean="0"/>
              <a:t>).</a:t>
            </a:r>
          </a:p>
          <a:p>
            <a:r>
              <a:rPr lang="ru-RU" sz="2000" dirty="0" err="1"/>
              <a:t>Газотурбовоз</a:t>
            </a:r>
            <a:r>
              <a:rPr lang="ru-RU" sz="2000" dirty="0"/>
              <a:t> — локомотив с газотурбинным двигателем.</a:t>
            </a:r>
          </a:p>
          <a:p>
            <a:r>
              <a:rPr lang="ru-RU" sz="2000" dirty="0"/>
              <a:t>Локомобиль — автомобиль, который способен становиться на рельсы и осуществлять на них маневровые работы с железнодорожными вагонами, а также выполнять вспомогательные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2634374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Венгерский самоходный вагон с бензиновым двигателем и механической передачей.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03932"/>
            <a:ext cx="6400800" cy="2916936"/>
          </a:xfr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798265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Первый в мире моторный вагон с электрической передачей — совместный проект Швейцарии и Германии, 1914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743200"/>
            <a:ext cx="3657600" cy="2438400"/>
          </a:xfr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354300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Тепловоз </a:t>
            </a:r>
            <a:r>
              <a:rPr lang="en-US" dirty="0" smtClean="0"/>
              <a:t>M61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490788"/>
            <a:ext cx="6192688" cy="3444875"/>
          </a:xfr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962278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Тепловоз </a:t>
            </a:r>
            <a:r>
              <a:rPr lang="ru-RU" sz="2400" dirty="0" err="1"/>
              <a:t>MaK</a:t>
            </a:r>
            <a:r>
              <a:rPr lang="ru-RU" sz="2400" dirty="0"/>
              <a:t> 600 D производства немецкой фирмы </a:t>
            </a:r>
            <a:r>
              <a:rPr lang="ru-RU" sz="2400" dirty="0" err="1"/>
              <a:t>Maschinenbau</a:t>
            </a:r>
            <a:r>
              <a:rPr lang="ru-RU" sz="2400" dirty="0"/>
              <a:t> </a:t>
            </a:r>
            <a:r>
              <a:rPr lang="ru-RU" sz="2400" dirty="0" err="1"/>
              <a:t>Kiel</a:t>
            </a:r>
            <a:r>
              <a:rPr lang="ru-RU" sz="2400" dirty="0"/>
              <a:t> (англ.), поставлявшийся в Турцию и на Кубу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81" y="2438400"/>
            <a:ext cx="4573838" cy="3048000"/>
          </a:xfr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814379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052736"/>
            <a:ext cx="6554867" cy="160833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 	Тепловоз </a:t>
            </a:r>
            <a:r>
              <a:rPr lang="ru-RU" dirty="0"/>
              <a:t>— автономный локомотив, </a:t>
            </a:r>
            <a:r>
              <a:rPr lang="ru-RU" dirty="0" smtClean="0"/>
              <a:t> первичным </a:t>
            </a:r>
            <a:r>
              <a:rPr lang="ru-RU" dirty="0"/>
              <a:t>двигателем которого является двигатель внутреннего сгорания, как правило, дизель. 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48136"/>
            <a:ext cx="6000687" cy="3976763"/>
          </a:xfrm>
          <a:prstGeom prst="rect">
            <a:avLst/>
          </a:prstGeom>
          <a:effectLst>
            <a:glow>
              <a:schemeClr val="accent1"/>
            </a:glow>
            <a:softEdge rad="647700"/>
          </a:effectLst>
        </p:spPr>
      </p:pic>
    </p:spTree>
    <p:extLst>
      <p:ext uri="{BB962C8B-B14F-4D97-AF65-F5344CB8AC3E}">
        <p14:creationId xmlns:p14="http://schemas.microsoft.com/office/powerpoint/2010/main" val="2703141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Один из первых тепловозов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Щэл1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490788"/>
            <a:ext cx="5832648" cy="3444875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88772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Тепловоз ТЭ1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2438400"/>
            <a:ext cx="4064000" cy="3048000"/>
          </a:xfr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142292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Тепловоз ТЭ3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90788"/>
            <a:ext cx="6048672" cy="3444875"/>
          </a:xfr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23070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Тепловоз ТЭП60-1000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90788"/>
            <a:ext cx="5976663" cy="3444875"/>
          </a:xfr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1663186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Тепловоз М62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90788"/>
            <a:ext cx="6336703" cy="3444875"/>
          </a:xfr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3708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Тепловоз ТЭП70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09" y="2438400"/>
            <a:ext cx="4618181" cy="3048000"/>
          </a:xfr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914701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Тепловоз 2ТЭ10У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90788"/>
            <a:ext cx="5904656" cy="3444875"/>
          </a:xfr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583433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Тепловоз ТЭП10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07" y="3149831"/>
            <a:ext cx="2439785" cy="1625138"/>
          </a:xfr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4006149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Тепловоз 2ТЭ116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38400"/>
            <a:ext cx="4572000" cy="3048000"/>
          </a:xfr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72035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15338"/>
            <a:ext cx="7704856" cy="5020326"/>
          </a:xfr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1534158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916832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ТЭП80-002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Рекорд скорости 271 км/ч.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6" y="2490788"/>
            <a:ext cx="6635493" cy="3444875"/>
          </a:xfr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2202246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7019271" cy="2028046"/>
          </a:xfrm>
          <a:effectLst>
            <a:softEdge rad="63500"/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752384"/>
              </p:ext>
            </p:extLst>
          </p:nvPr>
        </p:nvGraphicFramePr>
        <p:xfrm>
          <a:off x="395535" y="3645024"/>
          <a:ext cx="8352928" cy="2392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88232"/>
                <a:gridCol w="2088232"/>
                <a:gridCol w="1944217"/>
                <a:gridCol w="223224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1-Дизель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2-Хол.</a:t>
                      </a:r>
                      <a:r>
                        <a:rPr lang="ru-RU" b="0" baseline="0" dirty="0" smtClean="0"/>
                        <a:t> камера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3-</a:t>
                      </a:r>
                      <a:r>
                        <a:rPr lang="en-US" b="0" dirty="0" smtClean="0"/>
                        <a:t>HV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ru-RU" b="0" baseline="0" dirty="0" smtClean="0"/>
                        <a:t>Камера 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4-Выпрям. Уст.</a:t>
                      </a:r>
                      <a:endParaRPr lang="ru-RU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5-Тяговый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двиг</a:t>
                      </a:r>
                      <a:r>
                        <a:rPr lang="ru-RU" baseline="0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6-Тяговый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генер</a:t>
                      </a:r>
                      <a:r>
                        <a:rPr lang="ru-RU" baseline="0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7-Стартер-генер.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8-Глушитель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9-Бак для воды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10-Передняя</a:t>
                      </a:r>
                      <a:r>
                        <a:rPr lang="ru-RU" baseline="0" dirty="0" smtClean="0"/>
                        <a:t> кабина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11-Задняя</a:t>
                      </a:r>
                      <a:r>
                        <a:rPr lang="ru-RU" baseline="0" dirty="0" smtClean="0"/>
                        <a:t> кабина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12-Аккум.</a:t>
                      </a:r>
                      <a:r>
                        <a:rPr lang="ru-RU" baseline="0" dirty="0" smtClean="0"/>
                        <a:t>батарея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13-Топлив. бак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14-Воздуш. Резерв.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15-Тележка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16-Топливный </a:t>
                      </a:r>
                      <a:r>
                        <a:rPr lang="ru-RU" baseline="0" dirty="0" smtClean="0"/>
                        <a:t>насос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17-Бункер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песоч</a:t>
                      </a:r>
                      <a:r>
                        <a:rPr lang="ru-RU" baseline="0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18-Колесная пара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19-Метельник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20-Буфер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458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276872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ЭМХ-3</a:t>
            </a:r>
            <a:br>
              <a:rPr lang="ru-RU" dirty="0" smtClean="0"/>
            </a:br>
            <a:r>
              <a:rPr lang="ru-RU" sz="3600" dirty="0" smtClean="0"/>
              <a:t>Тепловоз с механической передачей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64" y="2060848"/>
            <a:ext cx="6798734" cy="3885301"/>
          </a:xfr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50642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204864"/>
            <a:ext cx="6400800" cy="685800"/>
          </a:xfrm>
        </p:spPr>
        <p:txBody>
          <a:bodyPr>
            <a:noAutofit/>
          </a:bodyPr>
          <a:lstStyle/>
          <a:p>
            <a:r>
              <a:rPr lang="ru-RU" sz="2400" dirty="0"/>
              <a:t>Экспортный советский тепловоз с передачей </a:t>
            </a:r>
            <a:r>
              <a:rPr lang="ru-RU" sz="2400" dirty="0" smtClean="0"/>
              <a:t>переменно-постоянного тока</a:t>
            </a:r>
            <a:r>
              <a:rPr lang="ru-RU" sz="2400" dirty="0"/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dirty="0" smtClean="0">
                <a:hlinkClick r:id="rId2" tooltip="ТЭ109"/>
              </a:rPr>
              <a:t>ТЭ109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2438400"/>
            <a:ext cx="4064000" cy="3048000"/>
          </a:xfr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2320852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4391025" cy="34194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36912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2080" y="184482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ЭЭЛ2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5229200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ЩЭЛ1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064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ВМЭ1А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717" y="2420888"/>
            <a:ext cx="4241031" cy="3364551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26692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92</TotalTime>
  <Words>195</Words>
  <Application>Microsoft Office PowerPoint</Application>
  <PresentationFormat>Экран (4:3)</PresentationFormat>
  <Paragraphs>73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Кутюр</vt:lpstr>
      <vt:lpstr>  Тепловозы.  Устройство тепловоза</vt:lpstr>
      <vt:lpstr>Презентация PowerPoint</vt:lpstr>
      <vt:lpstr>Презентация PowerPoint</vt:lpstr>
      <vt:lpstr>  ТЭП80-002. Рекорд скорости 271 км/ч.</vt:lpstr>
      <vt:lpstr>Презентация PowerPoint</vt:lpstr>
      <vt:lpstr>ЭМХ-3 Тепловоз с механической передачей</vt:lpstr>
      <vt:lpstr>Экспортный советский тепловоз с передачей переменно-постоянного тока  ТЭ109</vt:lpstr>
      <vt:lpstr>Презентация PowerPoint</vt:lpstr>
      <vt:lpstr>ВМЭ1А</vt:lpstr>
      <vt:lpstr>Немецкий маневровый тепловоз  с гидравлической передачей</vt:lpstr>
      <vt:lpstr>Презентация PowerPoint</vt:lpstr>
      <vt:lpstr>Тележка тепловоза ТЭП60</vt:lpstr>
      <vt:lpstr>Классификация тепловозов:</vt:lpstr>
      <vt:lpstr>Наименование тепловозов:</vt:lpstr>
      <vt:lpstr>Разновидность тепловозов:</vt:lpstr>
      <vt:lpstr>Венгерский самоходный вагон с бензиновым двигателем и механической передачей.</vt:lpstr>
      <vt:lpstr>Первый в мире моторный вагон с электрической передачей — совместный проект Швейцарии и Германии, 1914</vt:lpstr>
      <vt:lpstr>Тепловоз M61</vt:lpstr>
      <vt:lpstr>Тепловоз MaK 600 D производства немецкой фирмы Maschinenbau Kiel (англ.), поставлявшийся в Турцию и на Кубу</vt:lpstr>
      <vt:lpstr>Один из первых тепловозов   Щэл1</vt:lpstr>
      <vt:lpstr>Тепловоз ТЭ1</vt:lpstr>
      <vt:lpstr>Тепловоз ТЭ3</vt:lpstr>
      <vt:lpstr>Тепловоз ТЭП60-1000</vt:lpstr>
      <vt:lpstr>Тепловоз М62</vt:lpstr>
      <vt:lpstr>Тепловоз ТЭП70</vt:lpstr>
      <vt:lpstr>Тепловоз 2ТЭ10У</vt:lpstr>
      <vt:lpstr>Тепловоз ТЭП10</vt:lpstr>
      <vt:lpstr>Тепловоз 2ТЭ116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Тепловозы.  Устройство тепловоза   </dc:title>
  <dc:creator>Андреев Андрей</dc:creator>
  <cp:lastModifiedBy>admin1</cp:lastModifiedBy>
  <cp:revision>13</cp:revision>
  <dcterms:created xsi:type="dcterms:W3CDTF">2016-04-16T20:46:05Z</dcterms:created>
  <dcterms:modified xsi:type="dcterms:W3CDTF">2018-12-19T07:37:04Z</dcterms:modified>
</cp:coreProperties>
</file>