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7" r:id="rId3"/>
    <p:sldId id="266" r:id="rId4"/>
    <p:sldId id="268" r:id="rId5"/>
    <p:sldId id="278" r:id="rId6"/>
    <p:sldId id="280" r:id="rId7"/>
    <p:sldId id="281" r:id="rId8"/>
    <p:sldId id="273" r:id="rId9"/>
    <p:sldId id="282" r:id="rId10"/>
    <p:sldId id="274" r:id="rId11"/>
    <p:sldId id="283" r:id="rId12"/>
    <p:sldId id="272" r:id="rId13"/>
    <p:sldId id="277" r:id="rId14"/>
    <p:sldId id="271" r:id="rId15"/>
    <p:sldId id="275" r:id="rId16"/>
    <p:sldId id="270" r:id="rId17"/>
    <p:sldId id="269" r:id="rId18"/>
    <p:sldId id="276" r:id="rId19"/>
    <p:sldId id="28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FFCC"/>
    <a:srgbClr val="FF33CC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313" autoAdjust="0"/>
    <p:restoredTop sz="94573" autoAdjust="0"/>
  </p:normalViewPr>
  <p:slideViewPr>
    <p:cSldViewPr>
      <p:cViewPr varScale="1">
        <p:scale>
          <a:sx n="67" d="100"/>
          <a:sy n="67" d="100"/>
        </p:scale>
        <p:origin x="-123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8AB646C-374D-408A-9310-607C3583B3FF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C379972-148F-4F73-91B6-088C5AF56C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1A86B-1D88-4B6B-8C66-49D1CD8F6F5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83094-420C-4CDF-811F-0F0BAFA91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0C04-49F0-4056-A163-4D58A2CF40E8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1F31C-C0FE-48C2-B7DE-482313545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351AC-205A-4EE6-B894-144B74A532B7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DE866C-60CB-4D94-A336-2E325BEE6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47652-2508-4EBC-8718-2926E1E8F105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2B27-DE27-49FA-9889-B10E4599E8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1977C-34CE-4DC0-8EFB-962DA9743B9A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9E960-75EC-4621-980E-8241968B9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1DA52-8E4C-4AA0-9CAE-F3F06A2F5520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A053-7EC1-4D41-91F1-A262E7B09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24B83-7C7D-4712-ABEB-07BC2781A58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6D45-8B12-459B-A7B4-B2DD3B4B84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76ADC-CFC4-4747-8670-5135F83C366C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35839-7247-47E1-AE83-375241B96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4A2F-C858-41B8-8573-CB6D8FE4B604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4E28D-1682-41D5-8E80-CA378EFFD3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5A96F-5AEE-43F7-A260-DA6DA67B7D89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8FAC4-0EC7-4B23-B19A-272F4EB82C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94D7-E7B2-4B87-90E5-AB6882421C5B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7978E-452B-4614-80FD-E1A218FD65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00B992-E1DE-4AC8-AB82-7A2466055662}" type="datetimeFigureOut">
              <a:rPr lang="ru-RU"/>
              <a:pPr>
                <a:defRPr/>
              </a:pPr>
              <a:t>14.11.2017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342C80-453E-4FE3-BC11-7990AD6D36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A1%D0%A1%D0%A0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941_1945_1920x120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091" y="-142902"/>
            <a:ext cx="9704416" cy="714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38" name="TextBox 5"/>
          <p:cNvSpPr txBox="1">
            <a:spLocks noChangeArrowheads="1"/>
          </p:cNvSpPr>
          <p:nvPr/>
        </p:nvSpPr>
        <p:spPr bwMode="auto">
          <a:xfrm>
            <a:off x="323850" y="1773238"/>
            <a:ext cx="6072188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НАУЧНО-ИССЛЕДОВАТЕЛЬСКИЙ ПРОЕКТ:</a:t>
            </a:r>
          </a:p>
          <a:p>
            <a:r>
              <a:rPr lang="ru-RU" sz="3200" b="1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«Тема Великой Отечественной войны в художественной литературе и современном кинематографе»</a:t>
            </a:r>
          </a:p>
          <a:p>
            <a:endParaRPr lang="ru-RU" sz="3200">
              <a:solidFill>
                <a:srgbClr val="FFFFCC"/>
              </a:solidFill>
              <a:latin typeface="Calibri" pitchFamily="34" charset="0"/>
            </a:endParaRPr>
          </a:p>
        </p:txBody>
      </p:sp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0" y="4365625"/>
            <a:ext cx="9215438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u="sng">
              <a:solidFill>
                <a:srgbClr val="FFFF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УЧЕНИЦА 11 КЛАССА ТОЛСТАЯ НАТАЛЬЯ </a:t>
            </a:r>
          </a:p>
          <a:p>
            <a:pPr algn="ctr"/>
            <a:r>
              <a:rPr lang="ru-RU" sz="2400" b="1" u="sng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НАУЧНЫЙ РУКОВОДИТЕЛЬ</a:t>
            </a:r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ПРЕПОДАВАТЕЛЬ ХАРИТОНОВА ЛЮБОВЬ АНАТОЛЬЕВНА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0" y="0"/>
            <a:ext cx="8786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3554" name="Содержимое 3" descr="filmstreifen-prasentation-grunge-template_61-19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3555" name="TextBox 7"/>
          <p:cNvSpPr txBox="1">
            <a:spLocks noChangeArrowheads="1"/>
          </p:cNvSpPr>
          <p:nvPr/>
        </p:nvSpPr>
        <p:spPr bwMode="auto">
          <a:xfrm>
            <a:off x="714375" y="285750"/>
            <a:ext cx="7786688" cy="146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400">
              <a:latin typeface="Calibri" pitchFamily="34" charset="0"/>
              <a:hlinkClick r:id="rId3" tooltip="СССР"/>
            </a:endParaRPr>
          </a:p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Компьютерные игры</a:t>
            </a:r>
          </a:p>
          <a:p>
            <a:pPr algn="ctr"/>
            <a:endParaRPr lang="ru-RU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6" name="TextBox 8"/>
          <p:cNvSpPr txBox="1">
            <a:spLocks noChangeArrowheads="1"/>
          </p:cNvSpPr>
          <p:nvPr/>
        </p:nvSpPr>
        <p:spPr bwMode="auto">
          <a:xfrm>
            <a:off x="468313" y="908050"/>
            <a:ext cx="8215312" cy="405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/>
              <a:t>Наше поколение  в буквальном смысле загипнотизировано всеми играми и интернетом. У детей развивается зависимость и не контролируемость своих действий. А это и дальнейшее  влияние на формирование моральных качеств. Дети, играя в такие игры, начинают воспринимать войну как развлечение  и игру. Все эти «развлекательные произведения искусства» несут нравственную нагрузку. Я уверена, если  оставить без внимания моральное воздействие произведений современного  псевдоискусства  на читателей и зрителей, то наши школьники станут воспринимать войну как развлечение.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592638"/>
            <a:ext cx="3025775" cy="226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4560888"/>
            <a:ext cx="3024188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Содержимое 3" descr="1410866-fbf5bd16360fd2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48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931150" cy="554038"/>
          </a:xfrm>
        </p:spPr>
        <p:txBody>
          <a:bodyPr/>
          <a:lstStyle/>
          <a:p>
            <a:pPr eaLnBrk="1" hangingPunct="1"/>
            <a:r>
              <a:rPr lang="ru-RU" sz="2000" b="1" smtClean="0"/>
              <a:t>Поэтому было интересно узнать у учащихся 9-11 классов, как они относятся к компьютерным играм и в какие игры предпочитают.</a:t>
            </a:r>
            <a:endParaRPr lang="ru-RU" smtClean="0"/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28625" y="2000250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4075" y="908050"/>
            <a:ext cx="504031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971550" y="3429000"/>
            <a:ext cx="75612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Результаты анкетирования демонстрируют, что компьютерными играми увлечены все респонденты, причем большая часть(48%) их отдает предпочтение играм на военную тематику. Если  оставить без внимания моральное воздействие произведений современного  псевдоискусства  на читателей и зрителей, то наши школьники станут воспринимать войну как развлечение. Таково мнение некоторых из опрашиваемых(12%), считающих воздействие компьютерных игр опасным. </a:t>
            </a:r>
            <a:r>
              <a:rPr lang="ru-RU" b="1" i="1"/>
              <a:t/>
            </a:r>
            <a:br>
              <a:rPr lang="ru-RU" b="1" i="1"/>
            </a:br>
            <a:endParaRPr lang="ru-RU" b="1"/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3" descr="filmstreifen-prasentation-grunge-template_61-19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5602" name="TextBox 8"/>
          <p:cNvSpPr txBox="1">
            <a:spLocks noChangeArrowheads="1"/>
          </p:cNvSpPr>
          <p:nvPr/>
        </p:nvSpPr>
        <p:spPr bwMode="auto">
          <a:xfrm>
            <a:off x="468313" y="333375"/>
            <a:ext cx="8358187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 </a:t>
            </a:r>
            <a:r>
              <a:rPr lang="ru-RU" sz="1600" b="1"/>
              <a:t>Необходимо обратиться к внимательному изучению произведений искусства времён Великой Отечественной войны и о Великой Отечественной войне, говорить о Великом Подвиге Народа с молодыми людьми, этого требует время. И со мной согласна большая часть моих одноклассников (80%)</a:t>
            </a:r>
          </a:p>
        </p:txBody>
      </p:sp>
      <p:pic>
        <p:nvPicPr>
          <p:cNvPr id="25603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060575"/>
            <a:ext cx="4895850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Содержимое 3" descr="1410866-fbf5bd16360fd2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94800" cy="6858000"/>
          </a:xfrm>
        </p:spPr>
      </p:pic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147050" cy="993775"/>
          </a:xfrm>
        </p:spPr>
        <p:txBody>
          <a:bodyPr/>
          <a:lstStyle/>
          <a:p>
            <a:pPr eaLnBrk="1" hangingPunct="1"/>
            <a:r>
              <a:rPr lang="ru-RU" sz="2000" b="1" smtClean="0"/>
              <a:t>Они считают, что это необходимо для получения информации о Великой Отечественной войне советского народа против гитлеровской Германии и для сохранения исторической памяти, о чем неоднократно говорил Президент нашей страны Н.А Назарбаев, и что является основой государственной стратегии «Рухани жаңғыру».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571500" y="1071563"/>
            <a:ext cx="7786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=</a:t>
            </a:r>
            <a:endParaRPr lang="ru-RU">
              <a:latin typeface="Calibri" pitchFamily="34" charset="0"/>
            </a:endParaRPr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2205038"/>
            <a:ext cx="6192838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276600" y="2349500"/>
            <a:ext cx="720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69%</a:t>
            </a:r>
          </a:p>
        </p:txBody>
      </p:sp>
      <p:sp>
        <p:nvSpPr>
          <p:cNvPr id="26630" name="Text Box 7"/>
          <p:cNvSpPr txBox="1">
            <a:spLocks noChangeArrowheads="1"/>
          </p:cNvSpPr>
          <p:nvPr/>
        </p:nvSpPr>
        <p:spPr bwMode="auto">
          <a:xfrm>
            <a:off x="4787900" y="3716338"/>
            <a:ext cx="86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18%</a:t>
            </a:r>
          </a:p>
        </p:txBody>
      </p:sp>
      <p:sp>
        <p:nvSpPr>
          <p:cNvPr id="26631" name="Text Box 8"/>
          <p:cNvSpPr txBox="1">
            <a:spLocks noChangeArrowheads="1"/>
          </p:cNvSpPr>
          <p:nvPr/>
        </p:nvSpPr>
        <p:spPr bwMode="auto">
          <a:xfrm>
            <a:off x="6443663" y="3933825"/>
            <a:ext cx="647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66"/>
                </a:solidFill>
              </a:rPr>
              <a:t>11%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3" descr="filmstreifen-prasentation-grunge-template_61-19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39688"/>
            <a:ext cx="9144000" cy="6897688"/>
          </a:xfrm>
        </p:spPr>
      </p:pic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«Блокада Ленинграда»</a:t>
            </a:r>
          </a:p>
        </p:txBody>
      </p:sp>
      <p:sp>
        <p:nvSpPr>
          <p:cNvPr id="27651" name="TextBox 8"/>
          <p:cNvSpPr txBox="1">
            <a:spLocks noChangeArrowheads="1"/>
          </p:cNvSpPr>
          <p:nvPr/>
        </p:nvSpPr>
        <p:spPr bwMode="auto">
          <a:xfrm>
            <a:off x="500063" y="857250"/>
            <a:ext cx="8286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i="1">
                <a:latin typeface="Times New Roman" pitchFamily="18" charset="0"/>
                <a:cs typeface="Times New Roman" pitchFamily="18" charset="0"/>
              </a:rPr>
              <a:t>СОВЕТСКИЙ ХУДОЖЕСТВЕННЫЙ ФИЛЬМ 1977 Г., СНЯТЫЙ РЕЖИССЕРОМ М.ЕРШОВЫМ</a:t>
            </a: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2" name="TextBox 9"/>
          <p:cNvSpPr txBox="1">
            <a:spLocks noChangeArrowheads="1"/>
          </p:cNvSpPr>
          <p:nvPr/>
        </p:nvSpPr>
        <p:spPr bwMode="auto">
          <a:xfrm>
            <a:off x="1000125" y="1714500"/>
            <a:ext cx="7786688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/>
              <a:t>За время блокады от голода и лишений погибло свыше 630 тысяч ленинградцев. Эта цифра была озвучена на Нюрнбергском процессе. По другой статистике, цифра может достигать 1,5 миллиона человек. Только 3% смертей приходятся на фашистские артобстрелы и бомбежки, остальные 97% погибли от голода. Мертвые тела, лежащие на улицах города, воспринимались прохожими как обыденное явление. Большинство погибших в блокаду похоронены на Пискаревском мемориальном кладбище. </a:t>
            </a:r>
          </a:p>
        </p:txBody>
      </p:sp>
      <p:sp>
        <p:nvSpPr>
          <p:cNvPr id="27653" name="AutoShape 9" descr="Картинки по запросу блокада ленинград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4" name="AutoShape 11" descr="Картинки по запросу блокада ленинград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5" name="Picture 13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81525"/>
            <a:ext cx="3419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15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475" y="4581525"/>
            <a:ext cx="32400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17" descr="Картинки по запросу блокада ленинград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581525"/>
            <a:ext cx="2484437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Содержимое 3" descr="filmstreifen-prasentation-grunge-template_61-19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654050"/>
          </a:xfrm>
        </p:spPr>
        <p:txBody>
          <a:bodyPr/>
          <a:lstStyle/>
          <a:p>
            <a:pPr eaLnBrk="1" hangingPunct="1"/>
            <a:r>
              <a:rPr lang="ru-RU" sz="1800" b="1" smtClean="0"/>
              <a:t>. Социологический  опрос «Смотрели ли учащиеся 9-11 классов фильм «Блокада Ленинграда» показал,</a:t>
            </a:r>
          </a:p>
        </p:txBody>
      </p:sp>
      <p:sp>
        <p:nvSpPr>
          <p:cNvPr id="28675" name="Rectangle 1"/>
          <p:cNvSpPr>
            <a:spLocks noChangeArrowheads="1"/>
          </p:cNvSpPr>
          <p:nvPr/>
        </p:nvSpPr>
        <p:spPr bwMode="auto">
          <a:xfrm>
            <a:off x="500063" y="2752725"/>
            <a:ext cx="8358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b="1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196975"/>
            <a:ext cx="5076825" cy="224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Rectangle 10"/>
          <p:cNvSpPr>
            <a:spLocks noChangeArrowheads="1"/>
          </p:cNvSpPr>
          <p:nvPr/>
        </p:nvSpPr>
        <p:spPr bwMode="auto">
          <a:xfrm>
            <a:off x="1042988" y="3448050"/>
            <a:ext cx="6624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000" b="1"/>
              <a:t>что большинство респондентов (30%), к сожалению, не знакомы с этим фильмом. Так же, как и с другим фильмом, - « Матерь человеческая»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5" descr="hq-wallpapers_ru_abstraction3d_27378_1920x1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39750" y="-1250950"/>
            <a:ext cx="8281988" cy="5072063"/>
          </a:xfrm>
        </p:spPr>
        <p:txBody>
          <a:bodyPr/>
          <a:lstStyle/>
          <a:p>
            <a:pPr eaLnBrk="1" hangingPunct="1"/>
            <a:r>
              <a:rPr lang="ru-RU" sz="2800" b="1" u="sng" smtClean="0">
                <a:latin typeface="Times New Roman" pitchFamily="18" charset="0"/>
                <a:cs typeface="Times New Roman" pitchFamily="18" charset="0"/>
              </a:rPr>
              <a:t>«Матерь человеческая»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/>
              <a:t/>
            </a:r>
            <a:br>
              <a:rPr lang="ru-RU" sz="2000" smtClean="0"/>
            </a:br>
            <a:endParaRPr lang="ru-RU" sz="4000" smtClean="0"/>
          </a:p>
        </p:txBody>
      </p:sp>
      <p:pic>
        <p:nvPicPr>
          <p:cNvPr id="29699" name="Picture 4" descr="Картинки по запросу матерь человеческая филь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196975"/>
            <a:ext cx="374332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6" descr="Картинки по запросу матерь человеческая филь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2725" y="1196975"/>
            <a:ext cx="3282950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Картинки по запросу матерь человеческая фильм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4149725"/>
            <a:ext cx="3024187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Содержимое 7" descr="hq-wallpapers_ru_abstraction3d_27378_1920x1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07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  <a:t>Смотрели ли учащиеся 9-11 классов фильм «Матерь человеческая» и знакомы ли с романом В. Закруткина</a:t>
            </a:r>
            <a:br>
              <a:rPr lang="ru-RU" sz="2400" b="1" smtClean="0">
                <a:solidFill>
                  <a:srgbClr val="17375E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smtClean="0">
              <a:solidFill>
                <a:srgbClr val="17375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Box 8"/>
          <p:cNvSpPr txBox="1">
            <a:spLocks noChangeArrowheads="1"/>
          </p:cNvSpPr>
          <p:nvPr/>
        </p:nvSpPr>
        <p:spPr bwMode="auto">
          <a:xfrm>
            <a:off x="1116013" y="1773238"/>
            <a:ext cx="7429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1916113"/>
            <a:ext cx="6408737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Содержимое 3" descr="hq-wallpapers_ru_abstraction3d_27378_1920x108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8786813" cy="4725987"/>
          </a:xfrm>
        </p:spPr>
        <p:txBody>
          <a:bodyPr/>
          <a:lstStyle/>
          <a:p>
            <a:pPr eaLnBrk="1" hangingPunct="1"/>
            <a:r>
              <a:rPr lang="ru-RU" sz="2000" i="1" smtClean="0"/>
              <a:t/>
            </a:r>
            <a:br>
              <a:rPr lang="ru-RU" sz="2000" i="1" smtClean="0"/>
            </a:br>
            <a:r>
              <a:rPr lang="ru-RU" sz="2800" b="1" i="1" smtClean="0"/>
              <a:t/>
            </a:r>
            <a:br>
              <a:rPr lang="ru-RU" sz="2800" b="1" i="1" smtClean="0"/>
            </a:br>
            <a:r>
              <a:rPr lang="ru-RU" sz="2800" b="1" i="1" smtClean="0"/>
              <a:t> Заключение:</a:t>
            </a:r>
            <a:br>
              <a:rPr lang="ru-RU" sz="2800" b="1" i="1" smtClean="0"/>
            </a:br>
            <a:r>
              <a:rPr lang="ru-RU" sz="2000" b="1" i="1" smtClean="0"/>
              <a:t/>
            </a:r>
            <a:br>
              <a:rPr lang="ru-RU" sz="2000" b="1" i="1" smtClean="0"/>
            </a:br>
            <a:r>
              <a:rPr lang="ru-RU" smtClean="0"/>
              <a:t> </a:t>
            </a:r>
            <a:r>
              <a:rPr lang="ru-RU" sz="2400" b="1" i="1" smtClean="0"/>
              <a:t>Проанализировав эти произведения и фильмы, можно прийти к выводу, что они положительно воздействуют на духовность человека. Воспитывают в нём такие качества, как патриотизм, гордость за свой народ, за его умение оставаться гуманным при любых обстоятельствах, признательность за его Великий Подвиг, за его милосердие, за его страдания ради нас  и нашего будущего. А результаты социологических опросов подтверждают, что именно этих качеств не хватает современной молодежи, и в перспективе наши школьники станут воспринимать войну как развлечение, как компьютерную игру, что подтверждает мою гипотезу.</a:t>
            </a:r>
            <a:r>
              <a:rPr lang="ru-RU" sz="2400" b="1" smtClean="0"/>
              <a:t> </a:t>
            </a:r>
            <a:r>
              <a:rPr lang="ru-RU" sz="2400" b="1" i="1" smtClean="0"/>
              <a:t/>
            </a:r>
            <a:br>
              <a:rPr lang="ru-RU" sz="2400" b="1" i="1" smtClean="0"/>
            </a:br>
            <a:endParaRPr lang="ru-RU" sz="2400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Содержимое 3" descr="0_70858_5a458973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2771" name="TextBox 4"/>
          <p:cNvSpPr txBox="1">
            <a:spLocks noChangeArrowheads="1"/>
          </p:cNvSpPr>
          <p:nvPr/>
        </p:nvSpPr>
        <p:spPr bwMode="auto">
          <a:xfrm>
            <a:off x="1643063" y="1643063"/>
            <a:ext cx="70008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ФИЛЬМЫ О ВОЙНЕ ФОРМИРУЮТ ПАТРИОТИЧЕСКУЮ ПОЗИЦИЮ ЛИЧНОСТИ. СМОТРИТЕ КИНО ВДУМЧИВО, ДРУЗЬЯ,</a:t>
            </a: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Содержимое 3" descr="0_6cd5c_6119cd04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АКТУАЛЬНОСТЬ ИССЛЕДОВАНИЯ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15363" name="Rectangle 1"/>
          <p:cNvSpPr>
            <a:spLocks noChangeArrowheads="1"/>
          </p:cNvSpPr>
          <p:nvPr/>
        </p:nvSpPr>
        <p:spPr bwMode="auto">
          <a:xfrm>
            <a:off x="1285875" y="1944688"/>
            <a:ext cx="6786563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/>
              <a:t>Выбор темы данной работы не является случайным. Тема исторической памяти – одна из важнейших тем в современном обществе. Мир не должен забывать ужасы войны, разлуку, страдания и смерть миллионов людей. Это было бы преступлением перед павшими, преступлением перед будущим. Мы должны помнить о войне, о героизме и мужестве наших солдат, прошедших ее дорогами. Об этом говорит наш Президент Н.А. Назарбаев: «Наши деды, отцы сделали так, что мы сегодня живем под мирным небом, строим Казахстан, радуемся, с уверенностью смотрим в будущее». На принципе исторической памяти основывается стратегия «Рухани жаңғыру». Поэтому тему своей исследовательской работы я считаю актуальной.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Содержимое 3" descr="0_6cd5c_6119cd04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439738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u="sng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971550" y="901700"/>
            <a:ext cx="7500938" cy="562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000" b="1" u="sng">
                <a:latin typeface="Times New Roman" pitchFamily="18" charset="0"/>
                <a:cs typeface="Times New Roman" pitchFamily="18" charset="0"/>
              </a:rPr>
              <a:t>Цель и задачи исследования:</a:t>
            </a:r>
          </a:p>
          <a:p>
            <a:pPr algn="ctr"/>
            <a:r>
              <a:rPr lang="ru-RU" sz="1600" b="1"/>
              <a:t>- выяснить, как влияют произведения художественной литературы  и кинематографа военной тематики на воспитание нравственности современного школьника</a:t>
            </a:r>
          </a:p>
          <a:p>
            <a:pPr algn="ctr"/>
            <a:r>
              <a:rPr lang="ru-RU" sz="1600" b="1"/>
              <a:t>- показать значимость нравственного воздействия данных произведений на современную молодёжь;</a:t>
            </a:r>
          </a:p>
          <a:p>
            <a:pPr algn="ctr"/>
            <a:r>
              <a:rPr lang="ru-RU" sz="1600" b="1"/>
              <a:t>- представить изучаемую проблему с позиции новых исторических условий, в связи с новой стратегией воспитания молодёжи «Рухани жаңғыру».</a:t>
            </a:r>
          </a:p>
          <a:p>
            <a:pPr algn="ctr"/>
            <a:r>
              <a:rPr lang="ru-RU" sz="1600" b="1"/>
              <a:t>-способствовать пропаганде изучения произведений искусства  о Великой Отечественной войне , созданных в годы войны , после неё и в современном Казахстане.</a:t>
            </a:r>
          </a:p>
          <a:p>
            <a:pPr algn="ctr"/>
            <a:r>
              <a:rPr lang="ru-RU" sz="2000" b="1"/>
              <a:t>Гипотеза:</a:t>
            </a:r>
            <a:r>
              <a:rPr lang="ru-RU" sz="1600" b="1"/>
              <a:t> Если оставить без внимания моральное воздействие художественной литературы и фильмов военной тематики на читателей и зрителей, то наши школьники станут воспринимать войну как развлечение.</a:t>
            </a:r>
          </a:p>
          <a:p>
            <a:pPr algn="ctr"/>
            <a:r>
              <a:rPr lang="ru-RU" b="1"/>
              <a:t>Новизна исследования:</a:t>
            </a:r>
            <a:r>
              <a:rPr lang="ru-RU" sz="1600" b="1"/>
              <a:t> впервые предпринята попытка проанализировать и  сопоставить увлечения современных подростков и поколения «дедов»; выявить сходства и противоречия во взглядах на события Великой Отечественной войны, отражённые в произведениях искусства.</a:t>
            </a:r>
            <a:endParaRPr lang="ru-RU" sz="1600" b="1"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5" descr="Картинки по запросу рухани жаңғыр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0"/>
            <a:ext cx="1908175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AutoShape 7" descr="Картинки по запросу великая отечественная войн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0" name="AutoShape 9" descr="Картинки по запросу великая отечественная войн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1" name="AutoShape 11" descr="Картинки по запросу великая отечественная войн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AutoShape 13" descr="Картинки по запросу великая отечественная война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6393" name="Picture 15" descr="Картинки по запросу великая отечественная вой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242888"/>
            <a:ext cx="2051050" cy="147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28625" y="1285875"/>
            <a:ext cx="8229600" cy="4297363"/>
          </a:xfrm>
        </p:spPr>
        <p:txBody>
          <a:bodyPr/>
          <a:lstStyle/>
          <a:p>
            <a:pPr eaLnBrk="1" hangingPunct="1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endParaRPr lang="ru-RU" smtClean="0"/>
          </a:p>
        </p:txBody>
      </p:sp>
      <p:pic>
        <p:nvPicPr>
          <p:cNvPr id="17410" name="Содержимое 3" descr="0_6cd5c_6119cd04_XL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14313" y="0"/>
            <a:ext cx="9358313" cy="7018338"/>
          </a:xfrm>
        </p:spPr>
      </p:pic>
      <p:sp>
        <p:nvSpPr>
          <p:cNvPr id="17411" name="Прямоугольник 9"/>
          <p:cNvSpPr>
            <a:spLocks noChangeArrowheads="1"/>
          </p:cNvSpPr>
          <p:nvPr/>
        </p:nvSpPr>
        <p:spPr bwMode="auto">
          <a:xfrm>
            <a:off x="1000125" y="928688"/>
            <a:ext cx="7072313" cy="582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endParaRPr lang="ru-RU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ОБЪЕКТОМ ИССЛЕДОВАНИЯ СТАЛИ СЛЕДУЮЩИЕ СОВЕТСКИЕ И РОССИЙСКИЕ ФИЛЬМЫ:</a:t>
            </a:r>
          </a:p>
          <a:p>
            <a:pPr algn="ctr"/>
            <a:endParaRPr lang="ru-RU" sz="2000" b="1"/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- Советское кино: «Матерь человеческая», режиссер Леонид Головня,1975 год. «Блокада Ленинграда» режиссер Михаил Ершов,1977 год.</a:t>
            </a:r>
          </a:p>
          <a:p>
            <a:pPr eaLnBrk="0" hangingPunct="0">
              <a:buFontTx/>
              <a:buChar char="-"/>
            </a:pP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- Художественная литература:  роман «Молодая гвардия» А. Фадеев,1946 год. Роман «Матерь человеческая» В. Закруткина, 1975 год.</a:t>
            </a:r>
            <a:endParaRPr lang="ru-RU" sz="2800"/>
          </a:p>
          <a:p>
            <a:pPr eaLnBrk="0" hangingPunct="0"/>
            <a:r>
              <a:rPr lang="ru-RU" sz="2800"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 descr="den_pobedy_str_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285750"/>
            <a:ext cx="9144000" cy="7143750"/>
          </a:xfrm>
        </p:spPr>
      </p:pic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472487" cy="1428750"/>
          </a:xfrm>
        </p:spPr>
        <p:txBody>
          <a:bodyPr/>
          <a:lstStyle/>
          <a:p>
            <a:pPr eaLnBrk="1" hangingPunct="1"/>
            <a:r>
              <a:rPr lang="ru-RU" sz="2000" b="1" smtClean="0"/>
              <a:t>А мои современники испытывают ли эти чувства при просмотре фильмов о Великой Отечественной войне и смотрят ли они их?  С целью изучения этого вопроса  было проведено анкетирование  среди учащихся 9-11 классов: какие фильмы предпочитают ?</a:t>
            </a: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1619250" y="2349500"/>
            <a:ext cx="5113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773238"/>
            <a:ext cx="6265863" cy="320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8"/>
          <p:cNvSpPr txBox="1">
            <a:spLocks noChangeArrowheads="1"/>
          </p:cNvSpPr>
          <p:nvPr/>
        </p:nvSpPr>
        <p:spPr bwMode="auto">
          <a:xfrm>
            <a:off x="2843213" y="5013325"/>
            <a:ext cx="6121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Результаты опроса показали, что современная молодежь не интересуется фильмами о Великой Отечественной войне ( 49%)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Содержимое 3" descr="1410866-fbf5bd16360fd2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9900"/>
          </a:xfrm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285750" y="642938"/>
            <a:ext cx="8229600" cy="714375"/>
          </a:xfrm>
        </p:spPr>
        <p:txBody>
          <a:bodyPr/>
          <a:lstStyle/>
          <a:p>
            <a:pPr eaLnBrk="1" hangingPunct="1"/>
            <a:r>
              <a:rPr lang="ru-RU" sz="2000" b="1" smtClean="0"/>
              <a:t>Какие же фильмы предпочитают учащиеся 9-11 классов?</a:t>
            </a:r>
            <a:r>
              <a:rPr lang="ru-RU" smtClean="0"/>
              <a:t> </a:t>
            </a:r>
          </a:p>
        </p:txBody>
      </p:sp>
      <p:sp>
        <p:nvSpPr>
          <p:cNvPr id="19459" name="Rectangle 1"/>
          <p:cNvSpPr>
            <a:spLocks noChangeArrowheads="1"/>
          </p:cNvSpPr>
          <p:nvPr/>
        </p:nvSpPr>
        <p:spPr bwMode="auto">
          <a:xfrm>
            <a:off x="714375" y="2263775"/>
            <a:ext cx="8429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/>
          </a:p>
        </p:txBody>
      </p:sp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628775"/>
            <a:ext cx="584517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979613" y="20605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35%</a:t>
            </a:r>
          </a:p>
        </p:txBody>
      </p:sp>
      <p:sp>
        <p:nvSpPr>
          <p:cNvPr id="19462" name="Text Box 10"/>
          <p:cNvSpPr txBox="1">
            <a:spLocks noChangeArrowheads="1"/>
          </p:cNvSpPr>
          <p:nvPr/>
        </p:nvSpPr>
        <p:spPr bwMode="auto">
          <a:xfrm>
            <a:off x="2627313" y="2060575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35%</a:t>
            </a:r>
          </a:p>
        </p:txBody>
      </p:sp>
      <p:sp>
        <p:nvSpPr>
          <p:cNvPr id="19463" name="Text Box 11"/>
          <p:cNvSpPr txBox="1">
            <a:spLocks noChangeArrowheads="1"/>
          </p:cNvSpPr>
          <p:nvPr/>
        </p:nvSpPr>
        <p:spPr bwMode="auto">
          <a:xfrm>
            <a:off x="3276600" y="2492375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25%</a:t>
            </a:r>
          </a:p>
        </p:txBody>
      </p:sp>
      <p:sp>
        <p:nvSpPr>
          <p:cNvPr id="19464" name="Text Box 12"/>
          <p:cNvSpPr txBox="1">
            <a:spLocks noChangeArrowheads="1"/>
          </p:cNvSpPr>
          <p:nvPr/>
        </p:nvSpPr>
        <p:spPr bwMode="auto">
          <a:xfrm>
            <a:off x="3995738" y="2708275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20%</a:t>
            </a:r>
          </a:p>
        </p:txBody>
      </p:sp>
      <p:sp>
        <p:nvSpPr>
          <p:cNvPr id="19465" name="Text Box 13"/>
          <p:cNvSpPr txBox="1">
            <a:spLocks noChangeArrowheads="1"/>
          </p:cNvSpPr>
          <p:nvPr/>
        </p:nvSpPr>
        <p:spPr bwMode="auto">
          <a:xfrm>
            <a:off x="4643438" y="1628775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44%</a:t>
            </a:r>
          </a:p>
        </p:txBody>
      </p:sp>
      <p:sp>
        <p:nvSpPr>
          <p:cNvPr id="19466" name="Text Box 14"/>
          <p:cNvSpPr txBox="1">
            <a:spLocks noChangeArrowheads="1"/>
          </p:cNvSpPr>
          <p:nvPr/>
        </p:nvSpPr>
        <p:spPr bwMode="auto">
          <a:xfrm>
            <a:off x="5292725" y="2205038"/>
            <a:ext cx="574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30%</a:t>
            </a:r>
          </a:p>
        </p:txBody>
      </p:sp>
      <p:sp>
        <p:nvSpPr>
          <p:cNvPr id="19467" name="Text Box 16"/>
          <p:cNvSpPr txBox="1">
            <a:spLocks noChangeArrowheads="1"/>
          </p:cNvSpPr>
          <p:nvPr/>
        </p:nvSpPr>
        <p:spPr bwMode="auto">
          <a:xfrm>
            <a:off x="6011863" y="2708275"/>
            <a:ext cx="576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23%</a:t>
            </a:r>
          </a:p>
        </p:txBody>
      </p:sp>
      <p:sp>
        <p:nvSpPr>
          <p:cNvPr id="19468" name="Text Box 17"/>
          <p:cNvSpPr txBox="1">
            <a:spLocks noChangeArrowheads="1"/>
          </p:cNvSpPr>
          <p:nvPr/>
        </p:nvSpPr>
        <p:spPr bwMode="auto">
          <a:xfrm>
            <a:off x="6588125" y="3284538"/>
            <a:ext cx="5762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/>
              <a:t>11%</a:t>
            </a:r>
          </a:p>
        </p:txBody>
      </p:sp>
      <p:sp>
        <p:nvSpPr>
          <p:cNvPr id="19469" name="Text Box 18"/>
          <p:cNvSpPr txBox="1">
            <a:spLocks noChangeArrowheads="1"/>
          </p:cNvSpPr>
          <p:nvPr/>
        </p:nvSpPr>
        <p:spPr bwMode="auto">
          <a:xfrm>
            <a:off x="1331913" y="5300663"/>
            <a:ext cx="58324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Данная гистограмма ярко демонстрирует пристрастия современных школьников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Содержимое 3" descr="1410866-fbf5bd16360fd2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38100"/>
            <a:ext cx="9144000" cy="6819900"/>
          </a:xfrm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ru-RU" sz="1800" b="1" smtClean="0"/>
              <a:t>Считают ли учащиеся 9-11 классов себя способными на совершение подвига.</a:t>
            </a:r>
          </a:p>
        </p:txBody>
      </p:sp>
      <p:sp>
        <p:nvSpPr>
          <p:cNvPr id="20483" name="Text Box 10"/>
          <p:cNvSpPr txBox="1">
            <a:spLocks noChangeArrowheads="1"/>
          </p:cNvSpPr>
          <p:nvPr/>
        </p:nvSpPr>
        <p:spPr bwMode="auto">
          <a:xfrm>
            <a:off x="1763713" y="1484313"/>
            <a:ext cx="41036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908050"/>
            <a:ext cx="58324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12"/>
          <p:cNvSpPr txBox="1">
            <a:spLocks noChangeArrowheads="1"/>
          </p:cNvSpPr>
          <p:nvPr/>
        </p:nvSpPr>
        <p:spPr bwMode="auto">
          <a:xfrm>
            <a:off x="4140200" y="1916113"/>
            <a:ext cx="5762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11%</a:t>
            </a:r>
          </a:p>
        </p:txBody>
      </p:sp>
      <p:sp>
        <p:nvSpPr>
          <p:cNvPr id="20486" name="Text Box 13"/>
          <p:cNvSpPr txBox="1">
            <a:spLocks noChangeArrowheads="1"/>
          </p:cNvSpPr>
          <p:nvPr/>
        </p:nvSpPr>
        <p:spPr bwMode="auto">
          <a:xfrm>
            <a:off x="6227763" y="2708275"/>
            <a:ext cx="504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48%</a:t>
            </a:r>
          </a:p>
        </p:txBody>
      </p:sp>
      <p:sp>
        <p:nvSpPr>
          <p:cNvPr id="20487" name="Text Box 14"/>
          <p:cNvSpPr txBox="1">
            <a:spLocks noChangeArrowheads="1"/>
          </p:cNvSpPr>
          <p:nvPr/>
        </p:nvSpPr>
        <p:spPr bwMode="auto">
          <a:xfrm>
            <a:off x="5580063" y="3284538"/>
            <a:ext cx="5032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/>
              <a:t>39%</a:t>
            </a:r>
          </a:p>
        </p:txBody>
      </p:sp>
      <p:sp>
        <p:nvSpPr>
          <p:cNvPr id="20488" name="Text Box 16"/>
          <p:cNvSpPr txBox="1">
            <a:spLocks noChangeArrowheads="1"/>
          </p:cNvSpPr>
          <p:nvPr/>
        </p:nvSpPr>
        <p:spPr bwMode="auto">
          <a:xfrm>
            <a:off x="900113" y="4437063"/>
            <a:ext cx="712787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Результаты опроса наглядно демонстрируют, что молодежь не способна совершить подвиг (48%), то есть героический поступок во имя людей, не готовы пожертвовать своим благополучием ради спасения чужих жизней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Содержимое 3" descr="filmstreifen-prasentation-grunge-template_61-197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«Молодая гвардия»</a:t>
            </a: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179388" y="836613"/>
            <a:ext cx="77866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                         Романа А.Фадеева  1946 г.  </a:t>
            </a:r>
          </a:p>
        </p:txBody>
      </p:sp>
      <p:sp>
        <p:nvSpPr>
          <p:cNvPr id="21508" name="TextBox 12"/>
          <p:cNvSpPr txBox="1">
            <a:spLocks noChangeArrowheads="1"/>
          </p:cNvSpPr>
          <p:nvPr/>
        </p:nvSpPr>
        <p:spPr bwMode="auto">
          <a:xfrm>
            <a:off x="323850" y="1341438"/>
            <a:ext cx="8286750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 </a:t>
            </a:r>
            <a:r>
              <a:rPr lang="ru-RU" sz="2000" b="1"/>
              <a:t>Это выдающееся прозаическое произведение военных лет и одно из лучших произведений всей советской литературы. За основу произведения были взяты реальные события из истории партизанского подполья и комсомольской организации «Молодая гвардия». Этот роман расширил и обобщил значение того, что было сделано советскими людьми в Краснодонском подполье. </a:t>
            </a:r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9" descr="Изда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38563"/>
            <a:ext cx="3851275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11" descr="Картинки по запросу молодая гвардия книг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3716338"/>
            <a:ext cx="5003800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Содержимое 3" descr="1410866-fbf5bd16360fd2da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19900"/>
          </a:xfrm>
        </p:spPr>
      </p:pic>
      <p:sp>
        <p:nvSpPr>
          <p:cNvPr id="22530" name="TextBox 4"/>
          <p:cNvSpPr txBox="1">
            <a:spLocks noChangeArrowheads="1"/>
          </p:cNvSpPr>
          <p:nvPr/>
        </p:nvSpPr>
        <p:spPr bwMode="auto">
          <a:xfrm>
            <a:off x="611188" y="1196975"/>
            <a:ext cx="82867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/>
              <a:t>Но тем не менее, когда речь заходит о подвигах советских солдат, основная масса респондентов выражает свое восхищение (85%) этими поступками и желание ознакомиться с романом «Молодая гвардия».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1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2636838"/>
            <a:ext cx="6264275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1620</TotalTime>
  <Words>900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Слайд 1</vt:lpstr>
      <vt:lpstr> АКТУАЛЬНОСТЬ ИССЛЕДОВАНИЯ:</vt:lpstr>
      <vt:lpstr>    </vt:lpstr>
      <vt:lpstr>    </vt:lpstr>
      <vt:lpstr>А мои современники испытывают ли эти чувства при просмотре фильмов о Великой Отечественной войне и смотрят ли они их?  С целью изучения этого вопроса  было проведено анкетирование  среди учащихся 9-11 классов: какие фильмы предпочитают ?</vt:lpstr>
      <vt:lpstr>Какие же фильмы предпочитают учащиеся 9-11 классов? </vt:lpstr>
      <vt:lpstr>Считают ли учащиеся 9-11 классов себя способными на совершение подвига.</vt:lpstr>
      <vt:lpstr>«Молодая гвардия»</vt:lpstr>
      <vt:lpstr>Слайд 9</vt:lpstr>
      <vt:lpstr>Слайд 10</vt:lpstr>
      <vt:lpstr>Поэтому было интересно узнать у учащихся 9-11 классов, как они относятся к компьютерным играм и в какие игры предпочитают.</vt:lpstr>
      <vt:lpstr>Слайд 12</vt:lpstr>
      <vt:lpstr>Они считают, что это необходимо для получения информации о Великой Отечественной войне советского народа против гитлеровской Германии и для сохранения исторической памяти, о чем неоднократно говорил Президент нашей страны Н.А Назарбаев, и что является основой государственной стратегии «Рухани жаңғыру». </vt:lpstr>
      <vt:lpstr>«Блокада Ленинграда»</vt:lpstr>
      <vt:lpstr>. Социологический  опрос «Смотрели ли учащиеся 9-11 классов фильм «Блокада Ленинграда» показал,</vt:lpstr>
      <vt:lpstr>«Матерь человеческая»  </vt:lpstr>
      <vt:lpstr>Смотрели ли учащиеся 9-11 классов фильм «Матерь человеческая» и знакомы ли с романом В. Закруткина </vt:lpstr>
      <vt:lpstr>   Заключение:   Проанализировав эти произведения и фильмы, можно прийти к выводу, что они положительно воздействуют на духовность человека. Воспитывают в нём такие качества, как патриотизм, гордость за свой народ, за его умение оставаться гуманным при любых обстоятельствах, признательность за его Великий Подвиг, за его милосердие, за его страдания ради нас  и нашего будущего. А результаты социологических опросов подтверждают, что именно этих качеств не хватает современной молодежи, и в перспективе наши школьники станут воспринимать войну как развлечение, как компьютерную игру, что подтверждает мою гипотезу.  </vt:lpstr>
      <vt:lpstr>Слайд 19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User3</dc:creator>
  <cp:lastModifiedBy>Microsoft Office</cp:lastModifiedBy>
  <cp:revision>19</cp:revision>
  <dcterms:created xsi:type="dcterms:W3CDTF">2015-02-13T13:33:28Z</dcterms:created>
  <dcterms:modified xsi:type="dcterms:W3CDTF">2017-11-14T14:52:11Z</dcterms:modified>
</cp:coreProperties>
</file>