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D90B-A5D2-4EB9-B527-9D658FEF33D0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5927-E1FE-430D-937F-A67D5C50ACD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D90B-A5D2-4EB9-B527-9D658FEF33D0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5927-E1FE-430D-937F-A67D5C50AC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D90B-A5D2-4EB9-B527-9D658FEF33D0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5927-E1FE-430D-937F-A67D5C50AC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D90B-A5D2-4EB9-B527-9D658FEF33D0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5927-E1FE-430D-937F-A67D5C50ACD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D90B-A5D2-4EB9-B527-9D658FEF33D0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5927-E1FE-430D-937F-A67D5C50AC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D90B-A5D2-4EB9-B527-9D658FEF33D0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5927-E1FE-430D-937F-A67D5C50AC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D90B-A5D2-4EB9-B527-9D658FEF33D0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5927-E1FE-430D-937F-A67D5C50AC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D90B-A5D2-4EB9-B527-9D658FEF33D0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5927-E1FE-430D-937F-A67D5C50AC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D90B-A5D2-4EB9-B527-9D658FEF33D0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5927-E1FE-430D-937F-A67D5C50AC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D90B-A5D2-4EB9-B527-9D658FEF33D0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5927-E1FE-430D-937F-A67D5C50AC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D90B-A5D2-4EB9-B527-9D658FEF33D0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5927-E1FE-430D-937F-A67D5C50AC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A28D90B-A5D2-4EB9-B527-9D658FEF33D0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4045927-E1FE-430D-937F-A67D5C50ACD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000" dirty="0"/>
              <a:t>«</a:t>
            </a:r>
            <a:r>
              <a:rPr lang="ru-RU" sz="3000" b="1" dirty="0"/>
              <a:t>Текстовый процессор </a:t>
            </a:r>
            <a:r>
              <a:rPr lang="ru-RU" sz="3000" b="1" dirty="0" err="1"/>
              <a:t>Word</a:t>
            </a:r>
            <a:r>
              <a:rPr lang="ru-RU" sz="3000" dirty="0" smtClean="0"/>
              <a:t>»</a:t>
            </a:r>
            <a:endParaRPr lang="ru-RU" sz="3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/>
              <a:t>Практическое занятие №15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97630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06090"/>
          </a:xfrm>
        </p:spPr>
        <p:txBody>
          <a:bodyPr/>
          <a:lstStyle/>
          <a:p>
            <a:pPr algn="ctr"/>
            <a:r>
              <a:rPr lang="ru-RU" dirty="0" smtClean="0"/>
              <a:t>Правила ввода 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124744"/>
            <a:ext cx="8640960" cy="5733256"/>
          </a:xfrm>
        </p:spPr>
        <p:txBody>
          <a:bodyPr>
            <a:noAutofit/>
          </a:bodyPr>
          <a:lstStyle/>
          <a:p>
            <a:r>
              <a:rPr lang="ru-RU" sz="2300" dirty="0" smtClean="0"/>
              <a:t>Чтобы </a:t>
            </a:r>
            <a:r>
              <a:rPr lang="ru-RU" sz="2300" dirty="0"/>
              <a:t>поменять алфавит воспользуйтесь индикатором клавиатуры (правый нижний угол экрана</a:t>
            </a:r>
            <a:r>
              <a:rPr lang="ru-RU" sz="2300" dirty="0" smtClean="0"/>
              <a:t>);</a:t>
            </a:r>
            <a:endParaRPr lang="ru-RU" sz="2300" dirty="0"/>
          </a:p>
          <a:p>
            <a:r>
              <a:rPr lang="ru-RU" sz="2300" dirty="0" smtClean="0"/>
              <a:t>Буква </a:t>
            </a:r>
            <a:r>
              <a:rPr lang="ru-RU" sz="2300" dirty="0"/>
              <a:t>будет заглавной, если одновременно с ней вы нажмёте клавишу </a:t>
            </a:r>
            <a:r>
              <a:rPr lang="ru-RU" sz="2300" dirty="0" err="1" smtClean="0"/>
              <a:t>Shift</a:t>
            </a:r>
            <a:r>
              <a:rPr lang="ru-RU" sz="2300" dirty="0" smtClean="0"/>
              <a:t>;</a:t>
            </a:r>
            <a:endParaRPr lang="ru-RU" sz="2300" dirty="0"/>
          </a:p>
          <a:p>
            <a:r>
              <a:rPr lang="ru-RU" sz="2300" dirty="0" smtClean="0"/>
              <a:t>Клавиша </a:t>
            </a:r>
            <a:r>
              <a:rPr lang="ru-RU" sz="2300" dirty="0"/>
              <a:t>стирает всё слева от </a:t>
            </a:r>
            <a:r>
              <a:rPr lang="ru-RU" sz="2300" dirty="0" smtClean="0"/>
              <a:t>курсора;</a:t>
            </a:r>
            <a:endParaRPr lang="ru-RU" sz="2300" dirty="0"/>
          </a:p>
          <a:p>
            <a:r>
              <a:rPr lang="ru-RU" sz="2300" dirty="0" smtClean="0"/>
              <a:t>Клавиша</a:t>
            </a:r>
            <a:r>
              <a:rPr lang="ru-RU" sz="2300" dirty="0"/>
              <a:t> </a:t>
            </a:r>
            <a:r>
              <a:rPr lang="ru-RU" sz="2300" dirty="0" err="1"/>
              <a:t>Delete</a:t>
            </a:r>
            <a:r>
              <a:rPr lang="ru-RU" sz="2300" dirty="0"/>
              <a:t> стирает всё справа от </a:t>
            </a:r>
            <a:r>
              <a:rPr lang="ru-RU" sz="2300" dirty="0" smtClean="0"/>
              <a:t>курсора;</a:t>
            </a:r>
            <a:endParaRPr lang="ru-RU" sz="2300" dirty="0"/>
          </a:p>
          <a:p>
            <a:r>
              <a:rPr lang="ru-RU" sz="2300" dirty="0" smtClean="0"/>
              <a:t>Пропуски </a:t>
            </a:r>
            <a:r>
              <a:rPr lang="ru-RU" sz="2300" dirty="0"/>
              <a:t>осуществляются клавишей </a:t>
            </a:r>
            <a:r>
              <a:rPr lang="ru-RU" sz="2300" dirty="0" smtClean="0"/>
              <a:t>пробел;</a:t>
            </a:r>
            <a:endParaRPr lang="ru-RU" sz="2300" dirty="0"/>
          </a:p>
          <a:p>
            <a:r>
              <a:rPr lang="ru-RU" sz="2300" dirty="0" smtClean="0"/>
              <a:t>Знаки </a:t>
            </a:r>
            <a:r>
              <a:rPr lang="ru-RU" sz="2300" dirty="0"/>
              <a:t>препинания ставятся слитно с предыдущим </a:t>
            </a:r>
            <a:r>
              <a:rPr lang="ru-RU" sz="2300" dirty="0" smtClean="0"/>
              <a:t>текстом;</a:t>
            </a:r>
            <a:endParaRPr lang="ru-RU" sz="2300" dirty="0"/>
          </a:p>
          <a:p>
            <a:r>
              <a:rPr lang="ru-RU" sz="2300" dirty="0" smtClean="0"/>
              <a:t>При </a:t>
            </a:r>
            <a:r>
              <a:rPr lang="ru-RU" sz="2300" dirty="0"/>
              <a:t>создании стиля абзаца для задания атрибутов шрифта используются поле размер шрифта, кнопки «Ж» - жирный шрифт, «К» - курсив, «Ч» - подчёркивание.</a:t>
            </a:r>
          </a:p>
          <a:p>
            <a:endParaRPr lang="ru-RU" sz="2300" dirty="0"/>
          </a:p>
          <a:p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3400293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Сохранение текста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712968" cy="5400600"/>
          </a:xfrm>
        </p:spPr>
        <p:txBody>
          <a:bodyPr>
            <a:noAutofit/>
          </a:bodyPr>
          <a:lstStyle/>
          <a:p>
            <a:pPr lvl="0"/>
            <a:r>
              <a:rPr lang="ru-RU" sz="3000" dirty="0" smtClean="0"/>
              <a:t>Щёлкнуть </a:t>
            </a:r>
            <a:r>
              <a:rPr lang="ru-RU" sz="3000" dirty="0"/>
              <a:t>на файл в строке </a:t>
            </a:r>
            <a:r>
              <a:rPr lang="ru-RU" sz="3000" dirty="0" smtClean="0"/>
              <a:t>меню;</a:t>
            </a:r>
            <a:endParaRPr lang="ru-RU" sz="3000" dirty="0"/>
          </a:p>
          <a:p>
            <a:pPr lvl="0"/>
            <a:r>
              <a:rPr lang="ru-RU" sz="3000" dirty="0"/>
              <a:t>Сохранить </a:t>
            </a:r>
            <a:r>
              <a:rPr lang="ru-RU" sz="3000" dirty="0" smtClean="0"/>
              <a:t>как;</a:t>
            </a:r>
            <a:endParaRPr lang="ru-RU" sz="3000" dirty="0"/>
          </a:p>
          <a:p>
            <a:pPr lvl="0"/>
            <a:r>
              <a:rPr lang="ru-RU" sz="3000" dirty="0" smtClean="0"/>
              <a:t>Появится </a:t>
            </a:r>
            <a:r>
              <a:rPr lang="ru-RU" sz="3000" dirty="0"/>
              <a:t>окно сохранение </a:t>
            </a:r>
            <a:r>
              <a:rPr lang="ru-RU" sz="3000" dirty="0" smtClean="0"/>
              <a:t>документа;</a:t>
            </a:r>
            <a:endParaRPr lang="ru-RU" sz="3000" dirty="0"/>
          </a:p>
          <a:p>
            <a:pPr lvl="0"/>
            <a:r>
              <a:rPr lang="ru-RU" sz="3000" dirty="0" smtClean="0"/>
              <a:t>Указать</a:t>
            </a:r>
            <a:r>
              <a:rPr lang="ru-RU" sz="3000" dirty="0"/>
              <a:t> папку в которой </a:t>
            </a:r>
            <a:r>
              <a:rPr lang="ru-RU" sz="3000" dirty="0" smtClean="0"/>
              <a:t>будет сохраняться текст;</a:t>
            </a:r>
            <a:endParaRPr lang="ru-RU" sz="3000" dirty="0"/>
          </a:p>
          <a:p>
            <a:pPr lvl="0"/>
            <a:r>
              <a:rPr lang="ru-RU" sz="3000" dirty="0" smtClean="0"/>
              <a:t>Ввести </a:t>
            </a:r>
            <a:r>
              <a:rPr lang="ru-RU" sz="3000" dirty="0"/>
              <a:t>в строке имя файла, с помощью </a:t>
            </a:r>
            <a:r>
              <a:rPr lang="ru-RU" sz="3000" dirty="0" smtClean="0"/>
              <a:t>клавиатуры;</a:t>
            </a:r>
            <a:endParaRPr lang="ru-RU" sz="3000" dirty="0"/>
          </a:p>
          <a:p>
            <a:r>
              <a:rPr lang="ru-RU" sz="3000" dirty="0" smtClean="0"/>
              <a:t>Нажать </a:t>
            </a:r>
            <a:r>
              <a:rPr lang="ru-RU" sz="3000" dirty="0"/>
              <a:t>клавишу ввода (</a:t>
            </a:r>
            <a:r>
              <a:rPr lang="ru-RU" sz="3000" dirty="0" err="1"/>
              <a:t>Enter</a:t>
            </a:r>
            <a:r>
              <a:rPr lang="ru-RU" sz="3000" dirty="0"/>
              <a:t>) либо </a:t>
            </a:r>
            <a:r>
              <a:rPr lang="ru-RU" sz="3000" dirty="0" smtClean="0"/>
              <a:t>щёлкнуть </a:t>
            </a:r>
            <a:r>
              <a:rPr lang="ru-RU" sz="3000" dirty="0"/>
              <a:t>на кнопку сохранить.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145224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924800" cy="1143000"/>
          </a:xfrm>
        </p:spPr>
        <p:txBody>
          <a:bodyPr/>
          <a:lstStyle/>
          <a:p>
            <a:pPr algn="ctr"/>
            <a:r>
              <a:rPr lang="ru-RU" sz="3800" b="1" dirty="0"/>
              <a:t>Задание 1</a:t>
            </a:r>
            <a:r>
              <a:rPr lang="ru-RU" sz="3800" i="1" dirty="0"/>
              <a:t>.</a:t>
            </a:r>
            <a:r>
              <a:rPr lang="ru-RU" sz="3800" dirty="0"/>
              <a:t> </a:t>
            </a:r>
            <a:r>
              <a:rPr lang="ru-RU" sz="3800" dirty="0" smtClean="0"/>
              <a:t>Ответить </a:t>
            </a:r>
            <a:r>
              <a:rPr lang="ru-RU" sz="3800" dirty="0"/>
              <a:t>на </a:t>
            </a:r>
            <a:r>
              <a:rPr lang="ru-RU" sz="3800" dirty="0" smtClean="0"/>
              <a:t>вопросы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916832"/>
            <a:ext cx="8496944" cy="4536504"/>
          </a:xfrm>
        </p:spPr>
        <p:txBody>
          <a:bodyPr/>
          <a:lstStyle/>
          <a:p>
            <a:pPr lvl="0"/>
            <a:r>
              <a:rPr lang="ru-RU" sz="4000" dirty="0" smtClean="0"/>
              <a:t>Для </a:t>
            </a:r>
            <a:r>
              <a:rPr lang="ru-RU" sz="4000" dirty="0"/>
              <a:t>чего предназначен текстовый процессор WORD? </a:t>
            </a:r>
          </a:p>
          <a:p>
            <a:pPr lvl="0"/>
            <a:r>
              <a:rPr lang="ru-RU" sz="4000" dirty="0"/>
              <a:t>Какие обеспечивает </a:t>
            </a:r>
            <a:r>
              <a:rPr lang="ru-RU" sz="4000" dirty="0" smtClean="0"/>
              <a:t>функции?</a:t>
            </a:r>
          </a:p>
          <a:p>
            <a:pPr lvl="0"/>
            <a:r>
              <a:rPr lang="ru-RU" sz="4000" dirty="0" smtClean="0"/>
              <a:t>Какие элементы распложены на окне WORD?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007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872208"/>
          </a:xfrm>
        </p:spPr>
        <p:txBody>
          <a:bodyPr/>
          <a:lstStyle/>
          <a:p>
            <a:pPr algn="ctr"/>
            <a:r>
              <a:rPr lang="ru-RU" b="1" dirty="0"/>
              <a:t>Задание 2. </a:t>
            </a:r>
            <a:r>
              <a:rPr lang="ru-RU" dirty="0" smtClean="0"/>
              <a:t>Напечатать  </a:t>
            </a:r>
            <a:r>
              <a:rPr lang="ru-RU" dirty="0"/>
              <a:t>текст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/>
              <a:t>учётом шрифтового оформления (кегль -</a:t>
            </a:r>
            <a:r>
              <a:rPr lang="ru-RU" dirty="0" smtClean="0"/>
              <a:t>12) </a:t>
            </a:r>
            <a:r>
              <a:rPr lang="ru-RU" dirty="0"/>
              <a:t>и оформления абзаца</a:t>
            </a:r>
          </a:p>
        </p:txBody>
      </p:sp>
      <p:pic>
        <p:nvPicPr>
          <p:cNvPr id="2050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30834"/>
            <a:ext cx="7828180" cy="4484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2079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692696"/>
            <a:ext cx="8568952" cy="5688632"/>
          </a:xfrm>
        </p:spPr>
        <p:txBody>
          <a:bodyPr>
            <a:normAutofit fontScale="47500" lnSpcReduction="20000"/>
          </a:bodyPr>
          <a:lstStyle/>
          <a:p>
            <a:r>
              <a:rPr lang="ru-RU" sz="7100" dirty="0" smtClean="0"/>
              <a:t>Выделить </a:t>
            </a:r>
            <a:r>
              <a:rPr lang="ru-RU" sz="7100" dirty="0"/>
              <a:t>слово «Информатика» и </a:t>
            </a:r>
            <a:r>
              <a:rPr lang="ru-RU" sz="7100" dirty="0" smtClean="0"/>
              <a:t>заменить </a:t>
            </a:r>
            <a:r>
              <a:rPr lang="ru-RU" sz="7100" dirty="0"/>
              <a:t>шрифт на </a:t>
            </a:r>
            <a:r>
              <a:rPr lang="ru-RU" sz="7100" dirty="0" smtClean="0"/>
              <a:t>полужирный;</a:t>
            </a:r>
            <a:endParaRPr lang="ru-RU" sz="7100" dirty="0"/>
          </a:p>
          <a:p>
            <a:r>
              <a:rPr lang="ru-RU" sz="7100" dirty="0" smtClean="0"/>
              <a:t>Выделить </a:t>
            </a:r>
            <a:r>
              <a:rPr lang="ru-RU" sz="7100" dirty="0"/>
              <a:t>определение информатики и </a:t>
            </a:r>
            <a:r>
              <a:rPr lang="ru-RU" sz="7100" dirty="0" smtClean="0"/>
              <a:t>заменить </a:t>
            </a:r>
            <a:r>
              <a:rPr lang="ru-RU" sz="7100" dirty="0"/>
              <a:t>шрифт на </a:t>
            </a:r>
            <a:r>
              <a:rPr lang="ru-RU" sz="7100" dirty="0" smtClean="0"/>
              <a:t>курсив;</a:t>
            </a:r>
            <a:endParaRPr lang="ru-RU" sz="7100" dirty="0"/>
          </a:p>
          <a:p>
            <a:r>
              <a:rPr lang="ru-RU" sz="7100" dirty="0" smtClean="0"/>
              <a:t>Выделить </a:t>
            </a:r>
            <a:r>
              <a:rPr lang="ru-RU" sz="7100" dirty="0"/>
              <a:t>слова «Ядро информатики», </a:t>
            </a:r>
            <a:r>
              <a:rPr lang="ru-RU" sz="7100" dirty="0" smtClean="0"/>
              <a:t>заменить </a:t>
            </a:r>
            <a:r>
              <a:rPr lang="ru-RU" sz="7100" dirty="0"/>
              <a:t>шрифт на полужирный и </a:t>
            </a:r>
            <a:r>
              <a:rPr lang="ru-RU" sz="7100" dirty="0" smtClean="0"/>
              <a:t>изменить </a:t>
            </a:r>
            <a:r>
              <a:rPr lang="ru-RU" sz="7100" dirty="0"/>
              <a:t>высоту букв (кегль </a:t>
            </a:r>
            <a:r>
              <a:rPr lang="ru-RU" sz="7100" dirty="0" smtClean="0"/>
              <a:t>14);</a:t>
            </a:r>
            <a:endParaRPr lang="ru-RU" sz="7100" dirty="0"/>
          </a:p>
          <a:p>
            <a:r>
              <a:rPr lang="ru-RU" sz="7100" dirty="0" smtClean="0"/>
              <a:t>Выделить </a:t>
            </a:r>
            <a:r>
              <a:rPr lang="ru-RU" sz="7100" dirty="0"/>
              <a:t>пояснение в скобках «от английского слова </a:t>
            </a:r>
            <a:r>
              <a:rPr lang="ru-RU" sz="7100" dirty="0" err="1"/>
              <a:t>compute</a:t>
            </a:r>
            <a:r>
              <a:rPr lang="ru-RU" sz="7100" dirty="0"/>
              <a:t> – вычислять» и </a:t>
            </a:r>
            <a:r>
              <a:rPr lang="ru-RU" sz="7100" dirty="0" smtClean="0"/>
              <a:t>заменить </a:t>
            </a:r>
            <a:r>
              <a:rPr lang="ru-RU" sz="7100" dirty="0"/>
              <a:t>шрифт на полужирный курсив.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490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/>
              <a:t>Домашнее задание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2060848"/>
            <a:ext cx="7924800" cy="3654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стр.187-194 (</a:t>
            </a:r>
            <a:r>
              <a:rPr lang="ru-RU" sz="4000" dirty="0" err="1" smtClean="0"/>
              <a:t>Колмыкова</a:t>
            </a:r>
            <a:r>
              <a:rPr lang="ru-RU" sz="4000" dirty="0" smtClean="0"/>
              <a:t> </a:t>
            </a:r>
            <a:r>
              <a:rPr lang="ru-RU" sz="4000" dirty="0"/>
              <a:t>Е.А. Информатика: учебное пособие для студ. учреждений </a:t>
            </a:r>
            <a:r>
              <a:rPr lang="ru-RU" sz="4000" dirty="0" err="1"/>
              <a:t>средн</a:t>
            </a:r>
            <a:r>
              <a:rPr lang="ru-RU" sz="4000" dirty="0"/>
              <a:t>. </a:t>
            </a:r>
            <a:r>
              <a:rPr lang="ru-RU" sz="4000" dirty="0" err="1"/>
              <a:t>професс</a:t>
            </a:r>
            <a:r>
              <a:rPr lang="ru-RU" sz="4000" dirty="0"/>
              <a:t>. Образования. - М.: </a:t>
            </a:r>
            <a:r>
              <a:rPr lang="ru-RU" sz="4000" dirty="0" err="1"/>
              <a:t>Изд</a:t>
            </a:r>
            <a:r>
              <a:rPr lang="ru-RU" sz="4000" dirty="0"/>
              <a:t> центр  «Академия», 2014. – 415 с</a:t>
            </a:r>
            <a:r>
              <a:rPr lang="ru-RU" sz="4000" dirty="0" smtClean="0"/>
              <a:t>.)</a:t>
            </a:r>
            <a:endParaRPr lang="ru-RU" sz="4000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0097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b="1" dirty="0"/>
              <a:t>Цель:</a:t>
            </a:r>
            <a:r>
              <a:rPr lang="ru-RU" sz="4000" dirty="0"/>
              <a:t> ознакомиться со средой текстового процессора MS </a:t>
            </a:r>
            <a:r>
              <a:rPr lang="ru-RU" sz="4000" dirty="0" err="1"/>
              <a:t>Word</a:t>
            </a:r>
            <a:r>
              <a:rPr lang="ru-RU" sz="4000" dirty="0"/>
              <a:t>. </a:t>
            </a:r>
          </a:p>
          <a:p>
            <a:pPr marL="0" indent="0" algn="ctr">
              <a:buNone/>
            </a:pPr>
            <a:r>
              <a:rPr lang="ru-RU" sz="4000" b="1" dirty="0"/>
              <a:t>Оборудование: </a:t>
            </a:r>
            <a:r>
              <a:rPr lang="ru-RU" sz="4000" dirty="0"/>
              <a:t>ПК, </a:t>
            </a:r>
            <a:r>
              <a:rPr lang="ru-RU" sz="4000" dirty="0" err="1"/>
              <a:t>Microsoft</a:t>
            </a:r>
            <a:r>
              <a:rPr lang="ru-RU" sz="4000" dirty="0"/>
              <a:t> </a:t>
            </a:r>
            <a:r>
              <a:rPr lang="ru-RU" sz="4000" dirty="0" err="1" smtClean="0"/>
              <a:t>Word</a:t>
            </a:r>
            <a:r>
              <a:rPr lang="ru-RU" sz="4000" dirty="0" smtClean="0"/>
              <a:t>.</a:t>
            </a:r>
            <a:endParaRPr lang="ru-RU" sz="4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1968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340768"/>
            <a:ext cx="8640960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000" dirty="0"/>
              <a:t>Текстовый процессор WORD предназначен для ввода, редактирования, вёрстки и </a:t>
            </a:r>
            <a:r>
              <a:rPr lang="ru-RU" sz="5000" dirty="0" smtClean="0"/>
              <a:t>печати документов различной </a:t>
            </a:r>
            <a:r>
              <a:rPr lang="ru-RU" sz="5000" dirty="0"/>
              <a:t>степени </a:t>
            </a:r>
            <a:r>
              <a:rPr lang="ru-RU" sz="5000" dirty="0" smtClean="0"/>
              <a:t>сложности. </a:t>
            </a:r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579351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8496944" cy="61206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700" dirty="0"/>
              <a:t>Он обеспечивает следующие функции:</a:t>
            </a:r>
          </a:p>
          <a:p>
            <a:pPr lvl="0"/>
            <a:r>
              <a:rPr lang="ru-RU" sz="2600" dirty="0"/>
              <a:t>ввод, просмотр и корректировку текста;</a:t>
            </a:r>
          </a:p>
          <a:p>
            <a:pPr lvl="0"/>
            <a:r>
              <a:rPr lang="ru-RU" sz="2600" dirty="0"/>
              <a:t>манипулирование фрагментами текста;</a:t>
            </a:r>
          </a:p>
          <a:p>
            <a:pPr lvl="0"/>
            <a:r>
              <a:rPr lang="ru-RU" sz="2600" dirty="0"/>
              <a:t>использование различных шрифтов;</a:t>
            </a:r>
          </a:p>
          <a:p>
            <a:pPr lvl="0"/>
            <a:r>
              <a:rPr lang="ru-RU" sz="2600" dirty="0"/>
              <a:t>автоматическую вёрстку абзацев и страниц текста с учётом заданных параметров;</a:t>
            </a:r>
          </a:p>
          <a:p>
            <a:pPr lvl="0"/>
            <a:r>
              <a:rPr lang="ru-RU" sz="2600" dirty="0"/>
              <a:t>использование в документе рисунков, диаграмм, формул, таблиц и др. объектов;</a:t>
            </a:r>
          </a:p>
          <a:p>
            <a:pPr lvl="0"/>
            <a:r>
              <a:rPr lang="ru-RU" sz="2600" dirty="0"/>
              <a:t>автоматическое создание оглавления документа;</a:t>
            </a:r>
          </a:p>
          <a:p>
            <a:pPr lvl="0"/>
            <a:r>
              <a:rPr lang="ru-RU" sz="2600" dirty="0"/>
              <a:t>одновременное редактирование нескольких документов.</a:t>
            </a:r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206683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924800" cy="1080120"/>
          </a:xfrm>
        </p:spPr>
        <p:txBody>
          <a:bodyPr/>
          <a:lstStyle/>
          <a:p>
            <a:pPr algn="ctr"/>
            <a:r>
              <a:rPr lang="ru-RU" sz="4500" dirty="0"/>
              <a:t>Вызов WORD: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600200"/>
            <a:ext cx="8640960" cy="4997152"/>
          </a:xfrm>
        </p:spPr>
        <p:txBody>
          <a:bodyPr>
            <a:normAutofit/>
          </a:bodyPr>
          <a:lstStyle/>
          <a:p>
            <a:pPr lvl="0"/>
            <a:r>
              <a:rPr lang="ru-RU" sz="4000" dirty="0" smtClean="0"/>
              <a:t>Щелкнуть </a:t>
            </a:r>
            <a:r>
              <a:rPr lang="ru-RU" sz="4000" dirty="0"/>
              <a:t>на </a:t>
            </a:r>
            <a:r>
              <a:rPr lang="ru-RU" sz="4000" dirty="0" smtClean="0"/>
              <a:t>кнопку</a:t>
            </a:r>
            <a:r>
              <a:rPr lang="ru-RU" sz="4000" dirty="0"/>
              <a:t> </a:t>
            </a:r>
            <a:r>
              <a:rPr lang="ru-RU" sz="4000" dirty="0" smtClean="0"/>
              <a:t>пуск;</a:t>
            </a:r>
            <a:endParaRPr lang="ru-RU" sz="4000" dirty="0"/>
          </a:p>
          <a:p>
            <a:pPr lvl="0"/>
            <a:r>
              <a:rPr lang="ru-RU" sz="4000" dirty="0" smtClean="0"/>
              <a:t>Выбрать </a:t>
            </a:r>
            <a:r>
              <a:rPr lang="ru-RU" sz="4000" dirty="0"/>
              <a:t>пункт меню </a:t>
            </a:r>
            <a:r>
              <a:rPr lang="ru-RU" sz="4000" dirty="0" smtClean="0"/>
              <a:t>все программы;</a:t>
            </a:r>
            <a:endParaRPr lang="ru-RU" sz="4000" dirty="0"/>
          </a:p>
          <a:p>
            <a:pPr lvl="0"/>
            <a:r>
              <a:rPr lang="ru-RU" sz="4000" dirty="0" smtClean="0"/>
              <a:t>Выбрать</a:t>
            </a:r>
            <a:r>
              <a:rPr lang="en-US" sz="4000" dirty="0"/>
              <a:t> </a:t>
            </a:r>
            <a:r>
              <a:rPr lang="ru-RU" sz="4000" dirty="0"/>
              <a:t>пункт</a:t>
            </a:r>
            <a:r>
              <a:rPr lang="en-US" sz="4000" dirty="0"/>
              <a:t> </a:t>
            </a:r>
            <a:r>
              <a:rPr lang="ru-RU" sz="4000" dirty="0"/>
              <a:t>меню</a:t>
            </a:r>
            <a:r>
              <a:rPr lang="en-US" sz="4000" dirty="0"/>
              <a:t> Microsoft Office </a:t>
            </a:r>
            <a:r>
              <a:rPr lang="en-US" sz="4000" dirty="0" smtClean="0"/>
              <a:t>Word</a:t>
            </a:r>
            <a:r>
              <a:rPr lang="ru-RU" sz="4000" dirty="0" smtClean="0"/>
              <a:t>;</a:t>
            </a:r>
            <a:endParaRPr lang="ru-RU" sz="4000" dirty="0"/>
          </a:p>
          <a:p>
            <a:pPr lvl="0"/>
            <a:r>
              <a:rPr lang="ru-RU" sz="4000" dirty="0" smtClean="0"/>
              <a:t>Щелкнуть </a:t>
            </a:r>
            <a:r>
              <a:rPr lang="ru-RU" sz="4000" dirty="0"/>
              <a:t>на </a:t>
            </a:r>
            <a:r>
              <a:rPr lang="ru-RU" sz="4000" dirty="0" smtClean="0"/>
              <a:t>имя программы</a:t>
            </a:r>
            <a:r>
              <a:rPr lang="ru-RU" sz="4000" dirty="0"/>
              <a:t> </a:t>
            </a:r>
            <a:r>
              <a:rPr lang="ru-RU" sz="4000" dirty="0" err="1" smtClean="0"/>
              <a:t>Microsoft</a:t>
            </a:r>
            <a:r>
              <a:rPr lang="ru-RU" sz="4000" dirty="0"/>
              <a:t> </a:t>
            </a:r>
            <a:r>
              <a:rPr lang="ru-RU" sz="4000" dirty="0" err="1"/>
              <a:t>Office</a:t>
            </a:r>
            <a:r>
              <a:rPr lang="ru-RU" sz="4000" dirty="0"/>
              <a:t> </a:t>
            </a:r>
            <a:r>
              <a:rPr lang="ru-RU" sz="4000" dirty="0" err="1"/>
              <a:t>Word</a:t>
            </a:r>
            <a:r>
              <a:rPr lang="ru-RU" sz="40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6833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76672"/>
            <a:ext cx="8640960" cy="6264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300" dirty="0"/>
              <a:t>После запуска WORD на экране появится окно, на котором можно выделить следующие элементы:</a:t>
            </a:r>
          </a:p>
          <a:p>
            <a:r>
              <a:rPr lang="ru-RU" sz="3300" dirty="0" smtClean="0"/>
              <a:t>Строка заголовка</a:t>
            </a:r>
            <a:endParaRPr lang="ru-RU" sz="3300" dirty="0"/>
          </a:p>
          <a:p>
            <a:r>
              <a:rPr lang="ru-RU" sz="3300" dirty="0" smtClean="0"/>
              <a:t>Главное меню</a:t>
            </a:r>
            <a:endParaRPr lang="ru-RU" sz="3300" dirty="0"/>
          </a:p>
          <a:p>
            <a:r>
              <a:rPr lang="ru-RU" sz="3300" dirty="0" smtClean="0"/>
              <a:t>Панель </a:t>
            </a:r>
            <a:r>
              <a:rPr lang="ru-RU" sz="3300" dirty="0"/>
              <a:t>инструментов «Стандартная</a:t>
            </a:r>
            <a:r>
              <a:rPr lang="ru-RU" sz="3300" dirty="0" smtClean="0"/>
              <a:t>»</a:t>
            </a:r>
            <a:endParaRPr lang="ru-RU" sz="3300" dirty="0"/>
          </a:p>
          <a:p>
            <a:r>
              <a:rPr lang="ru-RU" sz="3300" dirty="0" smtClean="0"/>
              <a:t>Панель </a:t>
            </a:r>
            <a:r>
              <a:rPr lang="ru-RU" sz="3300" dirty="0"/>
              <a:t>инструментов «Форматирование</a:t>
            </a:r>
            <a:r>
              <a:rPr lang="ru-RU" sz="3300" dirty="0" smtClean="0"/>
              <a:t>»</a:t>
            </a:r>
            <a:endParaRPr lang="ru-RU" sz="3300" b="1" dirty="0" smtClean="0"/>
          </a:p>
          <a:p>
            <a:r>
              <a:rPr lang="ru-RU" sz="3300" dirty="0" smtClean="0"/>
              <a:t>Рабочее поле</a:t>
            </a:r>
          </a:p>
          <a:p>
            <a:r>
              <a:rPr lang="ru-RU" sz="3300" dirty="0" smtClean="0"/>
              <a:t>Строка состояния</a:t>
            </a:r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2542419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924800" cy="1143000"/>
          </a:xfrm>
        </p:spPr>
        <p:txBody>
          <a:bodyPr/>
          <a:lstStyle/>
          <a:p>
            <a:pPr algn="ctr"/>
            <a:r>
              <a:rPr lang="ru-RU" sz="4500" dirty="0"/>
              <a:t>Окно </a:t>
            </a:r>
            <a:r>
              <a:rPr lang="ru-RU" sz="4500" dirty="0" smtClean="0"/>
              <a:t>WORD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47" y="1340768"/>
            <a:ext cx="8208912" cy="439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0822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64704"/>
            <a:ext cx="8496944" cy="5832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700" dirty="0"/>
              <a:t>Если отсутствует одна из панелей инструментов, то её вызывают следующим образом:</a:t>
            </a:r>
          </a:p>
          <a:p>
            <a:pPr lvl="0"/>
            <a:r>
              <a:rPr lang="ru-RU" sz="3700" dirty="0"/>
              <a:t>Выбрать в строке </a:t>
            </a:r>
            <a:r>
              <a:rPr lang="ru-RU" sz="3700" dirty="0" smtClean="0"/>
              <a:t>меню вид;</a:t>
            </a:r>
            <a:endParaRPr lang="ru-RU" sz="3700" dirty="0"/>
          </a:p>
          <a:p>
            <a:pPr lvl="0"/>
            <a:r>
              <a:rPr lang="ru-RU" sz="3700" dirty="0"/>
              <a:t>Из появившегося ниспадающего меню выбрать </a:t>
            </a:r>
            <a:r>
              <a:rPr lang="ru-RU" sz="3700" dirty="0" smtClean="0"/>
              <a:t>панели инструментов;</a:t>
            </a:r>
            <a:endParaRPr lang="ru-RU" sz="3700" dirty="0"/>
          </a:p>
          <a:p>
            <a:pPr lvl="0"/>
            <a:r>
              <a:rPr lang="ru-RU" sz="3700" dirty="0"/>
              <a:t>Поставить галочку возле нужной панели.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669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24800" cy="634082"/>
          </a:xfrm>
        </p:spPr>
        <p:txBody>
          <a:bodyPr/>
          <a:lstStyle/>
          <a:p>
            <a:pPr algn="ctr"/>
            <a:r>
              <a:rPr lang="ru-RU" dirty="0" smtClean="0"/>
              <a:t>Правила ввода 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836712"/>
            <a:ext cx="8856984" cy="5904656"/>
          </a:xfrm>
        </p:spPr>
        <p:txBody>
          <a:bodyPr>
            <a:noAutofit/>
          </a:bodyPr>
          <a:lstStyle/>
          <a:p>
            <a:r>
              <a:rPr lang="ru-RU" sz="2800" dirty="0"/>
              <a:t>С</a:t>
            </a:r>
            <a:r>
              <a:rPr lang="ru-RU" sz="2800" dirty="0" smtClean="0"/>
              <a:t>имвол </a:t>
            </a:r>
            <a:r>
              <a:rPr lang="ru-RU" sz="2800" dirty="0"/>
              <a:t>вводится в ту позицию, где мигает курсор;</a:t>
            </a:r>
          </a:p>
          <a:p>
            <a:r>
              <a:rPr lang="ru-RU" sz="2800" dirty="0"/>
              <a:t>У</a:t>
            </a:r>
            <a:r>
              <a:rPr lang="ru-RU" sz="2800" dirty="0" smtClean="0"/>
              <a:t>казатель </a:t>
            </a:r>
            <a:r>
              <a:rPr lang="ru-RU" sz="2800" dirty="0"/>
              <a:t>мыши служит для установки текстового курсора в нужную позицию и в процессе набора текста не участвует;</a:t>
            </a:r>
          </a:p>
          <a:p>
            <a:r>
              <a:rPr lang="ru-RU" sz="2800" dirty="0"/>
              <a:t>Н</a:t>
            </a:r>
            <a:r>
              <a:rPr lang="ru-RU" sz="2800" dirty="0" smtClean="0"/>
              <a:t>ажимать </a:t>
            </a:r>
            <a:r>
              <a:rPr lang="ru-RU" sz="2800" dirty="0"/>
              <a:t>клавишу </a:t>
            </a:r>
            <a:r>
              <a:rPr lang="ru-RU" sz="2800" dirty="0" err="1"/>
              <a:t>Enter</a:t>
            </a:r>
            <a:r>
              <a:rPr lang="ru-RU" sz="2800" dirty="0"/>
              <a:t> надо только в конце абзаца;</a:t>
            </a:r>
          </a:p>
          <a:p>
            <a:r>
              <a:rPr lang="ru-RU" sz="2800" dirty="0"/>
              <a:t>Н</a:t>
            </a:r>
            <a:r>
              <a:rPr lang="ru-RU" sz="2800" dirty="0" smtClean="0"/>
              <a:t>е </a:t>
            </a:r>
            <a:r>
              <a:rPr lang="ru-RU" sz="2800" dirty="0"/>
              <a:t>надо производить центрирование, установку абзацного отступа и сдвиг текста с помощью ввода пробелов;</a:t>
            </a:r>
          </a:p>
          <a:p>
            <a:r>
              <a:rPr lang="ru-RU" sz="2800" dirty="0"/>
              <a:t>П</a:t>
            </a:r>
            <a:r>
              <a:rPr lang="ru-RU" sz="2800" dirty="0" smtClean="0"/>
              <a:t>осле </a:t>
            </a:r>
            <a:r>
              <a:rPr lang="ru-RU" sz="2800" dirty="0"/>
              <a:t>точки и запятой следует ставить </a:t>
            </a:r>
            <a:r>
              <a:rPr lang="ru-RU" sz="2800" dirty="0" smtClean="0"/>
              <a:t>пробел;</a:t>
            </a:r>
            <a:endParaRPr lang="ru-RU" sz="2800" dirty="0"/>
          </a:p>
          <a:p>
            <a:r>
              <a:rPr lang="ru-RU" sz="2800" dirty="0" smtClean="0"/>
              <a:t> </a:t>
            </a:r>
            <a:r>
              <a:rPr lang="ru-RU" sz="2800" dirty="0"/>
              <a:t>С</a:t>
            </a:r>
            <a:r>
              <a:rPr lang="ru-RU" sz="2800" dirty="0" smtClean="0"/>
              <a:t>имволы</a:t>
            </a:r>
            <a:r>
              <a:rPr lang="ru-RU" sz="2800" dirty="0"/>
              <a:t>, расположенные на клавиатуре вверху вводятся с помощью клавиши </a:t>
            </a:r>
            <a:r>
              <a:rPr lang="ru-RU" sz="2800" dirty="0" err="1"/>
              <a:t>Shift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9390944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44</TotalTime>
  <Words>270</Words>
  <Application>Microsoft Office PowerPoint</Application>
  <PresentationFormat>Экран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Горизонт</vt:lpstr>
      <vt:lpstr>Практическое занятие №15</vt:lpstr>
      <vt:lpstr>Презентация PowerPoint</vt:lpstr>
      <vt:lpstr>Презентация PowerPoint</vt:lpstr>
      <vt:lpstr>Презентация PowerPoint</vt:lpstr>
      <vt:lpstr>Вызов WORD: </vt:lpstr>
      <vt:lpstr>Презентация PowerPoint</vt:lpstr>
      <vt:lpstr>Окно WORD </vt:lpstr>
      <vt:lpstr>Презентация PowerPoint</vt:lpstr>
      <vt:lpstr>Правила ввода текста</vt:lpstr>
      <vt:lpstr>Правила ввода текста</vt:lpstr>
      <vt:lpstr>Сохранение текста </vt:lpstr>
      <vt:lpstr>Задание 1. Ответить на вопросы  </vt:lpstr>
      <vt:lpstr>Задание 2. Напечатать  текст  с учётом шрифтового оформления (кегль -12) и оформления абзаца</vt:lpstr>
      <vt:lpstr>Презентация PowerPoint</vt:lpstr>
      <vt:lpstr>Домашнее задание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Практическое занятие № 15</dc:title>
  <dc:creator>anna13</dc:creator>
  <cp:lastModifiedBy>anna13</cp:lastModifiedBy>
  <cp:revision>5</cp:revision>
  <dcterms:created xsi:type="dcterms:W3CDTF">2019-03-29T11:16:16Z</dcterms:created>
  <dcterms:modified xsi:type="dcterms:W3CDTF">2019-03-29T12:00:41Z</dcterms:modified>
</cp:coreProperties>
</file>