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89" r:id="rId6"/>
    <p:sldId id="264" r:id="rId7"/>
    <p:sldId id="265" r:id="rId8"/>
    <p:sldId id="292" r:id="rId9"/>
    <p:sldId id="293" r:id="rId10"/>
    <p:sldId id="294" r:id="rId11"/>
    <p:sldId id="295" r:id="rId12"/>
    <p:sldId id="260" r:id="rId13"/>
    <p:sldId id="262" r:id="rId14"/>
    <p:sldId id="296" r:id="rId15"/>
    <p:sldId id="298" r:id="rId16"/>
    <p:sldId id="269" r:id="rId17"/>
    <p:sldId id="300" r:id="rId18"/>
    <p:sldId id="301" r:id="rId19"/>
    <p:sldId id="302" r:id="rId20"/>
    <p:sldId id="303" r:id="rId21"/>
    <p:sldId id="285" r:id="rId22"/>
    <p:sldId id="299" r:id="rId23"/>
    <p:sldId id="263" r:id="rId2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2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10.10.2020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10.10.2020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10.10.2020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10.10.2020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10.10.2020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10.10.2020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10.10.2020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10.10.2020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10.10.2020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10.10.2020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10.10.2020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10.10.2020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10.10.2020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10.10.2020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10.10.2020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10.10.2020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10.10.2020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10.10.2020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10.10.2020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10.10.2020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10.10.2020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10.10.2020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pPr/>
              <a:t>10.10.2020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10.10.2020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37" y="3933056"/>
            <a:ext cx="7373175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Технологии литературы </a:t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процессе профилактики экстремистских настроений обучающихся</a:t>
            </a:r>
            <a:endParaRPr lang="uk-UA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857892"/>
            <a:ext cx="7248868" cy="95548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Докладчик : учитель русского языка и литературы МБОУ гимназии г. Зернограда  </a:t>
            </a:r>
            <a:r>
              <a:rPr lang="ru-RU" sz="2800" b="1" dirty="0" err="1" smtClean="0">
                <a:solidFill>
                  <a:srgbClr val="FF0000"/>
                </a:solidFill>
              </a:rPr>
              <a:t>Дрёмова</a:t>
            </a:r>
            <a:r>
              <a:rPr lang="ru-RU" sz="2800" b="1" smtClean="0">
                <a:solidFill>
                  <a:srgbClr val="FF0000"/>
                </a:solidFill>
              </a:rPr>
              <a:t> М.И. </a:t>
            </a:r>
            <a:endParaRPr lang="uk-UA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Гуманизм уроков литературы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9"/>
            <a:ext cx="8858280" cy="15716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Ничто, кроме литературы не может передать опыт чувств многих человеческих жизней…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8194" name="Picture 2" descr="C:\Users\Плазмодий\Desktop\d4b95452b432c81d9f87bb1ff3ebe7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571744"/>
            <a:ext cx="4572032" cy="41485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214423"/>
            <a:ext cx="4614866" cy="50720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b="1" dirty="0" smtClean="0">
                <a:solidFill>
                  <a:schemeClr val="tx2"/>
                </a:solidFill>
              </a:rPr>
              <a:t>Характерные  особенности  молодых  людей: 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    </a:t>
            </a:r>
            <a:r>
              <a:rPr lang="ru-RU" sz="2800" b="1" dirty="0" smtClean="0"/>
              <a:t>стремление  к  романтизму,  к  героическим проявлениям,  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b="1" dirty="0" smtClean="0"/>
              <a:t>поиске  личностного  образца  </a:t>
            </a:r>
          </a:p>
          <a:p>
            <a:pPr marL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800" b="1" dirty="0" smtClean="0"/>
              <a:t>для подражания герою.</a:t>
            </a:r>
            <a:endParaRPr lang="ru-RU" b="1" dirty="0"/>
          </a:p>
        </p:txBody>
      </p:sp>
      <p:pic>
        <p:nvPicPr>
          <p:cNvPr id="3074" name="Picture 2" descr="C:\Users\Плазмодий\Desktop\1869f98447a2ebdbe788a2e1d9c3ac34_i-6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093" y="1571612"/>
            <a:ext cx="3825517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7143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Особенности  поликультурного  восприятия мира учащимися в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процессе изучения произведений  литературы 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857365"/>
            <a:ext cx="8543956" cy="307183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Художественный и реальный мир имеют ли точки соприкосновения в осмыслении социально-ценностных проявлений? </a:t>
            </a:r>
          </a:p>
          <a:p>
            <a:pPr marL="457200" indent="-457200">
              <a:buAutoNum type="arabicPeriod" startAt="2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Литературные герои могут ли  служить примером для подражания? </a:t>
            </a:r>
          </a:p>
          <a:p>
            <a:pPr marL="457200" indent="-457200">
              <a:buAutoNum type="arabicPeriod" startAt="2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Нужны ли   знания  по  литературе  и искусству  в  процессе  осмысления  толерантного 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антиэкстремистского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диалога  в  современном мире?</a:t>
            </a:r>
          </a:p>
          <a:p>
            <a:pPr marL="457200" indent="-457200">
              <a:buFont typeface="Arial" pitchFamily="34" charset="0"/>
              <a:buAutoNum type="arabicPeriod" startAt="2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Верите ли вы ,что  мир  будет  развиваться  по  законам  добра  и красоты?</a:t>
            </a:r>
          </a:p>
          <a:p>
            <a:pPr marL="457200" indent="-457200">
              <a:buFont typeface="Arial" pitchFamily="34" charset="0"/>
              <a:buAutoNum type="arabicPeriod" startAt="2"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Происходит ли у вас при чтении художественного</a:t>
            </a:r>
          </a:p>
          <a:p>
            <a:pPr marL="457200" indent="-457200"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текста эмоциональный разговор с автором </a:t>
            </a:r>
          </a:p>
          <a:p>
            <a:pPr marL="457200" indent="-457200"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и героями художественного текста?</a:t>
            </a:r>
          </a:p>
          <a:p>
            <a:pPr marL="457200" indent="-457200">
              <a:buAutoNum type="arabicPeriod" startAt="2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Плазмодий\Desktop\Новая папка (2)\20161122_132212.jpg"/>
          <p:cNvPicPr>
            <a:picLocks noChangeAspect="1" noChangeArrowheads="1"/>
          </p:cNvPicPr>
          <p:nvPr/>
        </p:nvPicPr>
        <p:blipFill>
          <a:blip r:embed="rId2" cstate="print"/>
          <a:srcRect l="31251" r="11457"/>
          <a:stretch>
            <a:fillRect/>
          </a:stretch>
        </p:blipFill>
        <p:spPr bwMode="auto">
          <a:xfrm>
            <a:off x="6215074" y="4071942"/>
            <a:ext cx="2714644" cy="2665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анкетирования. </a:t>
            </a: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71612"/>
            <a:ext cx="8715436" cy="492922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1.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60% опрошенных художественный и реальный мир имеют точки соприкосновения в осмыслении социально-ценностных проявлений.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Литературные герои могут служить примером подражания для 50% студентов.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Более  70%  опрошенных  подтвердили  необходимость  для  них  знаний  по  литературе  и искусству  в  процессе  осмысления  толерантного 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антиэкстремистского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диалога  в  современном мире.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Настораживает  отсутствие  позитивного  взгляда  на  толерантное  развитие  социального мира,  так  как  около  40%  студентов  не  верят,  что  мир  будет  развиваться  по  законам  добра  и красоты.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25%  опрошенных  раскрыли  в  своих  работах  диалогические  основания  личностного толерантного эмоционального разговора с автором и героями художественного текста;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Разнообразные формы 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учебных и игровых занятий 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создают условия для: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071678"/>
            <a:ext cx="8786874" cy="407196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формирования ориентации детей на ценности </a:t>
            </a:r>
            <a:r>
              <a:rPr lang="ru-RU" b="1" dirty="0" smtClean="0"/>
              <a:t>ненасилия</a:t>
            </a:r>
            <a:r>
              <a:rPr lang="ru-RU" dirty="0" smtClean="0"/>
              <a:t>,  справедливости как нравственную основу поведения </a:t>
            </a:r>
            <a:r>
              <a:rPr lang="ru-RU" b="1" dirty="0" smtClean="0"/>
              <a:t>в  конфликтах </a:t>
            </a:r>
            <a:r>
              <a:rPr lang="ru-RU" dirty="0" smtClean="0"/>
              <a:t>и как принцип их конструктивного разрешения;</a:t>
            </a:r>
          </a:p>
          <a:p>
            <a:pPr>
              <a:buNone/>
            </a:pPr>
            <a:r>
              <a:rPr lang="ru-RU" dirty="0" smtClean="0"/>
              <a:t> развития критического мышления, навыков групповой работы, формирования умения </a:t>
            </a:r>
            <a:r>
              <a:rPr lang="ru-RU" b="1" dirty="0" smtClean="0"/>
              <a:t>вести диалог </a:t>
            </a:r>
            <a:r>
              <a:rPr lang="ru-RU" dirty="0" smtClean="0"/>
              <a:t>и аргументировать свою позицию, находить </a:t>
            </a:r>
            <a:r>
              <a:rPr lang="ru-RU" b="1" dirty="0" smtClean="0"/>
              <a:t>компромиссные решения </a:t>
            </a:r>
            <a:r>
              <a:rPr lang="ru-RU" dirty="0" smtClean="0"/>
              <a:t>обсуждаемых проблем;</a:t>
            </a:r>
          </a:p>
          <a:p>
            <a:pPr>
              <a:buNone/>
            </a:pPr>
            <a:r>
              <a:rPr lang="ru-RU" dirty="0" smtClean="0"/>
              <a:t> воспитания </a:t>
            </a:r>
            <a:r>
              <a:rPr lang="ru-RU" b="1" dirty="0" smtClean="0"/>
              <a:t>терпимости к чужому мнению</a:t>
            </a:r>
            <a:r>
              <a:rPr lang="ru-RU" dirty="0" smtClean="0"/>
              <a:t>; </a:t>
            </a:r>
          </a:p>
          <a:p>
            <a:pPr>
              <a:buNone/>
            </a:pPr>
            <a:r>
              <a:rPr lang="ru-RU" dirty="0" smtClean="0"/>
              <a:t>формирования системы нравственных ценностей на основе распространения </a:t>
            </a:r>
            <a:r>
              <a:rPr lang="ru-RU" b="1" dirty="0" smtClean="0"/>
              <a:t>этнокультурных традиций </a:t>
            </a:r>
            <a:r>
              <a:rPr lang="ru-RU" dirty="0" smtClean="0"/>
              <a:t>всех участников образовательного процесса;</a:t>
            </a:r>
          </a:p>
          <a:p>
            <a:pPr>
              <a:buNone/>
            </a:pPr>
            <a:r>
              <a:rPr lang="ru-RU" dirty="0" smtClean="0"/>
              <a:t>формирования позитивной </a:t>
            </a:r>
          </a:p>
          <a:p>
            <a:pPr>
              <a:buNone/>
            </a:pPr>
            <a:r>
              <a:rPr lang="ru-RU" b="1" dirty="0" smtClean="0"/>
              <a:t>«</a:t>
            </a:r>
            <a:r>
              <a:rPr lang="ru-RU" b="1" dirty="0" err="1" smtClean="0"/>
              <a:t>Я-концепции</a:t>
            </a:r>
            <a:r>
              <a:rPr lang="ru-RU" b="1" dirty="0" smtClean="0"/>
              <a:t>» </a:t>
            </a:r>
            <a:r>
              <a:rPr lang="ru-RU" dirty="0" smtClean="0"/>
              <a:t>у учащихся по выработке</a:t>
            </a:r>
          </a:p>
          <a:p>
            <a:pPr>
              <a:buNone/>
            </a:pPr>
            <a:r>
              <a:rPr lang="ru-RU" dirty="0" smtClean="0"/>
              <a:t> у них адекватной самооценки.</a:t>
            </a:r>
          </a:p>
          <a:p>
            <a:endParaRPr lang="ru-RU" dirty="0"/>
          </a:p>
        </p:txBody>
      </p:sp>
      <p:pic>
        <p:nvPicPr>
          <p:cNvPr id="3074" name="Picture 2" descr="C:\Users\Плазмодий\Desktop\Новая папка (2)\20170429_124002.jpg"/>
          <p:cNvPicPr>
            <a:picLocks noChangeAspect="1" noChangeArrowheads="1"/>
          </p:cNvPicPr>
          <p:nvPr/>
        </p:nvPicPr>
        <p:blipFill>
          <a:blip r:embed="rId2" cstate="print"/>
          <a:srcRect t="18597" r="14031" b="6570"/>
          <a:stretch>
            <a:fillRect/>
          </a:stretch>
        </p:blipFill>
        <p:spPr bwMode="auto">
          <a:xfrm>
            <a:off x="4857752" y="4714884"/>
            <a:ext cx="4071966" cy="19937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9001156" cy="2000265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Понимание жизни и литературы во всем их многоголосии, полифонии, многоцветности, противоречивости, сложности как непрекращающегося диалога </a:t>
            </a:r>
            <a:r>
              <a:rPr lang="en-US" sz="2800" b="1" dirty="0" smtClean="0"/>
              <a:t> - </a:t>
            </a:r>
            <a:r>
              <a:rPr lang="ru-RU" sz="2800" b="1" dirty="0" smtClean="0"/>
              <a:t>вот что нам сейчас нужно прежде всего.</a:t>
            </a:r>
            <a:endParaRPr lang="ru-RU" sz="2800" b="1" dirty="0"/>
          </a:p>
        </p:txBody>
      </p:sp>
      <p:pic>
        <p:nvPicPr>
          <p:cNvPr id="6147" name="Picture 3" descr="http://gorabbit.ru/upload/iblock/70d/70d1ac8f8bdc937b5b942661226d8f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357562"/>
            <a:ext cx="5786478" cy="3254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Активные формы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857233"/>
            <a:ext cx="8543956" cy="2428892"/>
          </a:xfrm>
        </p:spPr>
        <p:txBody>
          <a:bodyPr>
            <a:normAutofit fontScale="70000" lnSpcReduction="20000"/>
          </a:bodyPr>
          <a:lstStyle/>
          <a:p>
            <a:r>
              <a:rPr lang="ru-RU" b="1" u="sng" dirty="0" smtClean="0"/>
              <a:t>Цикл диспутов по проблемам:</a:t>
            </a:r>
          </a:p>
          <a:p>
            <a:r>
              <a:rPr lang="ru-RU" dirty="0" smtClean="0"/>
              <a:t> "Что значит быть современным", </a:t>
            </a:r>
          </a:p>
          <a:p>
            <a:r>
              <a:rPr lang="ru-RU" dirty="0" smtClean="0"/>
              <a:t>"Кто и каков герой нашего времени?", </a:t>
            </a:r>
          </a:p>
          <a:p>
            <a:r>
              <a:rPr lang="ru-RU" dirty="0" smtClean="0"/>
              <a:t>"Что такое мужественность и женственность?", </a:t>
            </a:r>
          </a:p>
          <a:p>
            <a:r>
              <a:rPr lang="ru-RU" dirty="0" smtClean="0"/>
              <a:t>"Как ты представляешь современного интеллигента?", </a:t>
            </a:r>
          </a:p>
          <a:p>
            <a:r>
              <a:rPr lang="ru-RU" dirty="0" smtClean="0"/>
              <a:t>"Зачем нужны этикет и хорошие манеры?", "Настоящий мужчина. Сильный человек. Что это значит?"</a:t>
            </a:r>
            <a:endParaRPr lang="ru-RU" dirty="0"/>
          </a:p>
        </p:txBody>
      </p:sp>
      <p:sp>
        <p:nvSpPr>
          <p:cNvPr id="46082" name="AutoShape 2" descr="http://storage.market.robokassa.ru/shop-177/offer-1414568/offerimage-1106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6083" name="Picture 3" descr="C:\Users\Плазмодий\Desktop\offerimage-110684.jpg"/>
          <p:cNvPicPr>
            <a:picLocks noChangeAspect="1" noChangeArrowheads="1"/>
          </p:cNvPicPr>
          <p:nvPr/>
        </p:nvPicPr>
        <p:blipFill>
          <a:blip r:embed="rId2"/>
          <a:srcRect r="4555" b="26862"/>
          <a:stretch>
            <a:fillRect/>
          </a:stretch>
        </p:blipFill>
        <p:spPr bwMode="auto">
          <a:xfrm>
            <a:off x="6000760" y="3441042"/>
            <a:ext cx="3019560" cy="3274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084" name="Picture 4" descr="C:\Users\Плазмодий\Desktop\slide_9.jpg"/>
          <p:cNvPicPr>
            <a:picLocks noChangeAspect="1" noChangeArrowheads="1"/>
          </p:cNvPicPr>
          <p:nvPr/>
        </p:nvPicPr>
        <p:blipFill>
          <a:blip r:embed="rId3"/>
          <a:srcRect l="10156" t="3125" r="15625" b="19791"/>
          <a:stretch>
            <a:fillRect/>
          </a:stretch>
        </p:blipFill>
        <p:spPr bwMode="auto">
          <a:xfrm>
            <a:off x="500034" y="3508710"/>
            <a:ext cx="4071966" cy="3171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Литературные суды</a:t>
            </a: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715436" cy="928694"/>
          </a:xfrm>
        </p:spPr>
        <p:txBody>
          <a:bodyPr>
            <a:noAutofit/>
          </a:bodyPr>
          <a:lstStyle/>
          <a:p>
            <a:r>
              <a:rPr lang="ru-RU" sz="2800" dirty="0" smtClean="0"/>
              <a:t>Побуждают к спору, дискуссии, размышлению,  вырабатывают диалектическое мышление, способность самостоятельно ориентироваться в непростых жизненных ситуациях. </a:t>
            </a:r>
            <a:endParaRPr lang="ru-RU" sz="2800" dirty="0"/>
          </a:p>
        </p:txBody>
      </p:sp>
      <p:pic>
        <p:nvPicPr>
          <p:cNvPr id="45058" name="Picture 2" descr="http://danko-pmr.ru/uploads/posts/2013-11/1385483801_50.jpg"/>
          <p:cNvPicPr>
            <a:picLocks noChangeAspect="1" noChangeArrowheads="1"/>
          </p:cNvPicPr>
          <p:nvPr/>
        </p:nvPicPr>
        <p:blipFill>
          <a:blip r:embed="rId2"/>
          <a:srcRect l="2344" t="20313" r="28515" b="10937"/>
          <a:stretch>
            <a:fillRect/>
          </a:stretch>
        </p:blipFill>
        <p:spPr bwMode="auto">
          <a:xfrm>
            <a:off x="4951920" y="3540420"/>
            <a:ext cx="4192080" cy="3126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59" name="Picture 3" descr="C:\Users\Плазмодий\Desktop\Новая папка (2)\YeX5LoIlfE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3571876"/>
            <a:ext cx="4683195" cy="309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Диалог на уроке – это особая коммуникативная атмосфера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2886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ни одна реплика такого диалога не может остаться без ответа;</a:t>
            </a:r>
          </a:p>
          <a:p>
            <a:r>
              <a:rPr lang="ru-RU" dirty="0" smtClean="0"/>
              <a:t>учебный диалог строго ограничен по времени;</a:t>
            </a:r>
          </a:p>
          <a:p>
            <a:r>
              <a:rPr lang="ru-RU" dirty="0" smtClean="0"/>
              <a:t>если ученик не активен, значит, он испытывает недостаток знаний;</a:t>
            </a:r>
          </a:p>
          <a:p>
            <a:r>
              <a:rPr lang="ru-RU" dirty="0" smtClean="0"/>
              <a:t>речевые характеристики учебного диалога связаны с требованием полных   ответов;</a:t>
            </a:r>
          </a:p>
          <a:p>
            <a:r>
              <a:rPr lang="ru-RU" dirty="0" smtClean="0"/>
              <a:t>учебный диалог требует предварительной подготовки.</a:t>
            </a:r>
          </a:p>
          <a:p>
            <a:endParaRPr lang="ru-RU" dirty="0"/>
          </a:p>
        </p:txBody>
      </p:sp>
      <p:pic>
        <p:nvPicPr>
          <p:cNvPr id="47107" name="Picture 3" descr="C:\Users\Плазмодий\Desktop\Новая папка (2)\20161122_132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906742"/>
            <a:ext cx="5000660" cy="2812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up/datas/99274/0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9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071546"/>
            <a:ext cx="4757742" cy="505461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Президент РФ В.В. Путин </a:t>
            </a:r>
            <a:r>
              <a:rPr lang="ru-RU" dirty="0" smtClean="0"/>
              <a:t>в своем обращении к Федеральному собранию подчеркнул:  </a:t>
            </a:r>
            <a:r>
              <a:rPr lang="ru-RU" b="1" dirty="0" smtClean="0">
                <a:solidFill>
                  <a:schemeClr val="tx2"/>
                </a:solidFill>
              </a:rPr>
              <a:t>«Сегодня  российское  общество  испытывает  явный  дефицит  духовных  скреп  – милосердия, сочувствия, сострадания друг другу, поддержки и взаимопомощи …»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6" name="Picture 3" descr="C:\Users\Плазмодий\Desktop\1396432826_vladimir_putin_1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3286116" cy="4721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Арт-технологии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8543956" cy="142876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err="1" smtClean="0">
                <a:solidFill>
                  <a:schemeClr val="tx2"/>
                </a:solidFill>
              </a:rPr>
              <a:t>Арт</a:t>
            </a:r>
            <a:r>
              <a:rPr lang="ru-RU" sz="2800" b="1" dirty="0" smtClean="0">
                <a:solidFill>
                  <a:schemeClr val="tx2"/>
                </a:solidFill>
              </a:rPr>
              <a:t>- технологии – это обучение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интеллектуальной деятельности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средствами художественного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творчества.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5121" name="Picture 1" descr="C:\Users\Плазмодий\Desktop\Новая папка (2)\IMG_00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42015" y="1193992"/>
            <a:ext cx="3259141" cy="2449322"/>
          </a:xfrm>
          <a:prstGeom prst="rect">
            <a:avLst/>
          </a:prstGeom>
          <a:noFill/>
        </p:spPr>
      </p:pic>
      <p:pic>
        <p:nvPicPr>
          <p:cNvPr id="5122" name="Picture 2" descr="C:\Users\Плазмодий\Desktop\Новая папка (2)\20150521_125118.jpg"/>
          <p:cNvPicPr>
            <a:picLocks noChangeAspect="1" noChangeArrowheads="1"/>
          </p:cNvPicPr>
          <p:nvPr/>
        </p:nvPicPr>
        <p:blipFill>
          <a:blip r:embed="rId3" cstate="print"/>
          <a:srcRect l="23162" r="13971" b="4412"/>
          <a:stretch>
            <a:fillRect/>
          </a:stretch>
        </p:blipFill>
        <p:spPr bwMode="auto">
          <a:xfrm>
            <a:off x="214283" y="3346282"/>
            <a:ext cx="2928958" cy="3340040"/>
          </a:xfrm>
          <a:prstGeom prst="rect">
            <a:avLst/>
          </a:prstGeom>
          <a:noFill/>
        </p:spPr>
      </p:pic>
      <p:pic>
        <p:nvPicPr>
          <p:cNvPr id="5123" name="Picture 3" descr="C:\Users\Плазмодий\Desktop\Новая папка (2)\20170321_1406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7931" y="3786190"/>
            <a:ext cx="5214975" cy="29334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Примеры </a:t>
            </a:r>
            <a:r>
              <a:rPr lang="ru-RU" b="1" i="1" dirty="0" err="1" smtClean="0">
                <a:solidFill>
                  <a:schemeClr val="tx2"/>
                </a:solidFill>
              </a:rPr>
              <a:t>арт-уроков</a:t>
            </a:r>
            <a:r>
              <a:rPr lang="ru-RU" b="1" i="1" dirty="0" smtClean="0">
                <a:solidFill>
                  <a:schemeClr val="tx2"/>
                </a:solidFill>
              </a:rPr>
              <a:t>: </a:t>
            </a:r>
            <a:r>
              <a:rPr lang="ru-RU" dirty="0" smtClean="0">
                <a:solidFill>
                  <a:schemeClr val="tx2"/>
                </a:solidFill>
              </a:rPr>
              <a:t/>
            </a:r>
            <a:br>
              <a:rPr lang="ru-RU" dirty="0" smtClean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1"/>
            <a:ext cx="8472518" cy="2614618"/>
          </a:xfrm>
        </p:spPr>
        <p:txBody>
          <a:bodyPr>
            <a:normAutofit fontScale="55000" lnSpcReduction="20000"/>
          </a:bodyPr>
          <a:lstStyle/>
          <a:p>
            <a:r>
              <a:rPr lang="ru-RU" sz="5100" b="1" dirty="0" smtClean="0"/>
              <a:t>театрализованный урок,</a:t>
            </a:r>
          </a:p>
          <a:p>
            <a:r>
              <a:rPr lang="ru-RU" sz="5100" b="1" dirty="0" err="1" smtClean="0"/>
              <a:t>урок-психодрама</a:t>
            </a:r>
            <a:r>
              <a:rPr lang="ru-RU" sz="5100" b="1" dirty="0" smtClean="0"/>
              <a:t>,</a:t>
            </a:r>
          </a:p>
          <a:p>
            <a:r>
              <a:rPr lang="ru-RU" sz="5100" b="1" dirty="0" smtClean="0"/>
              <a:t>урок имитационного моделирования,</a:t>
            </a:r>
          </a:p>
          <a:p>
            <a:r>
              <a:rPr lang="ru-RU" sz="5100" b="1" dirty="0" smtClean="0"/>
              <a:t>заочные путешествия,</a:t>
            </a:r>
          </a:p>
          <a:p>
            <a:r>
              <a:rPr lang="ru-RU" sz="5100" b="1" dirty="0" smtClean="0"/>
              <a:t>уроки словесного  рисования,</a:t>
            </a:r>
          </a:p>
          <a:p>
            <a:r>
              <a:rPr lang="ru-RU" sz="5100" b="1" dirty="0" smtClean="0"/>
              <a:t>учебные игры.</a:t>
            </a:r>
          </a:p>
          <a:p>
            <a:endParaRPr lang="ru-RU" dirty="0"/>
          </a:p>
        </p:txBody>
      </p:sp>
      <p:pic>
        <p:nvPicPr>
          <p:cNvPr id="44034" name="Picture 2" descr="C:\Users\Плазмодий\Desktop\Новая папка (2)\DSCF2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3428999"/>
            <a:ext cx="2428892" cy="3238521"/>
          </a:xfrm>
          <a:prstGeom prst="rect">
            <a:avLst/>
          </a:prstGeom>
          <a:noFill/>
        </p:spPr>
      </p:pic>
      <p:pic>
        <p:nvPicPr>
          <p:cNvPr id="44035" name="Picture 3" descr="C:\Users\Плазмодий\Desktop\Новая папка (2)\PbUOvB3NDz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119214"/>
            <a:ext cx="3929090" cy="2599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Дмитрий Сергеевич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 ЛИХАЧЁВ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1600200"/>
            <a:ext cx="5257808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Меняя  все,  меняя  нас,  пришел  новый  век.  Пути  возвращения  к  Человеку-гражданину  видятся  нами  как интерес  к  судьбе  человеческой  личности  -  самой  большой ценности,  чувствам,  способным  ее  преобразить…</a:t>
            </a:r>
            <a:endParaRPr lang="ru-RU" dirty="0"/>
          </a:p>
        </p:txBody>
      </p:sp>
      <p:pic>
        <p:nvPicPr>
          <p:cNvPr id="5122" name="Picture 2" descr="C:\Users\Плазмодий\Desktop\KOG_146950_00006_1_t210_1352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3021435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44" y="1000108"/>
            <a:ext cx="5286412" cy="512605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u="sng" dirty="0" err="1" smtClean="0">
                <a:solidFill>
                  <a:schemeClr val="tx2"/>
                </a:solidFill>
              </a:rPr>
              <a:t>Гуманитаризация</a:t>
            </a:r>
            <a:r>
              <a:rPr lang="ru-RU" dirty="0" smtClean="0"/>
              <a:t> - это процесс целенаправленного развития личности,  формирование  ее  способности  проявлять   культуру,  гуманитарную  компетентность  в </a:t>
            </a:r>
          </a:p>
          <a:p>
            <a:pPr>
              <a:buNone/>
            </a:pPr>
            <a:r>
              <a:rPr lang="ru-RU" dirty="0" smtClean="0"/>
              <a:t>     жизнедеятельности  в  контексте поликультурного  мировосприятия</a:t>
            </a:r>
            <a:endParaRPr lang="ru-RU" dirty="0"/>
          </a:p>
        </p:txBody>
      </p:sp>
      <p:pic>
        <p:nvPicPr>
          <p:cNvPr id="2050" name="Picture 2" descr="C:\Users\Плазмодий\Desktop\Philanthr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3116"/>
            <a:ext cx="3929090" cy="4236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Бернард Шоу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1600200"/>
            <a:ext cx="5400684" cy="4525963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«Теперь, когда мы научились летать по воздуху, как птицы, плавать под водой, как рыбы, нам не хватает только одного - научиться жить на земле, как люди».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Плазмодий\Desktop\0_4f9c6_5f7814f1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3000396" cy="42389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Что такое экстремизм?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600200"/>
            <a:ext cx="4257676" cy="4525963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chemeClr val="tx2"/>
                </a:solidFill>
              </a:rPr>
              <a:t>Экстреми́зм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2"/>
                </a:solidFill>
              </a:rPr>
              <a:t>(от фр. </a:t>
            </a:r>
            <a:r>
              <a:rPr lang="ru-RU" dirty="0" err="1" smtClean="0">
                <a:solidFill>
                  <a:schemeClr val="tx2"/>
                </a:solidFill>
              </a:rPr>
              <a:t>extremisme</a:t>
            </a:r>
            <a:r>
              <a:rPr lang="ru-RU" dirty="0" smtClean="0">
                <a:solidFill>
                  <a:schemeClr val="tx2"/>
                </a:solidFill>
              </a:rPr>
              <a:t>, от лат. </a:t>
            </a:r>
            <a:r>
              <a:rPr lang="ru-RU" dirty="0" err="1" smtClean="0">
                <a:solidFill>
                  <a:schemeClr val="tx2"/>
                </a:solidFill>
              </a:rPr>
              <a:t>extremus</a:t>
            </a:r>
            <a:r>
              <a:rPr lang="ru-RU" dirty="0" smtClean="0">
                <a:solidFill>
                  <a:schemeClr val="tx2"/>
                </a:solidFill>
              </a:rPr>
              <a:t> — крайний) — </a:t>
            </a:r>
            <a:r>
              <a:rPr lang="ru-RU" b="1" dirty="0" smtClean="0">
                <a:solidFill>
                  <a:schemeClr val="tx2"/>
                </a:solidFill>
              </a:rPr>
              <a:t>приверженность к крайним взглядам и, в особенности, мерам.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Плазмодий\Desktop\hello_html_1a4c22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85992"/>
            <a:ext cx="4129570" cy="30956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472518" cy="5000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Причины молодежного экстремизма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1600200"/>
            <a:ext cx="4000528" cy="452596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Пропаганда ксенофобии  в СМИ;</a:t>
            </a:r>
          </a:p>
          <a:p>
            <a:r>
              <a:rPr lang="ru-RU" dirty="0" smtClean="0"/>
              <a:t>Культурные различия;</a:t>
            </a:r>
          </a:p>
          <a:p>
            <a:r>
              <a:rPr lang="ru-RU" dirty="0" smtClean="0"/>
              <a:t>Проблемы в семье, бедность;</a:t>
            </a:r>
          </a:p>
          <a:p>
            <a:r>
              <a:rPr lang="ru-RU" dirty="0" smtClean="0"/>
              <a:t>Утрата системы ценностей и идеалов;</a:t>
            </a:r>
          </a:p>
          <a:p>
            <a:r>
              <a:rPr lang="ru-RU" dirty="0" smtClean="0"/>
              <a:t>Отсутствие четкой политики государства.</a:t>
            </a:r>
          </a:p>
          <a:p>
            <a:endParaRPr lang="ru-RU" dirty="0"/>
          </a:p>
        </p:txBody>
      </p:sp>
      <p:pic>
        <p:nvPicPr>
          <p:cNvPr id="3074" name="Picture 2" descr="C:\Users\Плазмодий\Desktop\ekstremiz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30108"/>
            <a:ext cx="3786214" cy="2522725"/>
          </a:xfrm>
          <a:prstGeom prst="rect">
            <a:avLst/>
          </a:prstGeom>
          <a:noFill/>
        </p:spPr>
      </p:pic>
      <p:pic>
        <p:nvPicPr>
          <p:cNvPr id="3075" name="Picture 3" descr="C:\Users\Плазмодий\Desktop\news_20131101015426_9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018338"/>
            <a:ext cx="3786214" cy="28396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Роль художественного творчества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600200"/>
            <a:ext cx="4572032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sz="2800" dirty="0" smtClean="0"/>
              <a:t>избавление от стресса, агрессивности;</a:t>
            </a:r>
          </a:p>
          <a:p>
            <a:r>
              <a:rPr lang="ru-RU" sz="2800" dirty="0" smtClean="0"/>
              <a:t>решение жизненных проблем; </a:t>
            </a:r>
          </a:p>
          <a:p>
            <a:r>
              <a:rPr lang="ru-RU" sz="2800" dirty="0" smtClean="0"/>
              <a:t>преодоление тяжелых переживаний,  связанных с потерей близких людей;</a:t>
            </a:r>
          </a:p>
          <a:p>
            <a:r>
              <a:rPr lang="ru-RU" sz="2800" dirty="0" smtClean="0"/>
              <a:t>даже избавление от боли и других неприятных физических симптомов.</a:t>
            </a:r>
          </a:p>
          <a:p>
            <a:endParaRPr lang="ru-RU" dirty="0"/>
          </a:p>
        </p:txBody>
      </p:sp>
      <p:pic>
        <p:nvPicPr>
          <p:cNvPr id="5122" name="Picture 2" descr="C:\Users\Плазмодий\Desktop\Новая папка (2)\20150521_1337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32282"/>
            <a:ext cx="3500462" cy="2625346"/>
          </a:xfrm>
          <a:prstGeom prst="rect">
            <a:avLst/>
          </a:prstGeom>
          <a:noFill/>
        </p:spPr>
      </p:pic>
      <p:pic>
        <p:nvPicPr>
          <p:cNvPr id="5124" name="Picture 4" descr="C:\Users\Плазмодий\Desktop\Новая папка (2)\20170429_1241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071942"/>
            <a:ext cx="4121251" cy="2635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Художественные образы способны 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помочь  понять самих себя </a:t>
            </a:r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6148" name="Picture 4" descr="C:\Users\Плазмодий\Desktop\Новая папка (2)\20170321_1355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4667598" cy="2625524"/>
          </a:xfrm>
          <a:prstGeom prst="rect">
            <a:avLst/>
          </a:prstGeom>
          <a:noFill/>
        </p:spPr>
      </p:pic>
      <p:pic>
        <p:nvPicPr>
          <p:cNvPr id="6149" name="Picture 5" descr="C:\Users\Плазмодий\Desktop\Новая папка (2)\20170321_1311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4125496"/>
            <a:ext cx="4857784" cy="2732504"/>
          </a:xfrm>
          <a:prstGeom prst="rect">
            <a:avLst/>
          </a:prstGeom>
          <a:noFill/>
        </p:spPr>
      </p:pic>
      <p:pic>
        <p:nvPicPr>
          <p:cNvPr id="6150" name="Picture 6" descr="C:\Users\Плазмодий\Desktop\Новая папка (2)\20150521_1338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500174"/>
            <a:ext cx="3786213" cy="2839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78581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инструменты в борьбе с идеологией терроризма и экстремизма.</a:t>
            </a:r>
            <a:endParaRPr lang="ru-RU" sz="3200" b="1" dirty="0"/>
          </a:p>
        </p:txBody>
      </p:sp>
      <p:pic>
        <p:nvPicPr>
          <p:cNvPr id="7170" name="Picture 2" descr="C:\Users\Плазмодий\Desktop\Новая папка (2)\DSC030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071918"/>
            <a:ext cx="4143404" cy="2786082"/>
          </a:xfrm>
          <a:prstGeom prst="rect">
            <a:avLst/>
          </a:prstGeom>
          <a:noFill/>
        </p:spPr>
      </p:pic>
      <p:pic>
        <p:nvPicPr>
          <p:cNvPr id="7171" name="Picture 3" descr="C:\Users\Плазмодий\Desktop\Новая папка (2)\2015-04-27-1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7" y="1428736"/>
            <a:ext cx="5595159" cy="3143272"/>
          </a:xfrm>
          <a:prstGeom prst="rect">
            <a:avLst/>
          </a:prstGeom>
          <a:noFill/>
        </p:spPr>
      </p:pic>
      <p:pic>
        <p:nvPicPr>
          <p:cNvPr id="7172" name="Picture 4" descr="C:\Users\Плазмодий\Desktop\Новая папка (2)\20161122_1321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4205882"/>
            <a:ext cx="4714876" cy="26521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757</Words>
  <Application>Microsoft Office PowerPoint</Application>
  <PresentationFormat>Экран (4:3)</PresentationFormat>
  <Paragraphs>80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Специальное оформление</vt:lpstr>
      <vt:lpstr>Технологии литературы  в процессе профилактики экстремистских настроений обучающихся</vt:lpstr>
      <vt:lpstr>Презентация PowerPoint</vt:lpstr>
      <vt:lpstr>Презентация PowerPoint</vt:lpstr>
      <vt:lpstr>Бернард Шоу</vt:lpstr>
      <vt:lpstr>Что такое экстремизм?</vt:lpstr>
      <vt:lpstr>Причины молодежного экстремизма</vt:lpstr>
      <vt:lpstr>Роль художественного творчества</vt:lpstr>
      <vt:lpstr>Художественные образы способны  помочь  понять самих себя </vt:lpstr>
      <vt:lpstr>инструменты в борьбе с идеологией терроризма и экстремизма.</vt:lpstr>
      <vt:lpstr>Гуманизм уроков литературы</vt:lpstr>
      <vt:lpstr>Презентация PowerPoint</vt:lpstr>
      <vt:lpstr>Особенности  поликультурного  восприятия мира учащимися в  процессе изучения произведений  литературы :</vt:lpstr>
      <vt:lpstr>Результаты анкетирования. </vt:lpstr>
      <vt:lpstr>Разнообразные формы  учебных и игровых занятий  создают условия для:</vt:lpstr>
      <vt:lpstr>Презентация PowerPoint</vt:lpstr>
      <vt:lpstr>Активные формы</vt:lpstr>
      <vt:lpstr>Литературные суды</vt:lpstr>
      <vt:lpstr>Диалог на уроке – это особая коммуникативная атмосфера</vt:lpstr>
      <vt:lpstr>Презентация PowerPoint</vt:lpstr>
      <vt:lpstr>Арт-технологии</vt:lpstr>
      <vt:lpstr>Примеры арт-уроков:  </vt:lpstr>
      <vt:lpstr>Дмитрий Сергеевич  ЛИХАЧЁВ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Марина Дрёмова</cp:lastModifiedBy>
  <cp:revision>75</cp:revision>
  <dcterms:created xsi:type="dcterms:W3CDTF">2009-01-08T12:15:48Z</dcterms:created>
  <dcterms:modified xsi:type="dcterms:W3CDTF">2020-10-10T18:53:43Z</dcterms:modified>
</cp:coreProperties>
</file>