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Техника игры в волейбол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460" y="4050833"/>
            <a:ext cx="3948057" cy="150011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Материал </a:t>
            </a:r>
            <a:r>
              <a:rPr lang="ru-RU" dirty="0" smtClean="0"/>
              <a:t>подготовил</a:t>
            </a:r>
          </a:p>
          <a:p>
            <a:pPr algn="l"/>
            <a:r>
              <a:rPr lang="ru-RU" dirty="0"/>
              <a:t>Учитель физической культуры </a:t>
            </a:r>
          </a:p>
          <a:p>
            <a:pPr algn="l"/>
            <a:r>
              <a:rPr lang="ru-RU" dirty="0" smtClean="0"/>
              <a:t>МОУ «С(К)ОШИ №4» г. Магнитогорска</a:t>
            </a:r>
          </a:p>
          <a:p>
            <a:pPr algn="l"/>
            <a:r>
              <a:rPr lang="ru-RU" dirty="0" smtClean="0"/>
              <a:t>Спицын И.А.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7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499" y="28162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Рис.6 Вариант верхней боковой подачи, так</a:t>
            </a:r>
          </a:p>
          <a:p>
            <a:r>
              <a:rPr lang="ru-RU" dirty="0"/>
              <a:t>называемая планирующая подача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499" y="234315"/>
            <a:ext cx="5250855" cy="2581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29737" y="2520911"/>
            <a:ext cx="40610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7 Способы ударов по мячу</a:t>
            </a:r>
          </a:p>
          <a:p>
            <a:r>
              <a:rPr lang="ru-RU" dirty="0"/>
              <a:t>при выполнении планирующих</a:t>
            </a:r>
          </a:p>
          <a:p>
            <a:r>
              <a:rPr lang="ru-RU" dirty="0"/>
              <a:t>подач.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37" y="543023"/>
            <a:ext cx="3504762" cy="1875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122"/>
          <a:stretch/>
        </p:blipFill>
        <p:spPr>
          <a:xfrm>
            <a:off x="1125557" y="3213832"/>
            <a:ext cx="7815327" cy="30068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466496" y="6239093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8 Подача в прыжке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62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94" y="685800"/>
            <a:ext cx="8596668" cy="777240"/>
          </a:xfrm>
        </p:spPr>
        <p:txBody>
          <a:bodyPr/>
          <a:lstStyle/>
          <a:p>
            <a:r>
              <a:rPr lang="ru-RU" dirty="0"/>
              <a:t>Передачи.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756" y="1767840"/>
            <a:ext cx="8900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• </a:t>
            </a:r>
            <a:r>
              <a:rPr lang="ru-RU" dirty="0"/>
              <a:t>Технический прием, с помощью которого мяч направляется партнеру </a:t>
            </a:r>
            <a:r>
              <a:rPr lang="ru-RU" dirty="0" smtClean="0"/>
              <a:t>для продолжения </a:t>
            </a:r>
            <a:r>
              <a:rPr lang="ru-RU" dirty="0"/>
              <a:t>игры или переправляется на сторону </a:t>
            </a:r>
            <a:r>
              <a:rPr lang="ru-RU" dirty="0" smtClean="0"/>
              <a:t>противника, называется </a:t>
            </a:r>
            <a:r>
              <a:rPr lang="ru-RU" dirty="0"/>
              <a:t>передачей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По направлению относительно передающего различают передачи вперед, </a:t>
            </a:r>
            <a:r>
              <a:rPr lang="ru-RU" dirty="0" smtClean="0"/>
              <a:t>над собой </a:t>
            </a:r>
            <a:r>
              <a:rPr lang="ru-RU" dirty="0"/>
              <a:t>и назад. По длине траектории различают : длинные передачи – через зону </a:t>
            </a:r>
            <a:r>
              <a:rPr lang="ru-RU" dirty="0" smtClean="0"/>
              <a:t>; короткие </a:t>
            </a:r>
            <a:r>
              <a:rPr lang="ru-RU" dirty="0"/>
              <a:t>- в соседнюю зону ; укороченные – в свою зону. По </a:t>
            </a:r>
            <a:r>
              <a:rPr lang="ru-RU" dirty="0" smtClean="0"/>
              <a:t>высоте различают передачи </a:t>
            </a:r>
            <a:r>
              <a:rPr lang="ru-RU" dirty="0"/>
              <a:t>низкие (до 1 м над сеткой), средние (свыше 2 м), а по расстоянию </a:t>
            </a:r>
            <a:r>
              <a:rPr lang="ru-RU" dirty="0" smtClean="0"/>
              <a:t>от сетки </a:t>
            </a:r>
            <a:r>
              <a:rPr lang="ru-RU" dirty="0"/>
              <a:t>– близкие (менее 0,5 м) и отдаленные ( более 0,5 м 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Наиболее распространенной является передача двумя руками </a:t>
            </a:r>
            <a:r>
              <a:rPr lang="ru-RU" dirty="0" smtClean="0"/>
              <a:t>сверху (рис.9,а). Ее </a:t>
            </a:r>
            <a:r>
              <a:rPr lang="ru-RU" dirty="0"/>
              <a:t>главные преимущества заключаются в надежности и точности. </a:t>
            </a:r>
            <a:r>
              <a:rPr lang="ru-RU" dirty="0" smtClean="0"/>
              <a:t>При выполнении </a:t>
            </a:r>
            <a:r>
              <a:rPr lang="ru-RU" dirty="0"/>
              <a:t>этой передачи в исходном положении ноги игрока согнуты </a:t>
            </a:r>
            <a:r>
              <a:rPr lang="ru-RU" dirty="0" smtClean="0"/>
              <a:t>в коленях</a:t>
            </a:r>
            <a:r>
              <a:rPr lang="ru-RU" dirty="0"/>
              <a:t>, руки вынесены перед лицом так, что большие пальцы </a:t>
            </a:r>
            <a:r>
              <a:rPr lang="ru-RU" dirty="0" smtClean="0"/>
              <a:t>находятся примерно </a:t>
            </a:r>
            <a:r>
              <a:rPr lang="ru-RU" dirty="0"/>
              <a:t>на уровне бровей. Кисти рук слегка повернуты внутрь, концы </a:t>
            </a:r>
            <a:r>
              <a:rPr lang="ru-RU" dirty="0" smtClean="0"/>
              <a:t>пальцев образуют </a:t>
            </a:r>
            <a:r>
              <a:rPr lang="ru-RU" dirty="0"/>
              <a:t>овал в форме ковша (</a:t>
            </a:r>
            <a:r>
              <a:rPr lang="ru-RU" dirty="0" smtClean="0"/>
              <a:t>рис.9,б</a:t>
            </a:r>
            <a:r>
              <a:rPr lang="ru-RU" dirty="0"/>
              <a:t>). Пальцы оптимально напряжены.</a:t>
            </a:r>
          </a:p>
        </p:txBody>
      </p:sp>
    </p:spTree>
    <p:extLst>
      <p:ext uri="{BB962C8B-B14F-4D97-AF65-F5344CB8AC3E}">
        <p14:creationId xmlns:p14="http://schemas.microsoft.com/office/powerpoint/2010/main" val="75025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" y="540336"/>
            <a:ext cx="91135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•  При </a:t>
            </a:r>
            <a:r>
              <a:rPr lang="ru-RU" dirty="0"/>
              <a:t>приближении мяча встречное движение к нему начинают ноги – </a:t>
            </a:r>
            <a:r>
              <a:rPr lang="ru-RU" dirty="0" smtClean="0"/>
              <a:t>они выпрямляются </a:t>
            </a:r>
            <a:r>
              <a:rPr lang="ru-RU" dirty="0"/>
              <a:t>в коленных суставах и поднимают тело игрока. Вслед за этим </a:t>
            </a:r>
            <a:r>
              <a:rPr lang="ru-RU" dirty="0" smtClean="0"/>
              <a:t>в движение </a:t>
            </a:r>
            <a:r>
              <a:rPr lang="ru-RU" dirty="0"/>
              <a:t>включаются руки - они поднимаются и выпрямляются на встречу </a:t>
            </a:r>
            <a:r>
              <a:rPr lang="ru-RU" dirty="0" smtClean="0"/>
              <a:t>мячу. Основную </a:t>
            </a:r>
            <a:r>
              <a:rPr lang="ru-RU" dirty="0"/>
              <a:t>амортизирующую нагрузку принимают на себя большие </a:t>
            </a:r>
            <a:r>
              <a:rPr lang="ru-RU" dirty="0" smtClean="0"/>
              <a:t>пальцы. Указательные </a:t>
            </a:r>
            <a:r>
              <a:rPr lang="ru-RU" dirty="0"/>
              <a:t>(главным образом) и средние пальцы являются </a:t>
            </a:r>
            <a:r>
              <a:rPr lang="ru-RU" dirty="0" smtClean="0"/>
              <a:t>ударными. Безымянные </a:t>
            </a:r>
            <a:r>
              <a:rPr lang="ru-RU" dirty="0"/>
              <a:t>пальцы и мизинцы удерживают мяч с боков, не захватывая его. </a:t>
            </a:r>
            <a:r>
              <a:rPr lang="ru-RU" dirty="0" smtClean="0"/>
              <a:t>Эти движения </a:t>
            </a:r>
            <a:r>
              <a:rPr lang="ru-RU" dirty="0"/>
              <a:t>ног, туловища и рук, выполненные слитно, обеспечивают </a:t>
            </a:r>
            <a:r>
              <a:rPr lang="ru-RU" dirty="0" smtClean="0"/>
              <a:t>короткое касание </a:t>
            </a:r>
            <a:r>
              <a:rPr lang="ru-RU" dirty="0"/>
              <a:t>мяча упругими пальцами, позволяют направить его в нужную точку </a:t>
            </a:r>
            <a:r>
              <a:rPr lang="ru-RU" dirty="0" smtClean="0"/>
              <a:t>по задуманной траектории.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•  Изучите </a:t>
            </a:r>
            <a:r>
              <a:rPr lang="ru-RU" dirty="0"/>
              <a:t>позы и движения волейболиста при передачах </a:t>
            </a:r>
            <a:r>
              <a:rPr lang="ru-RU" dirty="0" smtClean="0"/>
              <a:t>двумя руками </a:t>
            </a:r>
            <a:r>
              <a:rPr lang="ru-RU" dirty="0"/>
              <a:t>сверху, обратите внимание на положение ног, туловища рук в </a:t>
            </a:r>
            <a:r>
              <a:rPr lang="ru-RU" dirty="0" smtClean="0"/>
              <a:t>основной стойке </a:t>
            </a:r>
            <a:r>
              <a:rPr lang="ru-RU" dirty="0"/>
              <a:t>(</a:t>
            </a:r>
            <a:r>
              <a:rPr lang="ru-RU" dirty="0" smtClean="0"/>
              <a:t>рис.9,а</a:t>
            </a:r>
            <a:r>
              <a:rPr lang="ru-RU" dirty="0"/>
              <a:t>); расположение пальцев рук на мяче (</a:t>
            </a:r>
            <a:r>
              <a:rPr lang="ru-RU" dirty="0" smtClean="0"/>
              <a:t>рис.9,б); движения </a:t>
            </a:r>
            <a:r>
              <a:rPr lang="ru-RU" dirty="0"/>
              <a:t>волейболиста при передачах мяча вперед, над собой и назад (</a:t>
            </a:r>
            <a:r>
              <a:rPr lang="ru-RU" dirty="0" smtClean="0"/>
              <a:t>рис.10). Другие </a:t>
            </a:r>
            <a:r>
              <a:rPr lang="ru-RU" dirty="0"/>
              <a:t>виды передач применяются реже : двумя руками сверху в </a:t>
            </a:r>
            <a:r>
              <a:rPr lang="ru-RU" dirty="0" smtClean="0"/>
              <a:t>прыжке (рис.11,а</a:t>
            </a:r>
            <a:r>
              <a:rPr lang="ru-RU" dirty="0"/>
              <a:t>), одной рукой </a:t>
            </a:r>
            <a:r>
              <a:rPr lang="ru-RU" dirty="0" smtClean="0"/>
              <a:t>сверху(рис.11,б</a:t>
            </a:r>
            <a:r>
              <a:rPr lang="ru-RU" dirty="0"/>
              <a:t>),двумя руками </a:t>
            </a:r>
            <a:r>
              <a:rPr lang="ru-RU" dirty="0" smtClean="0"/>
              <a:t>снизу(рис.12). В </a:t>
            </a:r>
            <a:r>
              <a:rPr lang="ru-RU" dirty="0"/>
              <a:t>современной игре передача –важный элемент организации </a:t>
            </a:r>
            <a:r>
              <a:rPr lang="ru-RU" dirty="0" smtClean="0"/>
              <a:t>нападения, связывающий </a:t>
            </a:r>
            <a:r>
              <a:rPr lang="ru-RU" dirty="0"/>
              <a:t>защиту с атакой. Задача передающего игрока в связи с этим </a:t>
            </a:r>
            <a:r>
              <a:rPr lang="ru-RU" dirty="0" smtClean="0"/>
              <a:t>– создавать </a:t>
            </a:r>
            <a:r>
              <a:rPr lang="ru-RU" dirty="0"/>
              <a:t>партнерам наилучшие условия для атаки нападающими ударами. </a:t>
            </a:r>
            <a:r>
              <a:rPr lang="ru-RU" dirty="0" smtClean="0"/>
              <a:t>Каждый волейболист </a:t>
            </a:r>
            <a:r>
              <a:rPr lang="ru-RU" dirty="0"/>
              <a:t>должен овладеть всем арсеналом быстрых и точных передач, </a:t>
            </a:r>
            <a:r>
              <a:rPr lang="ru-RU" dirty="0" smtClean="0"/>
              <a:t>уметь чередовать </a:t>
            </a:r>
            <a:r>
              <a:rPr lang="ru-RU" dirty="0"/>
              <a:t>( менять ) их по </a:t>
            </a:r>
            <a:r>
              <a:rPr lang="ru-RU" dirty="0" smtClean="0"/>
              <a:t>длине, высоте</a:t>
            </a:r>
            <a:r>
              <a:rPr lang="ru-RU" dirty="0"/>
              <a:t>, направлению, своевременно </a:t>
            </a:r>
            <a:r>
              <a:rPr lang="ru-RU" dirty="0" smtClean="0"/>
              <a:t>выполнять отвлекающие </a:t>
            </a:r>
            <a:r>
              <a:rPr lang="ru-RU" dirty="0"/>
              <a:t>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7822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360" y="2352674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Рис.9 </a:t>
            </a:r>
            <a:r>
              <a:rPr lang="ru-RU" dirty="0"/>
              <a:t>Передача мяча двумя руками </a:t>
            </a:r>
            <a:r>
              <a:rPr lang="ru-RU" dirty="0" smtClean="0"/>
              <a:t>сверху (а); </a:t>
            </a:r>
            <a:r>
              <a:rPr lang="ru-RU" dirty="0"/>
              <a:t>положение кистей рук и </a:t>
            </a:r>
            <a:r>
              <a:rPr lang="ru-RU" dirty="0" smtClean="0"/>
              <a:t>расположение пальцев </a:t>
            </a:r>
            <a:r>
              <a:rPr lang="ru-RU" dirty="0"/>
              <a:t>на мяче в момент </a:t>
            </a:r>
            <a:r>
              <a:rPr lang="ru-RU" dirty="0" smtClean="0"/>
              <a:t>выполнения передачи </a:t>
            </a:r>
            <a:r>
              <a:rPr lang="ru-RU" dirty="0"/>
              <a:t>(б).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3413" y="4153167"/>
            <a:ext cx="26235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Рис.10 </a:t>
            </a:r>
            <a:r>
              <a:rPr lang="ru-RU" dirty="0"/>
              <a:t>Передача двумя руками </a:t>
            </a:r>
            <a:r>
              <a:rPr lang="ru-RU" dirty="0" smtClean="0"/>
              <a:t>сверху, выполненная </a:t>
            </a:r>
            <a:r>
              <a:rPr lang="ru-RU" dirty="0"/>
              <a:t>в различных направлениях:</a:t>
            </a:r>
          </a:p>
          <a:p>
            <a:r>
              <a:rPr lang="ru-RU" dirty="0"/>
              <a:t>а) </a:t>
            </a:r>
            <a:r>
              <a:rPr lang="ru-RU" dirty="0" smtClean="0"/>
              <a:t>вперед;</a:t>
            </a:r>
          </a:p>
          <a:p>
            <a:r>
              <a:rPr lang="ru-RU" dirty="0" smtClean="0"/>
              <a:t>б</a:t>
            </a:r>
            <a:r>
              <a:rPr lang="ru-RU" dirty="0"/>
              <a:t>) над </a:t>
            </a:r>
            <a:r>
              <a:rPr lang="ru-RU" dirty="0" smtClean="0"/>
              <a:t>собой;</a:t>
            </a:r>
          </a:p>
          <a:p>
            <a:r>
              <a:rPr lang="ru-RU" dirty="0" smtClean="0"/>
              <a:t>в</a:t>
            </a:r>
            <a:r>
              <a:rPr lang="ru-RU" dirty="0"/>
              <a:t>) назад.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667" t="49111" r="53167" b="16667"/>
          <a:stretch/>
        </p:blipFill>
        <p:spPr>
          <a:xfrm>
            <a:off x="-14186" y="3553003"/>
            <a:ext cx="3240614" cy="3304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500" t="9556" r="25000" b="63111"/>
          <a:stretch/>
        </p:blipFill>
        <p:spPr>
          <a:xfrm>
            <a:off x="426720" y="258430"/>
            <a:ext cx="4648200" cy="2094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7333" t="42667" r="20000" b="16444"/>
          <a:stretch/>
        </p:blipFill>
        <p:spPr>
          <a:xfrm>
            <a:off x="5836920" y="400405"/>
            <a:ext cx="3997507" cy="375276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96000" y="435080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11 </a:t>
            </a:r>
            <a:r>
              <a:rPr lang="ru-RU" dirty="0"/>
              <a:t>Другие виды выполненная</a:t>
            </a:r>
          </a:p>
          <a:p>
            <a:r>
              <a:rPr lang="ru-RU" dirty="0"/>
              <a:t>в различных направлениях</a:t>
            </a:r>
          </a:p>
          <a:p>
            <a:r>
              <a:rPr lang="ru-RU" dirty="0"/>
              <a:t>передач в волейболе:</a:t>
            </a:r>
          </a:p>
          <a:p>
            <a:r>
              <a:rPr lang="ru-RU" dirty="0"/>
              <a:t>а) двумя руками в прыжке,</a:t>
            </a:r>
          </a:p>
          <a:p>
            <a:r>
              <a:rPr lang="ru-RU" dirty="0"/>
              <a:t>б) одной рукой сверху.</a:t>
            </a:r>
          </a:p>
        </p:txBody>
      </p:sp>
    </p:spTree>
    <p:extLst>
      <p:ext uri="{BB962C8B-B14F-4D97-AF65-F5344CB8AC3E}">
        <p14:creationId xmlns:p14="http://schemas.microsoft.com/office/powerpoint/2010/main" val="56497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867" y="137160"/>
            <a:ext cx="9091506" cy="1320800"/>
          </a:xfrm>
        </p:spPr>
        <p:txBody>
          <a:bodyPr/>
          <a:lstStyle/>
          <a:p>
            <a:r>
              <a:rPr lang="ru-RU" dirty="0"/>
              <a:t>Основные виды </a:t>
            </a:r>
            <a:r>
              <a:rPr lang="ru-RU" dirty="0" smtClean="0"/>
              <a:t>передач в </a:t>
            </a:r>
            <a:r>
              <a:rPr lang="ru-RU" dirty="0"/>
              <a:t>волейболе: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67" y="948690"/>
            <a:ext cx="9616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• «</a:t>
            </a:r>
            <a:r>
              <a:rPr lang="ru-RU" dirty="0"/>
              <a:t>просто» обычный высокий пас во 2-ю и 4-ю зону.</a:t>
            </a:r>
          </a:p>
          <a:p>
            <a:pPr algn="just"/>
            <a:r>
              <a:rPr lang="ru-RU" dirty="0" smtClean="0"/>
              <a:t>	• «</a:t>
            </a:r>
            <a:r>
              <a:rPr lang="ru-RU" dirty="0"/>
              <a:t>метр» пасуется в 3-ю зону, на высоту метра от сетки.</a:t>
            </a:r>
          </a:p>
          <a:p>
            <a:pPr algn="just"/>
            <a:r>
              <a:rPr lang="ru-RU" dirty="0" smtClean="0"/>
              <a:t>	• «</a:t>
            </a:r>
            <a:r>
              <a:rPr lang="ru-RU" dirty="0"/>
              <a:t>метр сзади» пасуется также как и метр, только связующий дает пас себе за</a:t>
            </a:r>
          </a:p>
          <a:p>
            <a:pPr algn="just"/>
            <a:r>
              <a:rPr lang="ru-RU" dirty="0"/>
              <a:t>спину.</a:t>
            </a:r>
          </a:p>
          <a:p>
            <a:pPr algn="just"/>
            <a:r>
              <a:rPr lang="ru-RU" dirty="0" smtClean="0"/>
              <a:t>	•  </a:t>
            </a:r>
            <a:r>
              <a:rPr lang="ru-RU" dirty="0"/>
              <a:t>«взлет» пасуется в 3-ю зону. В момент, когда мяча касается </a:t>
            </a:r>
            <a:r>
              <a:rPr lang="ru-RU" dirty="0" smtClean="0"/>
              <a:t>связующий, нападающий </a:t>
            </a:r>
            <a:r>
              <a:rPr lang="ru-RU" dirty="0"/>
              <a:t>уже должен быть в воздухе с вытянутой рукой готовой к удару, </a:t>
            </a:r>
            <a:r>
              <a:rPr lang="ru-RU" dirty="0" smtClean="0"/>
              <a:t>а связующий </a:t>
            </a:r>
            <a:r>
              <a:rPr lang="ru-RU" dirty="0"/>
              <a:t>должен быстрым и коротким пасом вложить мяч в руку нападающего.</a:t>
            </a:r>
          </a:p>
          <a:p>
            <a:pPr algn="just"/>
            <a:r>
              <a:rPr lang="ru-RU" dirty="0" smtClean="0"/>
              <a:t>	• «</a:t>
            </a:r>
            <a:r>
              <a:rPr lang="ru-RU" dirty="0"/>
              <a:t>взлет сзади» пасуется как обычный взлет, только за голову и нападающий</a:t>
            </a:r>
          </a:p>
          <a:p>
            <a:pPr algn="just"/>
            <a:r>
              <a:rPr lang="ru-RU" dirty="0"/>
              <a:t>бежит чуть с опозданием.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«душка» пасуется как взлет, но только в разрыв блока. Например, между </a:t>
            </a:r>
            <a:r>
              <a:rPr lang="ru-RU" dirty="0" smtClean="0"/>
              <a:t>третей и </a:t>
            </a:r>
            <a:r>
              <a:rPr lang="ru-RU" dirty="0"/>
              <a:t>четвертой зоной.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«стопка» играется как взлет в 3-й зоне, но мяч не швыряется с силой в </a:t>
            </a:r>
            <a:r>
              <a:rPr lang="ru-RU" dirty="0" smtClean="0"/>
              <a:t>руку нападающему</a:t>
            </a:r>
            <a:r>
              <a:rPr lang="ru-RU" dirty="0"/>
              <a:t>, а подвешивается над сеткой на высоте 20-50 </a:t>
            </a:r>
            <a:r>
              <a:rPr lang="ru-RU" dirty="0" smtClean="0"/>
              <a:t>см. Нападающий должен бежать </a:t>
            </a:r>
            <a:r>
              <a:rPr lang="ru-RU" dirty="0"/>
              <a:t>с задержкой, по сравнению с взлетом. Но такие удары </a:t>
            </a:r>
            <a:r>
              <a:rPr lang="ru-RU" dirty="0" smtClean="0"/>
              <a:t>легче блокировать</a:t>
            </a:r>
            <a:r>
              <a:rPr lang="ru-RU" dirty="0"/>
              <a:t>, </a:t>
            </a:r>
            <a:r>
              <a:rPr lang="ru-RU" dirty="0" smtClean="0"/>
              <a:t>так как </a:t>
            </a:r>
            <a:r>
              <a:rPr lang="ru-RU" dirty="0"/>
              <a:t>блокирующим есть время, чтобы успеть поставить блок.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«прострел» пасуется на антенну, ниже и быстрее чем «просто», в момент, </a:t>
            </a:r>
            <a:r>
              <a:rPr lang="ru-RU" dirty="0" smtClean="0"/>
              <a:t>когда связующий </a:t>
            </a:r>
            <a:r>
              <a:rPr lang="ru-RU" dirty="0"/>
              <a:t>касается мяча, нападающий должен быть в завершающем </a:t>
            </a:r>
            <a:r>
              <a:rPr lang="ru-RU" dirty="0" smtClean="0"/>
              <a:t>этапе разбега </a:t>
            </a:r>
            <a:r>
              <a:rPr lang="ru-RU" dirty="0"/>
              <a:t>и готовым к прыжку.</a:t>
            </a:r>
          </a:p>
          <a:p>
            <a:pPr algn="just"/>
            <a:r>
              <a:rPr lang="ru-RU" dirty="0" smtClean="0"/>
              <a:t>	•  </a:t>
            </a:r>
            <a:r>
              <a:rPr lang="ru-RU" dirty="0"/>
              <a:t>«</a:t>
            </a:r>
            <a:r>
              <a:rPr lang="ru-RU" dirty="0" err="1"/>
              <a:t>марита</a:t>
            </a:r>
            <a:r>
              <a:rPr lang="ru-RU" dirty="0"/>
              <a:t>» пасуется как «метр</a:t>
            </a:r>
            <a:r>
              <a:rPr lang="ru-RU" dirty="0" smtClean="0"/>
              <a:t>» ,</a:t>
            </a:r>
            <a:r>
              <a:rPr lang="ru-RU" dirty="0"/>
              <a:t>но отличие в том, что нападающий </a:t>
            </a:r>
            <a:r>
              <a:rPr lang="ru-RU" dirty="0" smtClean="0"/>
              <a:t>имитирует разбег на </a:t>
            </a:r>
            <a:r>
              <a:rPr lang="ru-RU" dirty="0"/>
              <a:t>взлет и останавливается, блок поднимается, в тот момент, когда </a:t>
            </a:r>
            <a:r>
              <a:rPr lang="ru-RU" dirty="0" smtClean="0"/>
              <a:t>блок опускается</a:t>
            </a:r>
            <a:r>
              <a:rPr lang="ru-RU" dirty="0"/>
              <a:t>, прыгает и бьет нападающий.</a:t>
            </a:r>
          </a:p>
        </p:txBody>
      </p:sp>
    </p:spTree>
    <p:extLst>
      <p:ext uri="{BB962C8B-B14F-4D97-AF65-F5344CB8AC3E}">
        <p14:creationId xmlns:p14="http://schemas.microsoft.com/office/powerpoint/2010/main" val="299639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414" y="289560"/>
            <a:ext cx="8596668" cy="853440"/>
          </a:xfrm>
        </p:spPr>
        <p:txBody>
          <a:bodyPr/>
          <a:lstStyle/>
          <a:p>
            <a:r>
              <a:rPr lang="ru-RU" dirty="0" smtClean="0"/>
              <a:t>Нападение.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414" y="960120"/>
            <a:ext cx="922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					Нападающие </a:t>
            </a:r>
            <a:r>
              <a:rPr lang="ru-RU" b="1" dirty="0"/>
              <a:t>удары</a:t>
            </a:r>
            <a:r>
              <a:rPr lang="ru-RU" b="1" dirty="0" smtClean="0"/>
              <a:t>.</a:t>
            </a:r>
          </a:p>
          <a:p>
            <a:pPr algn="just"/>
            <a:endParaRPr lang="ru-RU" b="1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Технический прием атаки, состоящий в перебивании одной рукой </a:t>
            </a:r>
            <a:r>
              <a:rPr lang="ru-RU" dirty="0" smtClean="0"/>
              <a:t>мяча, находящегося </a:t>
            </a:r>
            <a:r>
              <a:rPr lang="ru-RU" dirty="0"/>
              <a:t>выше верхнего края сетки, на сторону противника, </a:t>
            </a:r>
            <a:r>
              <a:rPr lang="ru-RU" dirty="0" smtClean="0"/>
              <a:t>называется нападающим </a:t>
            </a:r>
            <a:r>
              <a:rPr lang="ru-RU" dirty="0"/>
              <a:t>ударом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Скорость полета мяча зависит от удара: чем сильнее удар, тем больше </a:t>
            </a:r>
            <a:r>
              <a:rPr lang="ru-RU" dirty="0" smtClean="0"/>
              <a:t>скорость, следовательно</a:t>
            </a:r>
            <a:r>
              <a:rPr lang="ru-RU" dirty="0"/>
              <a:t>, его труднее принять.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По технике выполнения, различают прямой нападающий удар и боковой. </a:t>
            </a:r>
            <a:r>
              <a:rPr lang="ru-RU" dirty="0" smtClean="0"/>
              <a:t>И тот и другой </a:t>
            </a:r>
            <a:r>
              <a:rPr lang="ru-RU" dirty="0"/>
              <a:t>могут быть выполнены в прыжке с места или с разбега. По скорости </a:t>
            </a:r>
            <a:r>
              <a:rPr lang="ru-RU" dirty="0" smtClean="0"/>
              <a:t>полета мяча </a:t>
            </a:r>
            <a:r>
              <a:rPr lang="ru-RU" dirty="0"/>
              <a:t>различают: 1) Силовые(скоростные); 2) Кистевые(ускоренные); </a:t>
            </a:r>
            <a:r>
              <a:rPr lang="ru-RU" dirty="0" smtClean="0"/>
              <a:t>3) Обманные(медленные).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Прямой нападающий удар. Длина разбега колеблется от 2 до 4 м и состоит из 2 </a:t>
            </a:r>
            <a:r>
              <a:rPr lang="ru-RU" dirty="0" smtClean="0"/>
              <a:t>– 4 </a:t>
            </a:r>
            <a:r>
              <a:rPr lang="ru-RU" dirty="0"/>
              <a:t>шагов. Первый шаг короткий, выполняется мягко, как бы </a:t>
            </a:r>
            <a:r>
              <a:rPr lang="ru-RU" dirty="0" smtClean="0"/>
              <a:t>крадучись, последний шаг длинный</a:t>
            </a:r>
            <a:r>
              <a:rPr lang="ru-RU" dirty="0"/>
              <a:t>, выполняется в виде скачка. Прямая нога выносится вперед и ставится </a:t>
            </a:r>
            <a:r>
              <a:rPr lang="ru-RU" dirty="0" smtClean="0"/>
              <a:t>на пятку</a:t>
            </a:r>
            <a:r>
              <a:rPr lang="ru-RU" dirty="0"/>
              <a:t>, в след за этим быстро приставляется другая нога. Туловище слегка </a:t>
            </a:r>
            <a:r>
              <a:rPr lang="ru-RU" dirty="0" smtClean="0"/>
              <a:t>отклоняется назад</a:t>
            </a:r>
            <a:r>
              <a:rPr lang="ru-RU" dirty="0"/>
              <a:t>, руки внизу –сзади. Вместе с перекатом на носки ноги выпрямляются </a:t>
            </a:r>
            <a:r>
              <a:rPr lang="ru-RU" dirty="0" smtClean="0"/>
              <a:t>и выполняется </a:t>
            </a:r>
            <a:r>
              <a:rPr lang="ru-RU" dirty="0"/>
              <a:t>прыжок, бьющая рука взмахом по кратчайшему пути поднимается</a:t>
            </a:r>
          </a:p>
        </p:txBody>
      </p:sp>
    </p:spTree>
    <p:extLst>
      <p:ext uri="{BB962C8B-B14F-4D97-AF65-F5344CB8AC3E}">
        <p14:creationId xmlns:p14="http://schemas.microsoft.com/office/powerpoint/2010/main" val="241999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280" y="3775293"/>
            <a:ext cx="9067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прыжке плечи </a:t>
            </a:r>
            <a:r>
              <a:rPr lang="ru-RU" dirty="0" smtClean="0"/>
              <a:t>и бьющая </a:t>
            </a:r>
            <a:r>
              <a:rPr lang="ru-RU" dirty="0"/>
              <a:t>рука отводится </a:t>
            </a:r>
            <a:r>
              <a:rPr lang="ru-RU" dirty="0" smtClean="0"/>
              <a:t>назад, туловище прогибается (</a:t>
            </a:r>
            <a:r>
              <a:rPr lang="ru-RU" dirty="0"/>
              <a:t>рис.12</a:t>
            </a:r>
            <a:r>
              <a:rPr lang="ru-RU" dirty="0" smtClean="0"/>
              <a:t>). С </a:t>
            </a:r>
            <a:r>
              <a:rPr lang="ru-RU" dirty="0"/>
              <a:t>этого момента </a:t>
            </a:r>
            <a:r>
              <a:rPr lang="ru-RU" dirty="0" smtClean="0"/>
              <a:t>начинается выполнение собственно нападающего </a:t>
            </a:r>
            <a:r>
              <a:rPr lang="ru-RU" dirty="0"/>
              <a:t>удара. </a:t>
            </a:r>
            <a:r>
              <a:rPr lang="ru-RU" dirty="0" smtClean="0"/>
              <a:t>Первое движении </a:t>
            </a:r>
            <a:r>
              <a:rPr lang="ru-RU" dirty="0"/>
              <a:t>– выведение </a:t>
            </a:r>
            <a:r>
              <a:rPr lang="ru-RU" dirty="0" smtClean="0"/>
              <a:t>вперед локтя </a:t>
            </a:r>
            <a:r>
              <a:rPr lang="ru-RU" dirty="0"/>
              <a:t>бьющей руки. </a:t>
            </a:r>
            <a:r>
              <a:rPr lang="ru-RU" dirty="0" smtClean="0"/>
              <a:t>Бьющая рука</a:t>
            </a:r>
            <a:r>
              <a:rPr lang="ru-RU" dirty="0"/>
              <a:t>, разгибаясь в </a:t>
            </a:r>
            <a:r>
              <a:rPr lang="ru-RU" dirty="0" smtClean="0"/>
              <a:t>локтевом суставе</a:t>
            </a:r>
            <a:r>
              <a:rPr lang="ru-RU" dirty="0"/>
              <a:t>, начинает </a:t>
            </a:r>
            <a:r>
              <a:rPr lang="ru-RU" dirty="0" smtClean="0"/>
              <a:t>движение вперед </a:t>
            </a:r>
            <a:r>
              <a:rPr lang="ru-RU" dirty="0"/>
              <a:t>и </a:t>
            </a:r>
            <a:r>
              <a:rPr lang="ru-RU" dirty="0" smtClean="0"/>
              <a:t>акцентированным движением </a:t>
            </a:r>
            <a:r>
              <a:rPr lang="ru-RU" dirty="0"/>
              <a:t>кистью ударят </a:t>
            </a:r>
            <a:r>
              <a:rPr lang="ru-RU" dirty="0" smtClean="0"/>
              <a:t>по мячу</a:t>
            </a:r>
            <a:r>
              <a:rPr lang="ru-RU" dirty="0"/>
              <a:t>. Пальцы кисти в </a:t>
            </a:r>
            <a:r>
              <a:rPr lang="ru-RU" dirty="0" smtClean="0"/>
              <a:t>момент удара </a:t>
            </a:r>
            <a:r>
              <a:rPr lang="ru-RU" dirty="0"/>
              <a:t>плотно сжаты, </a:t>
            </a:r>
            <a:r>
              <a:rPr lang="ru-RU" dirty="0" smtClean="0"/>
              <a:t>мяч находится </a:t>
            </a:r>
            <a:r>
              <a:rPr lang="ru-RU" dirty="0"/>
              <a:t>несколько </a:t>
            </a:r>
            <a:r>
              <a:rPr lang="ru-RU" dirty="0" smtClean="0"/>
              <a:t>впереди игрока</a:t>
            </a:r>
            <a:r>
              <a:rPr lang="ru-RU" dirty="0"/>
              <a:t>. Приземление </a:t>
            </a:r>
            <a:r>
              <a:rPr lang="ru-RU" dirty="0" smtClean="0"/>
              <a:t>после удара </a:t>
            </a:r>
            <a:r>
              <a:rPr lang="ru-RU" dirty="0"/>
              <a:t>выполняются </a:t>
            </a:r>
            <a:r>
              <a:rPr lang="ru-RU" dirty="0" smtClean="0"/>
              <a:t>на согнутые </a:t>
            </a:r>
            <a:r>
              <a:rPr lang="ru-RU" dirty="0"/>
              <a:t>ноги с </a:t>
            </a:r>
            <a:r>
              <a:rPr lang="ru-RU" dirty="0" smtClean="0"/>
              <a:t>опущенными руками</a:t>
            </a:r>
            <a:r>
              <a:rPr lang="ru-RU" dirty="0"/>
              <a:t>, что дает </a:t>
            </a:r>
            <a:r>
              <a:rPr lang="ru-RU" dirty="0" smtClean="0"/>
              <a:t>игроку возможность </a:t>
            </a:r>
            <a:r>
              <a:rPr lang="ru-RU" dirty="0"/>
              <a:t>быстро </a:t>
            </a:r>
            <a:r>
              <a:rPr lang="ru-RU" dirty="0" smtClean="0"/>
              <a:t>начать перемещение </a:t>
            </a:r>
            <a:r>
              <a:rPr lang="ru-RU" dirty="0"/>
              <a:t>в </a:t>
            </a:r>
            <a:r>
              <a:rPr lang="ru-RU" dirty="0" smtClean="0"/>
              <a:t>нужном направлении </a:t>
            </a:r>
            <a:r>
              <a:rPr lang="ru-RU" dirty="0"/>
              <a:t>или </a:t>
            </a:r>
            <a:r>
              <a:rPr lang="ru-RU" dirty="0" smtClean="0"/>
              <a:t>выполнить повторный </a:t>
            </a:r>
            <a:r>
              <a:rPr lang="ru-RU" dirty="0"/>
              <a:t>прыжок </a:t>
            </a:r>
            <a:r>
              <a:rPr lang="ru-RU" dirty="0" smtClean="0"/>
              <a:t>для блокировки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29916"/>
            <a:ext cx="8275320" cy="36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3920"/>
          </a:xfrm>
        </p:spPr>
        <p:txBody>
          <a:bodyPr/>
          <a:lstStyle/>
          <a:p>
            <a:r>
              <a:rPr lang="ru-RU" dirty="0"/>
              <a:t>Боковой нападающий </a:t>
            </a:r>
            <a:r>
              <a:rPr lang="ru-RU" dirty="0" smtClean="0"/>
              <a:t>удар.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1368" y="5066838"/>
            <a:ext cx="7315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Рис.13. Боковой </a:t>
            </a:r>
            <a:r>
              <a:rPr lang="ru-RU" dirty="0"/>
              <a:t>нападающий </a:t>
            </a:r>
            <a:r>
              <a:rPr lang="ru-RU" dirty="0" smtClean="0"/>
              <a:t>удар выполняется </a:t>
            </a:r>
            <a:r>
              <a:rPr lang="ru-RU" dirty="0"/>
              <a:t>после широкого </a:t>
            </a:r>
            <a:r>
              <a:rPr lang="ru-RU" dirty="0" smtClean="0"/>
              <a:t>через сторону </a:t>
            </a:r>
            <a:r>
              <a:rPr lang="ru-RU" dirty="0"/>
              <a:t>замаха бьющей </a:t>
            </a:r>
            <a:r>
              <a:rPr lang="ru-RU" dirty="0" smtClean="0"/>
              <a:t>рукой. Изменяя </a:t>
            </a:r>
            <a:r>
              <a:rPr lang="ru-RU" dirty="0"/>
              <a:t>движения руки </a:t>
            </a:r>
            <a:r>
              <a:rPr lang="ru-RU" dirty="0" smtClean="0"/>
              <a:t>и кисти</a:t>
            </a:r>
            <a:r>
              <a:rPr lang="ru-RU" dirty="0"/>
              <a:t>, можно выполнять также </a:t>
            </a:r>
            <a:r>
              <a:rPr lang="ru-RU" dirty="0" smtClean="0"/>
              <a:t>нападающие удары с переводом </a:t>
            </a:r>
            <a:r>
              <a:rPr lang="ru-RU" dirty="0"/>
              <a:t>мяча вправо и влево.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61347"/>
            <a:ext cx="8862906" cy="44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74" y="37592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/>
              <a:t>Удар переводом вправо </a:t>
            </a:r>
            <a:r>
              <a:rPr lang="ru-RU" dirty="0" smtClean="0"/>
              <a:t>или влево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49"/>
          <a:stretch/>
        </p:blipFill>
        <p:spPr>
          <a:xfrm>
            <a:off x="202363" y="1036320"/>
            <a:ext cx="4877455" cy="2903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7980"/>
          <a:stretch/>
        </p:blipFill>
        <p:spPr>
          <a:xfrm>
            <a:off x="5265229" y="852093"/>
            <a:ext cx="4303395" cy="32627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1560" y="4275356"/>
            <a:ext cx="91467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Рис.14.  Удар </a:t>
            </a:r>
            <a:r>
              <a:rPr lang="ru-RU" dirty="0"/>
              <a:t>переводом </a:t>
            </a:r>
            <a:r>
              <a:rPr lang="ru-RU" dirty="0" smtClean="0"/>
              <a:t>вправо или </a:t>
            </a:r>
            <a:r>
              <a:rPr lang="ru-RU" dirty="0"/>
              <a:t>влево бывает с </a:t>
            </a:r>
            <a:r>
              <a:rPr lang="ru-RU" dirty="0" smtClean="0"/>
              <a:t>поворотом туловища </a:t>
            </a:r>
            <a:r>
              <a:rPr lang="ru-RU" dirty="0"/>
              <a:t>и </a:t>
            </a:r>
            <a:r>
              <a:rPr lang="ru-RU" dirty="0" smtClean="0"/>
              <a:t>без.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Удары </a:t>
            </a:r>
            <a:r>
              <a:rPr lang="ru-RU" dirty="0"/>
              <a:t>с поворотом </a:t>
            </a:r>
            <a:r>
              <a:rPr lang="ru-RU" dirty="0" smtClean="0"/>
              <a:t>туловища выполняются </a:t>
            </a:r>
            <a:r>
              <a:rPr lang="ru-RU" dirty="0"/>
              <a:t>также как и </a:t>
            </a:r>
            <a:r>
              <a:rPr lang="ru-RU" dirty="0" smtClean="0"/>
              <a:t>прямой, но с незначительным поворотом туловища </a:t>
            </a:r>
            <a:r>
              <a:rPr lang="ru-RU" dirty="0"/>
              <a:t>в сторону удара и </a:t>
            </a:r>
            <a:r>
              <a:rPr lang="ru-RU" dirty="0" smtClean="0"/>
              <a:t>удар по мячу наносится </a:t>
            </a:r>
            <a:r>
              <a:rPr lang="ru-RU" dirty="0"/>
              <a:t>сверху – </a:t>
            </a:r>
            <a:r>
              <a:rPr lang="ru-RU" dirty="0" smtClean="0"/>
              <a:t>сзади - </a:t>
            </a:r>
            <a:r>
              <a:rPr lang="ru-RU" dirty="0"/>
              <a:t>справа. При переводе </a:t>
            </a:r>
            <a:r>
              <a:rPr lang="ru-RU" dirty="0" smtClean="0"/>
              <a:t>вправо туловище </a:t>
            </a:r>
            <a:r>
              <a:rPr lang="ru-RU" dirty="0"/>
              <a:t>начинает </a:t>
            </a:r>
            <a:r>
              <a:rPr lang="ru-RU" dirty="0" smtClean="0"/>
              <a:t>моментальный поворот </a:t>
            </a:r>
            <a:r>
              <a:rPr lang="ru-RU" dirty="0"/>
              <a:t>после отрыва от </a:t>
            </a:r>
            <a:r>
              <a:rPr lang="ru-RU" dirty="0" smtClean="0"/>
              <a:t>земли, далее </a:t>
            </a:r>
            <a:r>
              <a:rPr lang="ru-RU" dirty="0"/>
              <a:t>его порядком </a:t>
            </a:r>
            <a:r>
              <a:rPr lang="ru-RU" dirty="0" smtClean="0"/>
              <a:t>при  наклоняют </a:t>
            </a:r>
            <a:r>
              <a:rPr lang="ru-RU" dirty="0"/>
              <a:t>влево, а плечо </a:t>
            </a:r>
            <a:r>
              <a:rPr lang="ru-RU" dirty="0" smtClean="0"/>
              <a:t>отводят от сетки.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А </a:t>
            </a:r>
            <a:r>
              <a:rPr lang="ru-RU" dirty="0"/>
              <a:t>при ударе без </a:t>
            </a:r>
            <a:r>
              <a:rPr lang="ru-RU" dirty="0" smtClean="0"/>
              <a:t>поворота туловища </a:t>
            </a:r>
            <a:r>
              <a:rPr lang="ru-RU" dirty="0"/>
              <a:t>основную роль </a:t>
            </a:r>
            <a:r>
              <a:rPr lang="ru-RU" dirty="0" smtClean="0"/>
              <a:t>играет удар </a:t>
            </a:r>
            <a:r>
              <a:rPr lang="ru-RU" dirty="0"/>
              <a:t>по мячу кистью.</a:t>
            </a:r>
          </a:p>
        </p:txBody>
      </p:sp>
    </p:spTree>
    <p:extLst>
      <p:ext uri="{BB962C8B-B14F-4D97-AF65-F5344CB8AC3E}">
        <p14:creationId xmlns:p14="http://schemas.microsoft.com/office/powerpoint/2010/main" val="3847062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ru-RU" dirty="0"/>
              <a:t>Блокирование в </a:t>
            </a:r>
            <a:r>
              <a:rPr lang="ru-RU" dirty="0" smtClean="0"/>
              <a:t>волейболе.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814" y="1983105"/>
            <a:ext cx="87338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• </a:t>
            </a:r>
            <a:r>
              <a:rPr lang="ru-RU" dirty="0"/>
              <a:t>Технический прием защиты, с помощь которого преграждают путь </a:t>
            </a:r>
            <a:r>
              <a:rPr lang="ru-RU" dirty="0" smtClean="0"/>
              <a:t>мячу после </a:t>
            </a:r>
            <a:r>
              <a:rPr lang="ru-RU" dirty="0"/>
              <a:t>нападающего удара со стороны противника, называется блоком, </a:t>
            </a:r>
            <a:r>
              <a:rPr lang="ru-RU" dirty="0" smtClean="0"/>
              <a:t>а действие </a:t>
            </a:r>
            <a:r>
              <a:rPr lang="ru-RU" dirty="0"/>
              <a:t>защитников – блокированием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Из положения игрока (рис.20),готовящегося к блокированию, </a:t>
            </a:r>
            <a:r>
              <a:rPr lang="ru-RU" dirty="0" smtClean="0"/>
              <a:t>приставным шагом</a:t>
            </a:r>
            <a:r>
              <a:rPr lang="ru-RU" dirty="0"/>
              <a:t>, скачком или бегом защитник перемещается к предполагаемому </a:t>
            </a:r>
            <a:r>
              <a:rPr lang="ru-RU" dirty="0" smtClean="0"/>
              <a:t>месту блокирования</a:t>
            </a:r>
            <a:r>
              <a:rPr lang="ru-RU" dirty="0"/>
              <a:t>. Последний шаг перед </a:t>
            </a:r>
            <a:r>
              <a:rPr lang="ru-RU" dirty="0" smtClean="0"/>
              <a:t>выпрыгиванием выполняется как </a:t>
            </a:r>
            <a:r>
              <a:rPr lang="ru-RU" dirty="0" err="1" smtClean="0"/>
              <a:t>напрыгивающий</a:t>
            </a:r>
            <a:r>
              <a:rPr lang="ru-RU" dirty="0"/>
              <a:t>, стопорящий (по типу разбега перед нападающим ударом</a:t>
            </a:r>
            <a:r>
              <a:rPr lang="ru-RU" dirty="0" smtClean="0"/>
              <a:t>); другая </a:t>
            </a:r>
            <a:r>
              <a:rPr lang="ru-RU" dirty="0"/>
              <a:t>нога приставляется на ширину плеч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Затем следует выпрыгивание. Движение начинают ноги, затем продолжают </a:t>
            </a:r>
            <a:r>
              <a:rPr lang="ru-RU" dirty="0" smtClean="0"/>
              <a:t>руки. При </a:t>
            </a:r>
            <a:r>
              <a:rPr lang="ru-RU" dirty="0"/>
              <a:t>приближении мяча руки выпрямляются и ставятся на пути его </a:t>
            </a:r>
            <a:r>
              <a:rPr lang="ru-RU" dirty="0" smtClean="0"/>
              <a:t>движения: пальцы </a:t>
            </a:r>
            <a:r>
              <a:rPr lang="ru-RU" dirty="0"/>
              <a:t>рук разведены и оптимально напряжены, </a:t>
            </a:r>
            <a:r>
              <a:rPr lang="ru-RU" dirty="0" smtClean="0"/>
              <a:t>кисти слегка </a:t>
            </a:r>
            <a:r>
              <a:rPr lang="ru-RU" dirty="0"/>
              <a:t>согнуты, чтоб </a:t>
            </a:r>
            <a:r>
              <a:rPr lang="ru-RU" dirty="0" smtClean="0"/>
              <a:t>мяч направить </a:t>
            </a:r>
            <a:r>
              <a:rPr lang="ru-RU" dirty="0"/>
              <a:t>вперед – вниз на площадку противника.</a:t>
            </a:r>
          </a:p>
        </p:txBody>
      </p:sp>
    </p:spTree>
    <p:extLst>
      <p:ext uri="{BB962C8B-B14F-4D97-AF65-F5344CB8AC3E}">
        <p14:creationId xmlns:p14="http://schemas.microsoft.com/office/powerpoint/2010/main" val="385037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35408"/>
            <a:ext cx="8596668" cy="1320800"/>
          </a:xfrm>
        </p:spPr>
        <p:txBody>
          <a:bodyPr/>
          <a:lstStyle/>
          <a:p>
            <a:r>
              <a:rPr lang="ru-RU" dirty="0"/>
              <a:t>История волейбола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0665" y="1129295"/>
            <a:ext cx="93057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	Волейбол</a:t>
            </a:r>
            <a:r>
              <a:rPr lang="ru-RU" dirty="0" smtClean="0"/>
              <a:t> </a:t>
            </a:r>
            <a:r>
              <a:rPr lang="ru-RU" dirty="0"/>
              <a:t>– это игровой вид спорта, пользующийся немалой </a:t>
            </a:r>
            <a:r>
              <a:rPr lang="ru-RU" dirty="0" smtClean="0"/>
              <a:t>популярностью. Занятия </a:t>
            </a:r>
            <a:r>
              <a:rPr lang="ru-RU" dirty="0"/>
              <a:t>этим видом спорта способствуют развитию многих физических </a:t>
            </a:r>
            <a:r>
              <a:rPr lang="ru-RU" dirty="0" smtClean="0"/>
              <a:t>качеств: силы </a:t>
            </a:r>
            <a:r>
              <a:rPr lang="ru-RU" dirty="0"/>
              <a:t>рук и плечевого пояса, прыгучести, быстроты реакции, </a:t>
            </a:r>
            <a:r>
              <a:rPr lang="ru-RU" dirty="0" smtClean="0"/>
              <a:t>координации движений </a:t>
            </a:r>
            <a:r>
              <a:rPr lang="ru-RU" dirty="0"/>
              <a:t>в пространстве и во времени.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Появился волейбол в США в 1895 году. Основоположником этой игры </a:t>
            </a:r>
            <a:r>
              <a:rPr lang="ru-RU" dirty="0" smtClean="0"/>
              <a:t>был пастор </a:t>
            </a:r>
            <a:r>
              <a:rPr lang="ru-RU" dirty="0"/>
              <a:t>Уильям Морган - преподаватель колледжа, предложивший назвать </a:t>
            </a:r>
            <a:r>
              <a:rPr lang="ru-RU" dirty="0" smtClean="0"/>
              <a:t>игру «волейбол</a:t>
            </a:r>
            <a:r>
              <a:rPr lang="ru-RU" dirty="0"/>
              <a:t>», что в переводе с английского «летящий мяч» (от «</a:t>
            </a:r>
            <a:r>
              <a:rPr lang="ru-RU" dirty="0" err="1"/>
              <a:t>volley</a:t>
            </a:r>
            <a:r>
              <a:rPr lang="ru-RU" dirty="0"/>
              <a:t>» - </a:t>
            </a:r>
            <a:r>
              <a:rPr lang="ru-RU" dirty="0" smtClean="0"/>
              <a:t>отбивать на </a:t>
            </a:r>
            <a:r>
              <a:rPr lang="ru-RU" dirty="0"/>
              <a:t>лету и «</a:t>
            </a:r>
            <a:r>
              <a:rPr lang="ru-RU" dirty="0" err="1"/>
              <a:t>ball</a:t>
            </a:r>
            <a:r>
              <a:rPr lang="ru-RU" dirty="0"/>
              <a:t>» - мяч). В 1900 году появились первые правила волейбола.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В западной Европе стал очень популярным пляжный волейбол (2 х 2), </a:t>
            </a:r>
            <a:r>
              <a:rPr lang="ru-RU" dirty="0" smtClean="0"/>
              <a:t>в последние </a:t>
            </a:r>
            <a:r>
              <a:rPr lang="ru-RU" dirty="0"/>
              <a:t>годы по этому красивейшему виду спорта проходят </a:t>
            </a:r>
            <a:r>
              <a:rPr lang="ru-RU" dirty="0" smtClean="0"/>
              <a:t>чемпионаты Европы </a:t>
            </a:r>
            <a:r>
              <a:rPr lang="ru-RU" dirty="0"/>
              <a:t>и мира, и он включен в программу Олимпийских игр.</a:t>
            </a:r>
          </a:p>
          <a:p>
            <a:pPr algn="just"/>
            <a:r>
              <a:rPr lang="ru-RU" dirty="0" smtClean="0"/>
              <a:t>	• </a:t>
            </a:r>
            <a:r>
              <a:rPr lang="ru-RU" dirty="0"/>
              <a:t>Волейбол, возникнув в 1895 году, в США, быстро стал популярным в </a:t>
            </a:r>
            <a:r>
              <a:rPr lang="ru-RU" dirty="0" smtClean="0"/>
              <a:t>разных странах</a:t>
            </a:r>
            <a:r>
              <a:rPr lang="ru-RU" dirty="0"/>
              <a:t>, особенно на европейском континенте. Первоначально это была </a:t>
            </a:r>
            <a:r>
              <a:rPr lang="ru-RU" dirty="0" smtClean="0"/>
              <a:t>игра развлечение</a:t>
            </a:r>
            <a:r>
              <a:rPr lang="ru-RU" dirty="0"/>
              <a:t>. Мяч подолгу находился в воздухе, т.к. большое количество </a:t>
            </a:r>
            <a:r>
              <a:rPr lang="ru-RU" dirty="0" smtClean="0"/>
              <a:t>игроков в </a:t>
            </a:r>
            <a:r>
              <a:rPr lang="ru-RU" dirty="0"/>
              <a:t>команде (8 – 10 человек) и слабая техника нападения подолгу не </a:t>
            </a:r>
            <a:r>
              <a:rPr lang="ru-RU" dirty="0" smtClean="0"/>
              <a:t>позволяли мячу </a:t>
            </a:r>
            <a:r>
              <a:rPr lang="ru-RU" dirty="0"/>
              <a:t>упасть на площадку. Однако постепенно стали появляться </a:t>
            </a:r>
            <a:r>
              <a:rPr lang="ru-RU" dirty="0" smtClean="0"/>
              <a:t>способы перебивания мяча </a:t>
            </a:r>
            <a:r>
              <a:rPr lang="ru-RU" dirty="0"/>
              <a:t>через сетку, затруднявшие защитные действия соперников. </a:t>
            </a:r>
            <a:r>
              <a:rPr lang="ru-RU" dirty="0" smtClean="0"/>
              <a:t>Это привело </a:t>
            </a:r>
            <a:r>
              <a:rPr lang="ru-RU" dirty="0"/>
              <a:t>к выделению основных технических приемов: подача, </a:t>
            </a:r>
            <a:r>
              <a:rPr lang="ru-RU" dirty="0" smtClean="0"/>
              <a:t>передача, нападающий </a:t>
            </a:r>
            <a:r>
              <a:rPr lang="ru-RU" dirty="0"/>
              <a:t>удар, блок.</a:t>
            </a:r>
          </a:p>
        </p:txBody>
      </p:sp>
    </p:spTree>
    <p:extLst>
      <p:ext uri="{BB962C8B-B14F-4D97-AF65-F5344CB8AC3E}">
        <p14:creationId xmlns:p14="http://schemas.microsoft.com/office/powerpoint/2010/main" val="4159723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680" y="53484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Рис.15.  </a:t>
            </a:r>
            <a:r>
              <a:rPr lang="ru-RU" dirty="0"/>
              <a:t>Стойка </a:t>
            </a:r>
            <a:r>
              <a:rPr lang="ru-RU" dirty="0" smtClean="0"/>
              <a:t>защитника перед </a:t>
            </a:r>
            <a:r>
              <a:rPr lang="ru-RU" dirty="0"/>
              <a:t>блокированием.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44834"/>
          <a:stretch/>
        </p:blipFill>
        <p:spPr>
          <a:xfrm>
            <a:off x="1394460" y="185949"/>
            <a:ext cx="6332220" cy="47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6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793"/>
          <a:stretch/>
        </p:blipFill>
        <p:spPr>
          <a:xfrm>
            <a:off x="320040" y="140970"/>
            <a:ext cx="7435030" cy="2541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82640" y="2955375"/>
            <a:ext cx="3947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Рис. 16. Такой </a:t>
            </a:r>
            <a:r>
              <a:rPr lang="ru-RU" dirty="0"/>
              <a:t>блок </a:t>
            </a:r>
            <a:r>
              <a:rPr lang="ru-RU" dirty="0" smtClean="0"/>
              <a:t>называют неподвижным</a:t>
            </a:r>
            <a:r>
              <a:rPr lang="ru-RU" dirty="0"/>
              <a:t>, в </a:t>
            </a:r>
            <a:r>
              <a:rPr lang="ru-RU" dirty="0" smtClean="0"/>
              <a:t>отличие от </a:t>
            </a:r>
            <a:r>
              <a:rPr lang="ru-RU" dirty="0"/>
              <a:t>подвижного, </a:t>
            </a:r>
            <a:r>
              <a:rPr lang="ru-RU" dirty="0" smtClean="0"/>
              <a:t>при котором </a:t>
            </a:r>
            <a:r>
              <a:rPr lang="ru-RU" dirty="0"/>
              <a:t>руки над </a:t>
            </a:r>
            <a:r>
              <a:rPr lang="ru-RU" dirty="0" smtClean="0"/>
              <a:t>сеткой перемещаются </a:t>
            </a:r>
            <a:r>
              <a:rPr lang="ru-RU" dirty="0"/>
              <a:t>вправо </a:t>
            </a:r>
            <a:r>
              <a:rPr lang="ru-RU" dirty="0" smtClean="0"/>
              <a:t>или влево</a:t>
            </a:r>
            <a:r>
              <a:rPr lang="ru-RU" dirty="0"/>
              <a:t>, в зависимости </a:t>
            </a:r>
            <a:r>
              <a:rPr lang="ru-RU" dirty="0" smtClean="0"/>
              <a:t>от полета </a:t>
            </a:r>
            <a:r>
              <a:rPr lang="ru-RU" dirty="0"/>
              <a:t>мяча </a:t>
            </a:r>
            <a:r>
              <a:rPr lang="ru-RU" dirty="0" smtClean="0"/>
              <a:t>и задуманного отскока. Важно</a:t>
            </a:r>
            <a:r>
              <a:rPr lang="ru-RU" dirty="0"/>
              <a:t>, чтобы </a:t>
            </a:r>
            <a:r>
              <a:rPr lang="ru-RU" dirty="0" smtClean="0"/>
              <a:t>при блокировании </a:t>
            </a:r>
            <a:r>
              <a:rPr lang="ru-RU" dirty="0"/>
              <a:t>мяч </a:t>
            </a:r>
            <a:r>
              <a:rPr lang="ru-RU" dirty="0" smtClean="0"/>
              <a:t>не проскочил между ладонями блокирующего, а </a:t>
            </a:r>
            <a:r>
              <a:rPr lang="ru-RU" dirty="0"/>
              <a:t>также между его </a:t>
            </a:r>
            <a:r>
              <a:rPr lang="ru-RU" dirty="0" smtClean="0"/>
              <a:t>руками и сеткой. Против сильного нападающего игрока применяется групповой блок.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40" y="2682240"/>
            <a:ext cx="5347516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0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572" y="426720"/>
            <a:ext cx="8596668" cy="914400"/>
          </a:xfrm>
        </p:spPr>
        <p:txBody>
          <a:bodyPr/>
          <a:lstStyle/>
          <a:p>
            <a:r>
              <a:rPr lang="ru-RU" dirty="0"/>
              <a:t>Прием мяча в </a:t>
            </a:r>
            <a:r>
              <a:rPr lang="ru-RU" dirty="0" smtClean="0"/>
              <a:t>волейболе.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866" y="1447800"/>
            <a:ext cx="90220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ru-RU" b="1" dirty="0"/>
              <a:t>Техника </a:t>
            </a:r>
            <a:r>
              <a:rPr lang="ru-RU" b="1" dirty="0" smtClean="0"/>
              <a:t>защиты</a:t>
            </a:r>
          </a:p>
          <a:p>
            <a:pPr lvl="6"/>
            <a:endParaRPr lang="ru-RU" b="1" dirty="0"/>
          </a:p>
          <a:p>
            <a:r>
              <a:rPr lang="ru-RU" dirty="0" smtClean="0"/>
              <a:t>	• </a:t>
            </a:r>
            <a:r>
              <a:rPr lang="ru-RU" dirty="0"/>
              <a:t>В защите применяются те же стойки, что и в нападении, но </a:t>
            </a:r>
            <a:r>
              <a:rPr lang="ru-RU" dirty="0" smtClean="0"/>
              <a:t>чаще используются </a:t>
            </a:r>
            <a:r>
              <a:rPr lang="ru-RU" dirty="0"/>
              <a:t>низкие стойки. Перемещение в защите так же мало чем </a:t>
            </a:r>
            <a:r>
              <a:rPr lang="ru-RU" dirty="0" smtClean="0"/>
              <a:t>отличаются от </a:t>
            </a:r>
            <a:r>
              <a:rPr lang="ru-RU" dirty="0"/>
              <a:t>перемещений в нападении – ходьба, бег, выпады и прыжки, </a:t>
            </a:r>
            <a:r>
              <a:rPr lang="ru-RU" dirty="0" smtClean="0"/>
              <a:t>однако выполняются </a:t>
            </a:r>
            <a:r>
              <a:rPr lang="ru-RU" dirty="0"/>
              <a:t>они, как правило, стремительно, с резкими остановками, с </a:t>
            </a:r>
            <a:r>
              <a:rPr lang="ru-RU" dirty="0" smtClean="0"/>
              <a:t>быстрой сменой </a:t>
            </a:r>
            <a:r>
              <a:rPr lang="ru-RU" dirty="0"/>
              <a:t>направлений, часто переходит в прыжок или нападение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• </a:t>
            </a:r>
            <a:r>
              <a:rPr lang="ru-RU" dirty="0"/>
              <a:t>К противодействиям относятся приемы мяча и блокирование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	• </a:t>
            </a:r>
            <a:r>
              <a:rPr lang="ru-RU" dirty="0"/>
              <a:t>Прием мяча – технический прием защиты, позволяющий оставить мяч </a:t>
            </a:r>
            <a:r>
              <a:rPr lang="ru-RU" dirty="0" smtClean="0"/>
              <a:t>в игре </a:t>
            </a:r>
            <a:r>
              <a:rPr lang="ru-RU" dirty="0"/>
              <a:t>после нападающих действий соперников. Основным в </a:t>
            </a:r>
            <a:r>
              <a:rPr lang="ru-RU" dirty="0" smtClean="0"/>
              <a:t>современном волейболе </a:t>
            </a:r>
            <a:r>
              <a:rPr lang="ru-RU" dirty="0"/>
              <a:t>является прием мяча двумя руками снизу(рис.16). Он </a:t>
            </a:r>
            <a:r>
              <a:rPr lang="ru-RU" dirty="0" smtClean="0"/>
              <a:t>является наиболее </a:t>
            </a:r>
            <a:r>
              <a:rPr lang="ru-RU" dirty="0"/>
              <a:t>надежным против возросшей мощи нападения, против сильных </a:t>
            </a:r>
            <a:r>
              <a:rPr lang="ru-RU" dirty="0" smtClean="0"/>
              <a:t>ударов и </a:t>
            </a:r>
            <a:r>
              <a:rPr lang="ru-RU" dirty="0"/>
              <a:t>планирующих подач. При этом способе приема мяча туловище вертикально </a:t>
            </a:r>
            <a:r>
              <a:rPr lang="ru-RU" dirty="0" smtClean="0"/>
              <a:t>или слегка </a:t>
            </a:r>
            <a:r>
              <a:rPr lang="ru-RU" dirty="0"/>
              <a:t>наклонено вперед, прямые руки опущены вперед – вниз, локти </a:t>
            </a:r>
            <a:r>
              <a:rPr lang="ru-RU" dirty="0" smtClean="0"/>
              <a:t>сближены, кисти </a:t>
            </a:r>
            <a:r>
              <a:rPr lang="ru-RU" dirty="0"/>
              <a:t>вместе. Мяч принимается на предплечья ближе к кистям рук ( говорят – «</a:t>
            </a:r>
            <a:r>
              <a:rPr lang="ru-RU" dirty="0" smtClean="0"/>
              <a:t>на манжет» (рис.17).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590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4520" y="35630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Рис.17. </a:t>
            </a:r>
            <a:r>
              <a:rPr lang="ru-RU" dirty="0"/>
              <a:t>Прием и передача </a:t>
            </a:r>
            <a:r>
              <a:rPr lang="ru-RU" dirty="0" smtClean="0"/>
              <a:t>мяча двумя </a:t>
            </a:r>
            <a:r>
              <a:rPr lang="ru-RU" dirty="0"/>
              <a:t>руками снизу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650" y="167639"/>
            <a:ext cx="8254093" cy="3209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4564559"/>
            <a:ext cx="8321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Слегка </a:t>
            </a:r>
            <a:r>
              <a:rPr lang="ru-RU" dirty="0"/>
              <a:t>напряженные прямые руки не </a:t>
            </a:r>
            <a:r>
              <a:rPr lang="ru-RU" dirty="0" smtClean="0"/>
              <a:t>быстрым движением в плечевых </a:t>
            </a:r>
            <a:r>
              <a:rPr lang="ru-RU" dirty="0"/>
              <a:t>суставах поднимаются на встречу мячу; Но и в </a:t>
            </a:r>
            <a:r>
              <a:rPr lang="ru-RU" dirty="0" smtClean="0"/>
              <a:t>момент приема выпрямляются </a:t>
            </a:r>
            <a:r>
              <a:rPr lang="ru-RU" dirty="0"/>
              <a:t>и туловище поднимается. Полезно после </a:t>
            </a:r>
            <a:r>
              <a:rPr lang="ru-RU" dirty="0" smtClean="0"/>
              <a:t>приема мяча выполнять </a:t>
            </a:r>
            <a:r>
              <a:rPr lang="ru-RU" dirty="0"/>
              <a:t>(особенно начинающим волейболистам) </a:t>
            </a:r>
            <a:r>
              <a:rPr lang="ru-RU" dirty="0" smtClean="0"/>
              <a:t>некоторое сопровождение </a:t>
            </a:r>
            <a:r>
              <a:rPr lang="ru-RU" dirty="0"/>
              <a:t>мяча руками: это позволит лучше усвоить </a:t>
            </a:r>
            <a:r>
              <a:rPr lang="ru-RU" dirty="0" smtClean="0"/>
              <a:t>движение; приняв </a:t>
            </a:r>
            <a:r>
              <a:rPr lang="ru-RU" dirty="0"/>
              <a:t>мяч, точно адресовать его партнерам.</a:t>
            </a:r>
          </a:p>
        </p:txBody>
      </p:sp>
    </p:spTree>
    <p:extLst>
      <p:ext uri="{BB962C8B-B14F-4D97-AF65-F5344CB8AC3E}">
        <p14:creationId xmlns:p14="http://schemas.microsoft.com/office/powerpoint/2010/main" val="2655680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320" y="216099"/>
            <a:ext cx="8656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Прием </a:t>
            </a:r>
            <a:r>
              <a:rPr lang="ru-RU" dirty="0"/>
              <a:t>мяча двумя руками сверху применяется против не сильно </a:t>
            </a:r>
            <a:r>
              <a:rPr lang="ru-RU" dirty="0" smtClean="0"/>
              <a:t>летящих мячей</a:t>
            </a:r>
            <a:r>
              <a:rPr lang="ru-RU" dirty="0"/>
              <a:t>, а также в случаях, когда другой способ приема не рационален. </a:t>
            </a:r>
            <a:r>
              <a:rPr lang="ru-RU" dirty="0" smtClean="0"/>
              <a:t>Так, игровая ситуация </a:t>
            </a:r>
            <a:r>
              <a:rPr lang="ru-RU" dirty="0"/>
              <a:t>часто заставляет выполнять прием и </a:t>
            </a:r>
            <a:r>
              <a:rPr lang="ru-RU" dirty="0" smtClean="0"/>
              <a:t>направленную передачу </a:t>
            </a:r>
            <a:r>
              <a:rPr lang="ru-RU" dirty="0"/>
              <a:t>с </a:t>
            </a:r>
            <a:r>
              <a:rPr lang="ru-RU" dirty="0" smtClean="0"/>
              <a:t>последующим падением </a:t>
            </a:r>
            <a:r>
              <a:rPr lang="ru-RU" dirty="0"/>
              <a:t>на спину (</a:t>
            </a:r>
            <a:r>
              <a:rPr lang="ru-RU" dirty="0" smtClean="0"/>
              <a:t>рис.18 </a:t>
            </a:r>
            <a:r>
              <a:rPr lang="ru-RU" dirty="0"/>
              <a:t>и </a:t>
            </a:r>
            <a:r>
              <a:rPr lang="ru-RU" dirty="0" smtClean="0"/>
              <a:t>рис.19). </a:t>
            </a:r>
            <a:r>
              <a:rPr lang="ru-RU" dirty="0"/>
              <a:t>В других </a:t>
            </a:r>
            <a:r>
              <a:rPr lang="ru-RU" dirty="0" smtClean="0"/>
              <a:t>же случаях </a:t>
            </a:r>
            <a:r>
              <a:rPr lang="ru-RU" dirty="0"/>
              <a:t>прием двумя руками </a:t>
            </a:r>
            <a:r>
              <a:rPr lang="ru-RU" dirty="0" smtClean="0"/>
              <a:t>сверху аналогичен </a:t>
            </a:r>
            <a:r>
              <a:rPr lang="ru-RU" dirty="0"/>
              <a:t>одноименной передаче.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7520" y="2664202"/>
            <a:ext cx="2758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Рис.18. </a:t>
            </a:r>
            <a:r>
              <a:rPr lang="ru-RU" dirty="0"/>
              <a:t>Прием мяча </a:t>
            </a:r>
            <a:r>
              <a:rPr lang="ru-RU" dirty="0" smtClean="0"/>
              <a:t>с падением </a:t>
            </a:r>
            <a:r>
              <a:rPr lang="ru-RU" dirty="0"/>
              <a:t>и </a:t>
            </a:r>
            <a:r>
              <a:rPr lang="ru-RU" dirty="0" smtClean="0"/>
              <a:t>перекатом на спину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2079546"/>
            <a:ext cx="5593080" cy="19153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27520" y="5037235"/>
            <a:ext cx="2758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</a:t>
            </a:r>
            <a:r>
              <a:rPr lang="ru-RU" dirty="0" smtClean="0"/>
              <a:t>ис.19. </a:t>
            </a:r>
            <a:r>
              <a:rPr lang="ru-RU" dirty="0"/>
              <a:t>Прием мяча с выпадом </a:t>
            </a:r>
            <a:r>
              <a:rPr lang="ru-RU" dirty="0" smtClean="0"/>
              <a:t>и падением (перекатом на спину</a:t>
            </a:r>
            <a:r>
              <a:rPr lang="ru-RU" dirty="0"/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3911"/>
          <a:stretch/>
        </p:blipFill>
        <p:spPr>
          <a:xfrm>
            <a:off x="274320" y="4574975"/>
            <a:ext cx="65532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6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720" y="20828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Прием </a:t>
            </a:r>
            <a:r>
              <a:rPr lang="ru-RU" dirty="0"/>
              <a:t>мяча одной рукой снизу считается не точным и </a:t>
            </a:r>
            <a:r>
              <a:rPr lang="ru-RU" dirty="0" smtClean="0"/>
              <a:t>применяется сравнительно </a:t>
            </a:r>
            <a:r>
              <a:rPr lang="ru-RU" dirty="0"/>
              <a:t>редко, но, если мяч летит далеко от игрока и другим </a:t>
            </a:r>
            <a:r>
              <a:rPr lang="ru-RU" dirty="0" smtClean="0"/>
              <a:t>способом его принять </a:t>
            </a:r>
            <a:r>
              <a:rPr lang="ru-RU" dirty="0"/>
              <a:t>невозможно, волейболист вынужден использовать этот </a:t>
            </a:r>
            <a:r>
              <a:rPr lang="ru-RU" dirty="0" smtClean="0"/>
              <a:t>прием. Прямая рука </a:t>
            </a:r>
            <a:r>
              <a:rPr lang="ru-RU" dirty="0"/>
              <a:t>с напряженно сжатыми пальцами преграждает путь мячу ; </a:t>
            </a:r>
            <a:r>
              <a:rPr lang="ru-RU" dirty="0" smtClean="0"/>
              <a:t>ударное движение </a:t>
            </a:r>
            <a:r>
              <a:rPr lang="ru-RU" dirty="0"/>
              <a:t>выполняется ладонью, кулаком, предплечьем или плечом. Ног в </a:t>
            </a:r>
            <a:r>
              <a:rPr lang="ru-RU" dirty="0" smtClean="0"/>
              <a:t>этих движениях</a:t>
            </a:r>
            <a:r>
              <a:rPr lang="ru-RU" dirty="0"/>
              <a:t>, как правило, не </a:t>
            </a:r>
            <a:r>
              <a:rPr lang="ru-RU" dirty="0" smtClean="0"/>
              <a:t>участвуют. Одной </a:t>
            </a:r>
            <a:r>
              <a:rPr lang="ru-RU" dirty="0"/>
              <a:t>рукой снизу в падении (</a:t>
            </a:r>
            <a:r>
              <a:rPr lang="ru-RU" dirty="0" smtClean="0"/>
              <a:t>рис.20) </a:t>
            </a:r>
            <a:r>
              <a:rPr lang="ru-RU" dirty="0"/>
              <a:t>мяч принимается после </a:t>
            </a:r>
            <a:r>
              <a:rPr lang="ru-RU" dirty="0" smtClean="0"/>
              <a:t>разбега и </a:t>
            </a:r>
            <a:r>
              <a:rPr lang="ru-RU" dirty="0"/>
              <a:t>прыжка. Прежде чем освоить этот способ приема, следует </a:t>
            </a:r>
            <a:r>
              <a:rPr lang="ru-RU" dirty="0" smtClean="0"/>
              <a:t>научиться правильному </a:t>
            </a:r>
            <a:r>
              <a:rPr lang="ru-RU" dirty="0"/>
              <a:t>приземлению. После приема мяча руки вытягиваются вперед </a:t>
            </a:r>
            <a:r>
              <a:rPr lang="ru-RU" dirty="0" smtClean="0"/>
              <a:t>и разводятся </a:t>
            </a:r>
            <a:r>
              <a:rPr lang="ru-RU" dirty="0"/>
              <a:t>в стороны несколько шире плеч, ставятся на пол и </a:t>
            </a:r>
            <a:r>
              <a:rPr lang="ru-RU" dirty="0" smtClean="0"/>
              <a:t>медленно сгибаются </a:t>
            </a:r>
            <a:r>
              <a:rPr lang="ru-RU" dirty="0"/>
              <a:t>в локтях, амортизируя силу падения.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5768816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Игрок </a:t>
            </a:r>
            <a:r>
              <a:rPr lang="ru-RU" dirty="0"/>
              <a:t>приземляется на грудь и делает перекат на живот и бедра. </a:t>
            </a:r>
            <a:r>
              <a:rPr lang="ru-RU" dirty="0" smtClean="0"/>
              <a:t>Освоив элемент </a:t>
            </a:r>
            <a:r>
              <a:rPr lang="ru-RU" dirty="0"/>
              <a:t>на гимнастических матах и на полу, его можно безопасно применять на</a:t>
            </a:r>
          </a:p>
          <a:p>
            <a:pPr algn="just"/>
            <a:r>
              <a:rPr lang="ru-RU" dirty="0"/>
              <a:t>игровых площадках.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1185"/>
          <a:stretch/>
        </p:blipFill>
        <p:spPr>
          <a:xfrm>
            <a:off x="685800" y="3132838"/>
            <a:ext cx="8321040" cy="263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8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854" y="777240"/>
            <a:ext cx="8596668" cy="1320800"/>
          </a:xfrm>
        </p:spPr>
        <p:txBody>
          <a:bodyPr/>
          <a:lstStyle/>
          <a:p>
            <a:r>
              <a:rPr lang="ru-RU" dirty="0"/>
              <a:t>Спасибо за внимание! Удачи в игре!!!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094" y="777240"/>
            <a:ext cx="6119706" cy="615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0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016"/>
          </a:xfrm>
        </p:spPr>
        <p:txBody>
          <a:bodyPr/>
          <a:lstStyle/>
          <a:p>
            <a:r>
              <a:rPr lang="ru-RU" dirty="0"/>
              <a:t>История волейбола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211" y="1570616"/>
            <a:ext cx="92412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Менялась </a:t>
            </a:r>
            <a:r>
              <a:rPr lang="ru-RU" dirty="0"/>
              <a:t>и тактика игры. Если первоначально вся тактика сводилась к </a:t>
            </a:r>
            <a:r>
              <a:rPr lang="ru-RU" dirty="0" smtClean="0"/>
              <a:t>равновесной расстановке </a:t>
            </a:r>
            <a:r>
              <a:rPr lang="ru-RU" dirty="0"/>
              <a:t>игроков на площадке, то усложнение игры сделало </a:t>
            </a:r>
            <a:r>
              <a:rPr lang="ru-RU" dirty="0" smtClean="0"/>
              <a:t>необходимым согласованные </a:t>
            </a:r>
            <a:r>
              <a:rPr lang="ru-RU" dirty="0"/>
              <a:t>групповые и командные действия. </a:t>
            </a:r>
            <a:r>
              <a:rPr lang="ru-RU" dirty="0" smtClean="0"/>
              <a:t>Волейбол становился коллективной игрой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1947 году была создана Международная федерация волейбола(ФИВБ). </a:t>
            </a:r>
            <a:r>
              <a:rPr lang="ru-RU" dirty="0" smtClean="0"/>
              <a:t>Развитие волейбола </a:t>
            </a:r>
            <a:r>
              <a:rPr lang="ru-RU" dirty="0"/>
              <a:t>пошло ускоренными темпами. Стали проводиться первенства Европы </a:t>
            </a:r>
            <a:r>
              <a:rPr lang="ru-RU" dirty="0" smtClean="0"/>
              <a:t>и мира</a:t>
            </a:r>
            <a:r>
              <a:rPr lang="ru-RU" dirty="0"/>
              <a:t>, разыгрывается Кубок европейских чемпионов. В 1964 г. волейбол включен </a:t>
            </a:r>
            <a:r>
              <a:rPr lang="ru-RU" dirty="0" smtClean="0"/>
              <a:t>в программу </a:t>
            </a:r>
            <a:r>
              <a:rPr lang="ru-RU" dirty="0"/>
              <a:t>Олимпийских игр. В настоящее время членами ФИВБ являются более </a:t>
            </a:r>
            <a:r>
              <a:rPr lang="ru-RU" dirty="0" smtClean="0"/>
              <a:t>110 стран</a:t>
            </a:r>
            <a:r>
              <a:rPr lang="ru-RU" dirty="0"/>
              <a:t>. Весомый вклад в становление мирового волейбола внесли </a:t>
            </a:r>
            <a:r>
              <a:rPr lang="ru-RU" dirty="0" smtClean="0"/>
              <a:t>советские спортсмены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78" y="4432938"/>
            <a:ext cx="3421234" cy="2281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6425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волейбола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3694" y="1522207"/>
            <a:ext cx="7361816" cy="4907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8235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сведения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7335" y="1590483"/>
            <a:ext cx="91766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• Техника </a:t>
            </a:r>
            <a:r>
              <a:rPr lang="ru-RU" dirty="0"/>
              <a:t>игры в волейболе подразделяется на технику нападения и </a:t>
            </a:r>
            <a:r>
              <a:rPr lang="ru-RU" dirty="0" smtClean="0"/>
              <a:t>технику защиты</a:t>
            </a:r>
            <a:r>
              <a:rPr lang="ru-RU" dirty="0"/>
              <a:t>. Как в нападении, так и в защите выделяют : стойки и </a:t>
            </a:r>
            <a:r>
              <a:rPr lang="ru-RU" dirty="0" smtClean="0"/>
              <a:t>перемещения, технику </a:t>
            </a:r>
            <a:r>
              <a:rPr lang="ru-RU" dirty="0"/>
              <a:t>владения мячом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Во время игры волейболист перемещается по площадке. Целью </a:t>
            </a:r>
            <a:r>
              <a:rPr lang="ru-RU" dirty="0" smtClean="0"/>
              <a:t>этих перемещений </a:t>
            </a:r>
            <a:r>
              <a:rPr lang="ru-RU" dirty="0"/>
              <a:t>является выбор наилучшего места для приема мяча, </a:t>
            </a:r>
            <a:r>
              <a:rPr lang="ru-RU" dirty="0" smtClean="0"/>
              <a:t>для выполнения </a:t>
            </a:r>
            <a:r>
              <a:rPr lang="ru-RU" dirty="0"/>
              <a:t>других технических </a:t>
            </a:r>
            <a:r>
              <a:rPr lang="ru-RU" dirty="0" smtClean="0"/>
              <a:t>приемов. Максимальная </a:t>
            </a:r>
            <a:r>
              <a:rPr lang="ru-RU" dirty="0"/>
              <a:t>готовность к перемещениям – вот что самое главное в </a:t>
            </a:r>
            <a:r>
              <a:rPr lang="ru-RU" dirty="0" smtClean="0"/>
              <a:t>стартовых стойках </a:t>
            </a:r>
            <a:r>
              <a:rPr lang="ru-RU" dirty="0"/>
              <a:t>игрока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Стойки различаются по степени сгибания ног: основная, высокая, </a:t>
            </a:r>
            <a:r>
              <a:rPr lang="ru-RU" dirty="0" smtClean="0"/>
              <a:t>низкая. Основная </a:t>
            </a:r>
            <a:r>
              <a:rPr lang="ru-RU" dirty="0"/>
              <a:t>стойка (рис.1): ноги на одном уровне и слегка согнуты, </a:t>
            </a:r>
            <a:r>
              <a:rPr lang="ru-RU" dirty="0" smtClean="0"/>
              <a:t>стопы параллельны на </a:t>
            </a:r>
            <a:r>
              <a:rPr lang="ru-RU" dirty="0"/>
              <a:t>расстоянии 20 – 30 см друг от друга, туловище не </a:t>
            </a:r>
            <a:r>
              <a:rPr lang="ru-RU" dirty="0" smtClean="0"/>
              <a:t>сильно наклонено </a:t>
            </a:r>
            <a:r>
              <a:rPr lang="ru-RU" dirty="0"/>
              <a:t>вперед, </a:t>
            </a:r>
            <a:r>
              <a:rPr lang="ru-RU" dirty="0" smtClean="0"/>
              <a:t>руки согнуты </a:t>
            </a:r>
            <a:r>
              <a:rPr lang="ru-RU" dirty="0"/>
              <a:t>перед собой. Приняв определенную стойку, </a:t>
            </a:r>
            <a:r>
              <a:rPr lang="ru-RU" dirty="0" smtClean="0"/>
              <a:t>одни игроки </a:t>
            </a:r>
            <a:r>
              <a:rPr lang="ru-RU" dirty="0"/>
              <a:t>стоят неподвижно ( статическая стойка ), другие двигаются на </a:t>
            </a:r>
            <a:r>
              <a:rPr lang="ru-RU" dirty="0" smtClean="0"/>
              <a:t>месте переступанием </a:t>
            </a:r>
            <a:r>
              <a:rPr lang="ru-RU" dirty="0"/>
              <a:t>или подскоками ( динамическая стойка 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dirty="0"/>
              <a:t>Перемещения по площадке выполняются ходьбой, бегом или скачком.</a:t>
            </a:r>
          </a:p>
        </p:txBody>
      </p:sp>
    </p:spTree>
    <p:extLst>
      <p:ext uri="{BB962C8B-B14F-4D97-AF65-F5344CB8AC3E}">
        <p14:creationId xmlns:p14="http://schemas.microsoft.com/office/powerpoint/2010/main" val="228327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7609" y="161024"/>
            <a:ext cx="423851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• </a:t>
            </a:r>
            <a:r>
              <a:rPr lang="ru-RU" b="1" dirty="0" smtClean="0"/>
              <a:t>Ходьба</a:t>
            </a:r>
            <a:r>
              <a:rPr lang="ru-RU" b="1" dirty="0"/>
              <a:t>. </a:t>
            </a:r>
            <a:r>
              <a:rPr lang="ru-RU" dirty="0"/>
              <a:t>Игрок ходит </a:t>
            </a:r>
            <a:r>
              <a:rPr lang="ru-RU" dirty="0" smtClean="0"/>
              <a:t>пригибным шагом</a:t>
            </a:r>
            <a:r>
              <a:rPr lang="ru-RU" dirty="0"/>
              <a:t>, вынося ногу вперед </a:t>
            </a:r>
            <a:r>
              <a:rPr lang="ru-RU" dirty="0" smtClean="0"/>
              <a:t>слегка согнутой. Это </a:t>
            </a:r>
            <a:r>
              <a:rPr lang="ru-RU" dirty="0"/>
              <a:t>позволяет </a:t>
            </a:r>
            <a:r>
              <a:rPr lang="ru-RU" dirty="0" smtClean="0"/>
              <a:t>сохранять стойку </a:t>
            </a:r>
            <a:r>
              <a:rPr lang="ru-RU" dirty="0"/>
              <a:t>и быстро </a:t>
            </a:r>
            <a:r>
              <a:rPr lang="ru-RU" dirty="0" smtClean="0"/>
              <a:t>принимать необходимые </a:t>
            </a:r>
            <a:r>
              <a:rPr lang="ru-RU" dirty="0"/>
              <a:t>исходные </a:t>
            </a:r>
            <a:r>
              <a:rPr lang="ru-RU" dirty="0" smtClean="0"/>
              <a:t>положения для выполнения </a:t>
            </a:r>
            <a:r>
              <a:rPr lang="ru-RU" dirty="0"/>
              <a:t>тактических приемов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b="1" dirty="0" smtClean="0"/>
              <a:t>Бег. </a:t>
            </a:r>
            <a:r>
              <a:rPr lang="ru-RU" dirty="0"/>
              <a:t>Быстрые перемещения </a:t>
            </a:r>
            <a:r>
              <a:rPr lang="ru-RU" dirty="0" smtClean="0"/>
              <a:t>по площадке </a:t>
            </a:r>
            <a:r>
              <a:rPr lang="ru-RU" dirty="0"/>
              <a:t>и резкие </a:t>
            </a:r>
            <a:r>
              <a:rPr lang="ru-RU" dirty="0" smtClean="0"/>
              <a:t>изменения направлений </a:t>
            </a:r>
            <a:r>
              <a:rPr lang="ru-RU" dirty="0"/>
              <a:t>выполняются бегом </a:t>
            </a:r>
            <a:r>
              <a:rPr lang="ru-RU" dirty="0" smtClean="0"/>
              <a:t>на слегка </a:t>
            </a:r>
            <a:r>
              <a:rPr lang="ru-RU" dirty="0"/>
              <a:t>согнутых ногах. </a:t>
            </a:r>
            <a:r>
              <a:rPr lang="ru-RU" dirty="0" smtClean="0"/>
              <a:t>Последний беговой </a:t>
            </a:r>
            <a:r>
              <a:rPr lang="ru-RU" dirty="0"/>
              <a:t>шаг наиболее длинный, так </a:t>
            </a:r>
            <a:r>
              <a:rPr lang="ru-RU" dirty="0" smtClean="0"/>
              <a:t>как после </a:t>
            </a:r>
            <a:r>
              <a:rPr lang="ru-RU" dirty="0"/>
              <a:t>него следует </a:t>
            </a:r>
            <a:r>
              <a:rPr lang="ru-RU" dirty="0" smtClean="0"/>
              <a:t>стопорящее движение (остановка</a:t>
            </a:r>
            <a:r>
              <a:rPr lang="ru-RU" dirty="0"/>
              <a:t>, </a:t>
            </a:r>
            <a:r>
              <a:rPr lang="ru-RU" dirty="0" smtClean="0"/>
              <a:t>смена направления</a:t>
            </a:r>
            <a:r>
              <a:rPr lang="ru-RU" dirty="0"/>
              <a:t>, выпрыгивание </a:t>
            </a:r>
            <a:r>
              <a:rPr lang="ru-RU" dirty="0" smtClean="0"/>
              <a:t>для нападающего </a:t>
            </a:r>
            <a:r>
              <a:rPr lang="ru-RU" dirty="0"/>
              <a:t>удара или блока 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• </a:t>
            </a:r>
            <a:r>
              <a:rPr lang="ru-RU" b="1" dirty="0"/>
              <a:t>Скачок</a:t>
            </a:r>
            <a:r>
              <a:rPr lang="ru-RU" dirty="0"/>
              <a:t> обычно выполняется </a:t>
            </a:r>
            <a:r>
              <a:rPr lang="ru-RU" dirty="0" smtClean="0"/>
              <a:t>после шага </a:t>
            </a:r>
            <a:r>
              <a:rPr lang="ru-RU" dirty="0"/>
              <a:t>или бега, когда </a:t>
            </a:r>
            <a:r>
              <a:rPr lang="ru-RU" dirty="0" smtClean="0"/>
              <a:t>игровая ситуация заставляет </a:t>
            </a:r>
            <a:r>
              <a:rPr lang="ru-RU" dirty="0"/>
              <a:t>предельно быстро </a:t>
            </a:r>
            <a:r>
              <a:rPr lang="ru-RU" dirty="0" smtClean="0"/>
              <a:t>занять новую </a:t>
            </a:r>
            <a:r>
              <a:rPr lang="ru-RU" dirty="0"/>
              <a:t>позицию для </a:t>
            </a:r>
            <a:r>
              <a:rPr lang="ru-RU" dirty="0" smtClean="0"/>
              <a:t>выполнения технического </a:t>
            </a:r>
            <a:r>
              <a:rPr lang="ru-RU" dirty="0"/>
              <a:t>приема.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518" y="161024"/>
            <a:ext cx="4319498" cy="3916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518" y="3868607"/>
            <a:ext cx="4365498" cy="20480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2848" y="6052080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рис.1</a:t>
            </a:r>
          </a:p>
        </p:txBody>
      </p:sp>
    </p:spTree>
    <p:extLst>
      <p:ext uri="{BB962C8B-B14F-4D97-AF65-F5344CB8AC3E}">
        <p14:creationId xmlns:p14="http://schemas.microsoft.com/office/powerpoint/2010/main" val="221445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1416"/>
            <a:ext cx="8596668" cy="778136"/>
          </a:xfrm>
        </p:spPr>
        <p:txBody>
          <a:bodyPr/>
          <a:lstStyle/>
          <a:p>
            <a:r>
              <a:rPr lang="ru-RU" dirty="0"/>
              <a:t>Подачи.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1670" y="1129552"/>
            <a:ext cx="918703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• Технический </a:t>
            </a:r>
            <a:r>
              <a:rPr lang="ru-RU" dirty="0"/>
              <a:t>прием, которым мяч вводится в игру, называется </a:t>
            </a:r>
            <a:r>
              <a:rPr lang="ru-RU" dirty="0" smtClean="0"/>
              <a:t>подачей. Общими </a:t>
            </a:r>
            <a:r>
              <a:rPr lang="ru-RU" dirty="0"/>
              <a:t>деталями техники для всех видов подач являются устойчивая </a:t>
            </a:r>
            <a:r>
              <a:rPr lang="ru-RU" dirty="0" smtClean="0"/>
              <a:t>стойка, удобная </a:t>
            </a:r>
            <a:r>
              <a:rPr lang="ru-RU" dirty="0"/>
              <a:t>для удара, подбрасывание мяча, удар по мячу, переход волейболиста </a:t>
            </a:r>
            <a:r>
              <a:rPr lang="ru-RU" dirty="0" smtClean="0"/>
              <a:t>к последующим </a:t>
            </a:r>
            <a:r>
              <a:rPr lang="ru-RU" dirty="0"/>
              <a:t>игровым действиям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• Различают </a:t>
            </a:r>
            <a:r>
              <a:rPr lang="ru-RU" dirty="0"/>
              <a:t>несколько разновидностей подач : нижняя прямая (рис.2), </a:t>
            </a:r>
            <a:r>
              <a:rPr lang="ru-RU" dirty="0" smtClean="0"/>
              <a:t>нижняя боковая </a:t>
            </a:r>
            <a:r>
              <a:rPr lang="ru-RU" dirty="0"/>
              <a:t>(рис.3), верхняя прямая (рис.4) и верхняя боковая (рис.5). </a:t>
            </a:r>
            <a:r>
              <a:rPr lang="ru-RU" dirty="0" smtClean="0"/>
              <a:t>Так называемая </a:t>
            </a:r>
            <a:r>
              <a:rPr lang="ru-RU" dirty="0"/>
              <a:t>планирующая подача (рис.6) является разновидностью </a:t>
            </a:r>
            <a:r>
              <a:rPr lang="ru-RU" dirty="0" smtClean="0"/>
              <a:t>верхней подачи</a:t>
            </a:r>
            <a:r>
              <a:rPr lang="ru-RU" dirty="0"/>
              <a:t>. Особенность « планирующей » подачи заключается в том, что удар </a:t>
            </a:r>
            <a:r>
              <a:rPr lang="ru-RU" dirty="0" smtClean="0"/>
              <a:t>по мячу </a:t>
            </a:r>
            <a:r>
              <a:rPr lang="ru-RU" dirty="0"/>
              <a:t>наносится рукой закрепленной в лучезапястном суставе, без </a:t>
            </a:r>
            <a:r>
              <a:rPr lang="ru-RU" dirty="0" smtClean="0"/>
              <a:t>всякого сопровождения </a:t>
            </a:r>
            <a:r>
              <a:rPr lang="ru-RU" dirty="0"/>
              <a:t>(рис.7). В результате этого мяч не вращается, а планирует, </a:t>
            </a:r>
            <a:r>
              <a:rPr lang="ru-RU" dirty="0" smtClean="0"/>
              <a:t>не имея </a:t>
            </a:r>
            <a:r>
              <a:rPr lang="ru-RU" dirty="0"/>
              <a:t>траектории полета. Прием таких мячей затруднен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• Также </a:t>
            </a:r>
            <a:r>
              <a:rPr lang="ru-RU" dirty="0"/>
              <a:t>часто применяется подача в прыжке (рис.8). В подаче в </a:t>
            </a:r>
            <a:r>
              <a:rPr lang="ru-RU" dirty="0" smtClean="0"/>
              <a:t>прыжке главное </a:t>
            </a:r>
            <a:r>
              <a:rPr lang="ru-RU" dirty="0"/>
              <a:t>- это правильно подбросить мяч, если не правильно подбросить, то </a:t>
            </a:r>
            <a:r>
              <a:rPr lang="ru-RU" dirty="0" smtClean="0"/>
              <a:t>вряд ли </a:t>
            </a:r>
            <a:r>
              <a:rPr lang="ru-RU" dirty="0"/>
              <a:t>вы вообще подадите. Мяч необходимо подбрасывать перед собой и вперед, </a:t>
            </a:r>
            <a:r>
              <a:rPr lang="ru-RU" dirty="0" smtClean="0"/>
              <a:t>на расстояние </a:t>
            </a:r>
            <a:r>
              <a:rPr lang="ru-RU" dirty="0"/>
              <a:t>необходимое для разбега. При этом высота и длина </a:t>
            </a:r>
            <a:r>
              <a:rPr lang="ru-RU" dirty="0" smtClean="0"/>
              <a:t>подброса определяется </a:t>
            </a:r>
            <a:r>
              <a:rPr lang="ru-RU" dirty="0"/>
              <a:t>индивидуально, исходя из простого удобств</a:t>
            </a:r>
          </a:p>
        </p:txBody>
      </p:sp>
    </p:spTree>
    <p:extLst>
      <p:ext uri="{BB962C8B-B14F-4D97-AF65-F5344CB8AC3E}">
        <p14:creationId xmlns:p14="http://schemas.microsoft.com/office/powerpoint/2010/main" val="357890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4139" y="2691421"/>
            <a:ext cx="355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Рис.2 Нижняя прямая </a:t>
            </a:r>
            <a:r>
              <a:rPr lang="ru-RU" dirty="0" smtClean="0"/>
              <a:t>подача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463"/>
          <a:stretch/>
        </p:blipFill>
        <p:spPr>
          <a:xfrm>
            <a:off x="381001" y="223122"/>
            <a:ext cx="8732520" cy="26471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3387" y="6208424"/>
            <a:ext cx="3472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Рис.3 Нижняя боковая подача.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073"/>
          <a:stretch/>
        </p:blipFill>
        <p:spPr>
          <a:xfrm>
            <a:off x="851535" y="3309542"/>
            <a:ext cx="837438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5239" y="3177199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Рис.4 Верхняя прямая подача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13759"/>
          <a:stretch/>
        </p:blipFill>
        <p:spPr>
          <a:xfrm>
            <a:off x="1293495" y="155258"/>
            <a:ext cx="6783705" cy="30219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5239" y="6292334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Рис.5 Верхняя боковая подача.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0847"/>
          <a:stretch/>
        </p:blipFill>
        <p:spPr>
          <a:xfrm>
            <a:off x="1163069" y="3560230"/>
            <a:ext cx="7488421" cy="2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25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287</TotalTime>
  <Words>229</Words>
  <Application>Microsoft Office PowerPoint</Application>
  <PresentationFormat>Широкоэкранный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Грань</vt:lpstr>
      <vt:lpstr>Техника игры в волейбол</vt:lpstr>
      <vt:lpstr>История волейбола</vt:lpstr>
      <vt:lpstr>История волейбола</vt:lpstr>
      <vt:lpstr>Техника волейбола</vt:lpstr>
      <vt:lpstr>Общие сведения</vt:lpstr>
      <vt:lpstr>Презентация PowerPoint</vt:lpstr>
      <vt:lpstr>Подачи.</vt:lpstr>
      <vt:lpstr>Презентация PowerPoint</vt:lpstr>
      <vt:lpstr>Презентация PowerPoint</vt:lpstr>
      <vt:lpstr>Презентация PowerPoint</vt:lpstr>
      <vt:lpstr>Передачи.</vt:lpstr>
      <vt:lpstr>Презентация PowerPoint</vt:lpstr>
      <vt:lpstr>Презентация PowerPoint</vt:lpstr>
      <vt:lpstr>Основные виды передач в волейболе:</vt:lpstr>
      <vt:lpstr>Нападение.</vt:lpstr>
      <vt:lpstr>Презентация PowerPoint</vt:lpstr>
      <vt:lpstr>Боковой нападающий удар.</vt:lpstr>
      <vt:lpstr>Удар переводом вправо или влево </vt:lpstr>
      <vt:lpstr>Блокирование в волейболе.</vt:lpstr>
      <vt:lpstr>Презентация PowerPoint</vt:lpstr>
      <vt:lpstr>Презентация PowerPoint</vt:lpstr>
      <vt:lpstr>Прием мяча в волейболе.</vt:lpstr>
      <vt:lpstr>Презентация PowerPoint</vt:lpstr>
      <vt:lpstr>Презентация PowerPoint</vt:lpstr>
      <vt:lpstr>Презентация PowerPoint</vt:lpstr>
      <vt:lpstr>Спасибо за внимание! Удачи в игре!!!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игры в волейбол</dc:title>
  <dc:creator>777</dc:creator>
  <cp:lastModifiedBy>777</cp:lastModifiedBy>
  <cp:revision>23</cp:revision>
  <dcterms:created xsi:type="dcterms:W3CDTF">2020-04-04T06:36:46Z</dcterms:created>
  <dcterms:modified xsi:type="dcterms:W3CDTF">2020-04-04T11:24:13Z</dcterms:modified>
</cp:coreProperties>
</file>