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63" r:id="rId5"/>
    <p:sldId id="266" r:id="rId6"/>
    <p:sldId id="277" r:id="rId7"/>
    <p:sldId id="268" r:id="rId8"/>
    <p:sldId id="278" r:id="rId9"/>
    <p:sldId id="270" r:id="rId10"/>
    <p:sldId id="260" r:id="rId11"/>
    <p:sldId id="271" r:id="rId12"/>
    <p:sldId id="287" r:id="rId13"/>
    <p:sldId id="288" r:id="rId14"/>
    <p:sldId id="289" r:id="rId15"/>
    <p:sldId id="286" r:id="rId16"/>
    <p:sldId id="275" r:id="rId17"/>
    <p:sldId id="276" r:id="rId18"/>
    <p:sldId id="27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&#1050;&#1072;&#1090;&#1103;\&#1056;&#1072;&#1073;&#1086;&#1095;&#1080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2200" b="1" i="1" baseline="0">
                <a:solidFill>
                  <a:srgbClr val="FF0000"/>
                </a:solidFill>
              </a:defRPr>
            </a:pPr>
            <a:r>
              <a:rPr lang="ru-RU" sz="3200" b="1" i="1" baseline="0" dirty="0">
                <a:solidFill>
                  <a:srgbClr val="FF0000"/>
                </a:solidFill>
              </a:rPr>
              <a:t>причины травматизма</a:t>
            </a:r>
          </a:p>
        </c:rich>
      </c:tx>
      <c:layout>
        <c:manualLayout>
          <c:xMode val="edge"/>
          <c:yMode val="edge"/>
          <c:x val="0.27323807985873683"/>
          <c:y val="5.3524310964807323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0"/>
          <c:y val="0.15729184893554973"/>
          <c:w val="0.43734864391951028"/>
          <c:h val="0.54295231267649169"/>
        </c:manualLayout>
      </c:layout>
      <c:pie3DChart>
        <c:varyColors val="1"/>
        <c:ser>
          <c:idx val="0"/>
          <c:order val="0"/>
          <c:explosion val="16"/>
          <c:dLbls>
            <c:dLbl>
              <c:idx val="0"/>
              <c:layout>
                <c:manualLayout>
                  <c:x val="1.7588910761154861E-2"/>
                  <c:y val="5.5629496136967264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1</a:t>
                    </a:r>
                    <a:r>
                      <a:rPr lang="ru-RU" sz="1800" b="1" baseline="0" dirty="0"/>
                      <a:t> группа - </a:t>
                    </a:r>
                    <a:r>
                      <a:rPr lang="ru-RU" sz="2800" b="1" baseline="0" dirty="0"/>
                      <a:t>40%</a:t>
                    </a:r>
                    <a:endParaRPr lang="en-US" sz="1800" b="1" dirty="0"/>
                  </a:p>
                </c:rich>
              </c:tx>
              <c:dLblPos val="inEnd"/>
              <c:showVal val="1"/>
              <c:showPercent val="1"/>
            </c:dLbl>
            <c:dLbl>
              <c:idx val="1"/>
              <c:layout>
                <c:manualLayout>
                  <c:x val="-1.8488825738953902E-2"/>
                  <c:y val="1.7204242810116639E-2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2</a:t>
                    </a:r>
                    <a:r>
                      <a:rPr lang="ru-RU" sz="1800" b="1" baseline="0" dirty="0"/>
                      <a:t> группа - </a:t>
                    </a:r>
                    <a:r>
                      <a:rPr lang="ru-RU" sz="2800" b="1" baseline="0" dirty="0"/>
                      <a:t>30%</a:t>
                    </a:r>
                    <a:endParaRPr lang="en-US" sz="1800" b="1" dirty="0"/>
                  </a:p>
                </c:rich>
              </c:tx>
              <c:dLblPos val="ctr"/>
              <c:showVal val="1"/>
              <c:showPercent val="1"/>
            </c:dLbl>
            <c:dLbl>
              <c:idx val="2"/>
              <c:layout>
                <c:manualLayout>
                  <c:x val="-4.2666520936047482E-2"/>
                  <c:y val="-3.8231650689148091E-3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baseline="0" dirty="0"/>
                      <a:t>3</a:t>
                    </a:r>
                    <a:r>
                      <a:rPr lang="en-US" sz="1800" b="1" baseline="0" dirty="0"/>
                      <a:t> </a:t>
                    </a:r>
                    <a:r>
                      <a:rPr lang="ru-RU" sz="1800" b="1" baseline="0" dirty="0"/>
                      <a:t>группа - </a:t>
                    </a:r>
                    <a:r>
                      <a:rPr lang="ru-RU" sz="2400" b="1" baseline="0" dirty="0"/>
                      <a:t>20% </a:t>
                    </a:r>
                    <a:endParaRPr lang="ru-RU" sz="1800" b="1" dirty="0"/>
                  </a:p>
                </c:rich>
              </c:tx>
              <c:dLblPos val="ctr"/>
              <c:showVal val="1"/>
              <c:showSerName val="1"/>
              <c:showPercent val="1"/>
            </c:dLbl>
            <c:dLblPos val="inEnd"/>
            <c:showVal val="1"/>
            <c:showPercent val="1"/>
          </c:dLbls>
          <c:cat>
            <c:strRef>
              <c:f>Лист1!$A$1:$A$3</c:f>
              <c:strCache>
                <c:ptCount val="3"/>
                <c:pt idx="0">
                  <c:v>1.  поведение самого ребёнка, получившего травму,  - более 40%</c:v>
                </c:pt>
                <c:pt idx="1">
                  <c:v>2.  действия окружающих сверстников - 30%</c:v>
                </c:pt>
                <c:pt idx="2">
                  <c:v>3.  действия взрослых - около 20%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0.4</c:v>
                </c:pt>
                <c:pt idx="1">
                  <c:v>0.30000000000000004</c:v>
                </c:pt>
                <c:pt idx="2">
                  <c:v>0.2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39748173665791786"/>
          <c:y val="0.12077665727197469"/>
          <c:w val="0.35092935258092744"/>
          <c:h val="0.85702357574428145"/>
        </c:manualLayout>
      </c:layout>
      <c:txPr>
        <a:bodyPr/>
        <a:lstStyle/>
        <a:p>
          <a:pPr>
            <a:defRPr sz="2150" b="1" i="0" baseline="0">
              <a:solidFill>
                <a:srgbClr val="0000CC"/>
              </a:solidFill>
            </a:defRPr>
          </a:pPr>
          <a:endParaRPr lang="ru-RU"/>
        </a:p>
      </c:txPr>
    </c:legend>
    <c:plotVisOnly val="1"/>
  </c:chart>
  <c:spPr>
    <a:solidFill>
      <a:srgbClr val="FFC000"/>
    </a:solidFill>
    <a:ln cmpd="sng"/>
    <a:scene3d>
      <a:camera prst="orthographicFront"/>
      <a:lightRig rig="threePt" dir="t"/>
    </a:scene3d>
    <a:sp3d>
      <a:bevelT/>
      <a:bevelB/>
    </a:sp3d>
  </c:sp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0.77344</cdr:x>
      <cdr:y>0.13483</cdr:y>
    </cdr:from>
    <cdr:to>
      <cdr:x>0.9415</cdr:x>
      <cdr:y>0.38758</cdr:y>
    </cdr:to>
    <cdr:pic>
      <cdr:nvPicPr>
        <cdr:cNvPr id="2" name="Рисунок 1" descr="2_html_m4e71d808.gif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072330" y="857232"/>
          <a:ext cx="1536763" cy="160696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</cdr:x>
      <cdr:y>0.4382</cdr:y>
    </cdr:from>
    <cdr:to>
      <cdr:x>0.96094</cdr:x>
      <cdr:y>0.69663</cdr:y>
    </cdr:to>
    <cdr:pic>
      <cdr:nvPicPr>
        <cdr:cNvPr id="3" name="Рисунок 2" descr="break4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858016" y="2786058"/>
          <a:ext cx="1928826" cy="16430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0.75781</cdr:x>
      <cdr:y>0.74157</cdr:y>
    </cdr:from>
    <cdr:to>
      <cdr:x>0.97657</cdr:x>
      <cdr:y>0.97234</cdr:y>
    </cdr:to>
    <cdr:pic>
      <cdr:nvPicPr>
        <cdr:cNvPr id="4" name="Рисунок 3" descr="0006-006-Uchaschimsja-nelzja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6929454" y="4714884"/>
          <a:ext cx="2000265" cy="146722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048C6B-0BD9-462C-A24D-B86080863028}" type="datetimeFigureOut">
              <a:rPr lang="ru-RU"/>
              <a:pPr>
                <a:defRPr/>
              </a:pPr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7A0AFA-69BD-4142-B45E-B04FDD7DD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2571736" y="2786058"/>
            <a:ext cx="6215106" cy="342902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Соблюдение  техники безопасности на уроках физической культуры, </a:t>
            </a:r>
            <a:b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Segoe Script" pitchFamily="34" charset="0"/>
              </a:rPr>
              <a:t>учитывая возрастные особенности школьников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6143644"/>
            <a:ext cx="7643865" cy="50006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     Никифорова Н.И., учитель физической культуры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ГБОУ ВСО школа № 356 г. Санкт-Петербург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Важно учитывать: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8929718" cy="491174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 фоне укрепления физических сил и здоровья общий темп роста замедляется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заканчивается половое созревание (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сказывается на поведении старшеклассников)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Они отличаются сравнительно высокой физической силой и работоспособностью и при этом меньшей утомляемостью, что иногда ведет к переоценки своих сил.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29576" cy="72547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Прирост физических качеств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1071562"/>
            <a:ext cx="8229600" cy="5286395"/>
          </a:xfrm>
        </p:spPr>
        <p:txBody>
          <a:bodyPr/>
          <a:lstStyle/>
          <a:p>
            <a:r>
              <a:rPr lang="ru-RU" dirty="0" smtClean="0"/>
              <a:t>В процессе взросления каждого ребенка имеются наиболее благоприятные периоды для прироста его физических качеств под воздействием тренировки</a:t>
            </a:r>
          </a:p>
          <a:p>
            <a:r>
              <a:rPr lang="ru-RU" dirty="0" smtClean="0"/>
              <a:t>Это также очень важно в плане профилактики травматизма, поскольку такие качества, как ловкость, гибкость, сила и быстрота, обеспечивают ребенку возможность избежать травм.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35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профилактики травматизма учителя физической культуры должны строго соблюдать: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рациональной методики обучения;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286256"/>
            <a:ext cx="32385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143116"/>
            <a:ext cx="3214710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429132"/>
            <a:ext cx="2999868" cy="224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 descr="original-13631774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2143115"/>
            <a:ext cx="3000396" cy="22871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F:\morninggym4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11080">
            <a:off x="5764028" y="1799951"/>
            <a:ext cx="3240937" cy="2118687"/>
          </a:xfrm>
          <a:prstGeom prst="rect">
            <a:avLst/>
          </a:prstGeom>
          <a:noFill/>
        </p:spPr>
      </p:pic>
      <p:pic>
        <p:nvPicPr>
          <p:cNvPr id="5" name="Рисунок 4" descr="884302.png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85" y="4287129"/>
            <a:ext cx="3333805" cy="25003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учитывать индивидуальные особенности занимающихся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art0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 rot="21190091">
            <a:off x="329877" y="1816843"/>
            <a:ext cx="3048841" cy="2125478"/>
          </a:xfrm>
        </p:spPr>
      </p:pic>
      <p:pic>
        <p:nvPicPr>
          <p:cNvPr id="10" name="Рисунок 9" descr="13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1428736"/>
            <a:ext cx="2071702" cy="2891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15409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обеспечивать необходимую страховку при выполнении упражнений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обучать учащихся правилам страховки, само - и взаимостраховки.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н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714488"/>
            <a:ext cx="5238753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н 0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Учёт возрастных особенностей школьников поможет учителю: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правильно координировать действия обучаемого во избежание получения травм.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Обратить внимание на изучение индивидуальных особенностей физического состояния и здоровья школьников.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Учителю необходимо владеть информацией о перенесенных подростком заболеваниях, хронических заболеваниях, состоянии зрения и складе нервной системы.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оптимально дозировать физические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нагрузки.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571480"/>
            <a:ext cx="7858180" cy="555468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Физическое воспитание в школе должно осуществляться по известной формуле безопасности: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-всегда предвидеть;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- по возможности избегать;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-При необходимости действовать.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ртинка 4 из 312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Выноска-облако 6"/>
          <p:cNvSpPr/>
          <p:nvPr/>
        </p:nvSpPr>
        <p:spPr>
          <a:xfrm>
            <a:off x="5572132" y="0"/>
            <a:ext cx="3214710" cy="3429000"/>
          </a:xfrm>
          <a:prstGeom prst="cloudCallout">
            <a:avLst>
              <a:gd name="adj1" fmla="val -77483"/>
              <a:gd name="adj2" fmla="val 72889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 extrusionH="76200" contourW="12700">
            <a:extrusionClr>
              <a:schemeClr val="accent6"/>
            </a:extrusionClr>
            <a:contourClr>
              <a:schemeClr val="accent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9322" y="857232"/>
            <a:ext cx="2571768" cy="121444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d1ada6435df8ac61438485d70c951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7215238" cy="441306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Константин  Дмитриевич  Ушинский:</a:t>
            </a:r>
            <a:endParaRPr lang="ru-RU" sz="2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14356"/>
            <a:ext cx="3757610" cy="535785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714356"/>
            <a:ext cx="5715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"Конечно, сделав занимательным свой урок,  вы можете не бояться наскучить детям, но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что не все может быть занимательным в ученье, а непременно есть и скучные вещи,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должны быть.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Приучите  ребенка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делать не только то, что его занимает, но и то что не занимает,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делать ради удовольствия исполнить свою обязанность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2800" dirty="0"/>
          </a:p>
        </p:txBody>
      </p:sp>
      <p:pic>
        <p:nvPicPr>
          <p:cNvPr id="8" name="Содержимое 7" descr="л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2721788" cy="3489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Различают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следующие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возрастные группы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5"/>
            <a:ext cx="7829576" cy="4572032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Младший школьный возраст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 (7-10 лет)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Средний школьный возраст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- (11 - 14 лет)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старший школьный возраст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(15 - 18 лет)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14348" y="285728"/>
            <a:ext cx="7515252" cy="1285884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 особенности младшего школьного возраста (7-10 лет).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42950" y="1928802"/>
            <a:ext cx="8401050" cy="4197361"/>
          </a:xfrm>
        </p:spPr>
        <p:txBody>
          <a:bodyPr/>
          <a:lstStyle/>
          <a:p>
            <a:r>
              <a:rPr lang="ru-RU" dirty="0" smtClean="0"/>
              <a:t>Недостаточно твердая костная система;</a:t>
            </a:r>
          </a:p>
          <a:p>
            <a:r>
              <a:rPr lang="ru-RU" dirty="0" smtClean="0"/>
              <a:t>Крупные мышцы развиваются быстрее малых;</a:t>
            </a:r>
          </a:p>
          <a:p>
            <a:r>
              <a:rPr lang="ru-RU" dirty="0" smtClean="0"/>
              <a:t>Недостаточна развита координация;</a:t>
            </a:r>
          </a:p>
          <a:p>
            <a:r>
              <a:rPr lang="ru-RU" dirty="0" smtClean="0"/>
              <a:t>Процессы возбуждения преобладают над процессами торможения;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00042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Важно учитывать: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5857916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глубокие мышцы спины в младшем школьном возрасте еще слабы, их сухожилия недостаточно развиты;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Длительная статическая нагрузка, неправильная поза оказывает неблагоприятное влияние на развитие этих мышц;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 детей младшего школьного возраста большая часть травм происходит именно во время подвижных игр.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pervok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7" y="4000504"/>
            <a:ext cx="4500561" cy="2732932"/>
          </a:xfrm>
          <a:prstGeom prst="rect">
            <a:avLst/>
          </a:prstGeom>
        </p:spPr>
      </p:pic>
      <p:pic>
        <p:nvPicPr>
          <p:cNvPr id="7" name="Рисунок 6" descr="sport scuola bambini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46" y="4000504"/>
            <a:ext cx="3948539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142875"/>
            <a:ext cx="7443814" cy="785813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среднего школьного возраста (11-14 лет)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14357"/>
            <a:ext cx="9144000" cy="5715040"/>
          </a:xfrm>
        </p:spPr>
        <p:txBody>
          <a:bodyPr/>
          <a:lstStyle/>
          <a:p>
            <a:endParaRPr lang="ru-RU" sz="2800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окостенение позвоночника и таза ещё не закончено;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нагрузки на силу и выносливость переносятся плохо;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Мышечная система характеризуется усиленным ростом (развитием) мышц и увеличением их силы, особенно у мальчиков;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Совершенствуется координация движений;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полового созревания;</a:t>
            </a:r>
          </a:p>
          <a:p>
            <a:endParaRPr lang="ru-RU" sz="2800" dirty="0" smtClean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Важно учитывать: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340369"/>
          </a:xfrm>
        </p:spPr>
        <p:txBody>
          <a:bodyPr/>
          <a:lstStyle/>
          <a:p>
            <a:r>
              <a:rPr lang="ru-RU" dirty="0" smtClean="0"/>
              <a:t>физическое развитие происходит непропорционально: конечности растут быстрее, туловище несколько отстает;</a:t>
            </a:r>
          </a:p>
          <a:p>
            <a:r>
              <a:rPr lang="ru-RU" dirty="0" smtClean="0"/>
              <a:t>наблюдается </a:t>
            </a:r>
            <a:r>
              <a:rPr lang="ru-RU" dirty="0" err="1" smtClean="0"/>
              <a:t>гетерохронность</a:t>
            </a:r>
            <a:r>
              <a:rPr lang="ru-RU" dirty="0" smtClean="0"/>
              <a:t> развития: системы организма активизируются в разное время;</a:t>
            </a:r>
          </a:p>
          <a:p>
            <a:r>
              <a:rPr lang="ru-RU" dirty="0" smtClean="0"/>
              <a:t>активно развиваются мышечные ткани и их более тонкие волокна;</a:t>
            </a:r>
          </a:p>
          <a:p>
            <a:r>
              <a:rPr lang="ru-RU" dirty="0" smtClean="0"/>
              <a:t>диспропорция в  формировании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системы;</a:t>
            </a:r>
          </a:p>
          <a:p>
            <a:r>
              <a:rPr lang="ru-RU" sz="2400" dirty="0" smtClean="0"/>
              <a:t>быстро накапливается усталость, поэтому они не могут переносить длительное физическое напряжение, а чрезмерные физические нагрузки нередко приводят к физическим травмам.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57150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 старшего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школьного возраста - (15 - 18 лет)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214974"/>
          </a:xfrm>
        </p:spPr>
        <p:txBody>
          <a:bodyPr/>
          <a:lstStyle/>
          <a:p>
            <a:r>
              <a:rPr lang="ru-RU" sz="2800" dirty="0" smtClean="0"/>
              <a:t>формирование костной и мышечной систем почти завершается;</a:t>
            </a:r>
          </a:p>
          <a:p>
            <a:r>
              <a:rPr lang="ru-RU" sz="2800" dirty="0" smtClean="0"/>
              <a:t>Увеличивается относительный объем легких;</a:t>
            </a:r>
          </a:p>
          <a:p>
            <a:r>
              <a:rPr lang="ru-RU" sz="2800" dirty="0" smtClean="0"/>
              <a:t>соотносятся показатели между массой тела и объемом сердца, а так же приходят к норме развитие </a:t>
            </a:r>
            <a:r>
              <a:rPr lang="ru-RU" sz="2800" dirty="0" err="1" smtClean="0"/>
              <a:t>сердечно-сосудистой</a:t>
            </a:r>
            <a:r>
              <a:rPr lang="ru-RU" sz="2800" dirty="0" smtClean="0"/>
              <a:t> системы;</a:t>
            </a:r>
          </a:p>
          <a:p>
            <a:r>
              <a:rPr lang="ru-RU" sz="2800" dirty="0" smtClean="0"/>
              <a:t>Отмечается усиленный рост тела в длину;</a:t>
            </a:r>
          </a:p>
          <a:p>
            <a:r>
              <a:rPr lang="ru-RU" sz="2800" dirty="0" smtClean="0"/>
              <a:t>увеличивается масса тела, растёт становая сила;</a:t>
            </a:r>
          </a:p>
          <a:p>
            <a:r>
              <a:rPr lang="ru-RU" sz="2800" dirty="0" smtClean="0"/>
              <a:t>Интенсивно развивается мелкая мускулатура;</a:t>
            </a:r>
          </a:p>
          <a:p>
            <a:r>
              <a:rPr lang="ru-RU" sz="2800" dirty="0" smtClean="0"/>
              <a:t>совершенствуется точность и координация движений.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Дети</Template>
  <TotalTime>1669</TotalTime>
  <Words>591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Дети</vt:lpstr>
      <vt:lpstr>Соблюдение  техники безопасности на уроках физической культуры,  учитывая возрастные особенности школьников</vt:lpstr>
      <vt:lpstr>Слайд 2</vt:lpstr>
      <vt:lpstr>Константин  Дмитриевич  Ушинский:</vt:lpstr>
      <vt:lpstr>Различают  следующие  возрастные группы: </vt:lpstr>
      <vt:lpstr>Возрастные  особенности младшего школьного возраста (7-10 лет). </vt:lpstr>
      <vt:lpstr>Важно учитывать:</vt:lpstr>
      <vt:lpstr>Возрастные особенности среднего школьного возраста (11-14 лет)</vt:lpstr>
      <vt:lpstr>Важно учитывать:</vt:lpstr>
      <vt:lpstr>Возрастные особенности старшего   школьного возраста - (15 - 18 лет) </vt:lpstr>
      <vt:lpstr> Важно учитывать: </vt:lpstr>
      <vt:lpstr>Прирост физических качеств</vt:lpstr>
      <vt:lpstr>Слайд 12</vt:lpstr>
      <vt:lpstr>для профилактики травматизма учителя физической культуры должны строго соблюдать:</vt:lpstr>
      <vt:lpstr>учитывать индивидуальные особенности занимающихся</vt:lpstr>
      <vt:lpstr>обеспечивать необходимую страховку при выполнении упражнений;  обучать учащихся правилам страховки, само - и взаимостраховки. </vt:lpstr>
      <vt:lpstr>Учёт возрастных особенностей школьников поможет учителю:</vt:lpstr>
      <vt:lpstr>Слайд 17</vt:lpstr>
      <vt:lpstr>Спасибо за внимание!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Соблюдение  мер безопасности на уроках физической культуры,  учитывая анатомо-физиологические особенности школьников</dc:title>
  <dc:creator>Катя</dc:creator>
  <cp:lastModifiedBy>Катя</cp:lastModifiedBy>
  <cp:revision>171</cp:revision>
  <dcterms:created xsi:type="dcterms:W3CDTF">2014-02-10T19:17:11Z</dcterms:created>
  <dcterms:modified xsi:type="dcterms:W3CDTF">2014-03-13T21:49:56Z</dcterms:modified>
</cp:coreProperties>
</file>