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4"/>
  </p:notesMasterIdLst>
  <p:sldIdLst>
    <p:sldId id="311" r:id="rId2"/>
    <p:sldId id="306" r:id="rId3"/>
    <p:sldId id="305" r:id="rId4"/>
    <p:sldId id="300" r:id="rId5"/>
    <p:sldId id="289" r:id="rId6"/>
    <p:sldId id="298" r:id="rId7"/>
    <p:sldId id="299" r:id="rId8"/>
    <p:sldId id="260" r:id="rId9"/>
    <p:sldId id="308" r:id="rId10"/>
    <p:sldId id="297" r:id="rId11"/>
    <p:sldId id="301" r:id="rId12"/>
    <p:sldId id="272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9446" autoAdjust="0"/>
  </p:normalViewPr>
  <p:slideViewPr>
    <p:cSldViewPr>
      <p:cViewPr>
        <p:scale>
          <a:sx n="75" d="100"/>
          <a:sy n="75" d="100"/>
        </p:scale>
        <p:origin x="-12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E0BFF-7192-44FF-B00C-9BB082618A8C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887B-1273-40F7-B809-F1B2C6A43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1887B-1273-40F7-B809-F1B2C6A431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1887B-1273-40F7-B809-F1B2C6A431B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62000"/>
            <a:ext cx="7772400" cy="345237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Технический диктант 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r>
              <a:rPr lang="ru-RU" sz="5400" b="1" dirty="0" smtClean="0">
                <a:solidFill>
                  <a:srgbClr val="C00000"/>
                </a:solidFill>
              </a:rPr>
              <a:t>Тема: «Механические свойства материалов»</a:t>
            </a:r>
            <a:endParaRPr lang="ru-RU" sz="5400" b="1" dirty="0" smtClean="0">
              <a:solidFill>
                <a:srgbClr val="C00000"/>
              </a:solidFill>
            </a:endParaRPr>
          </a:p>
          <a:p>
            <a:r>
              <a:rPr lang="ru-RU" sz="5400" b="1" dirty="0" smtClean="0"/>
              <a:t>(вставьте пропущенное слово или слова)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9. Символом </a:t>
            </a:r>
            <a:r>
              <a:rPr lang="en-US" sz="8000" b="1" dirty="0" smtClean="0">
                <a:solidFill>
                  <a:srgbClr val="C00000"/>
                </a:solidFill>
              </a:rPr>
              <a:t>HV</a:t>
            </a:r>
            <a:r>
              <a:rPr lang="ru-RU" sz="8000" dirty="0" smtClean="0"/>
              <a:t> обозначают  ……….</a:t>
            </a:r>
          </a:p>
          <a:p>
            <a:endParaRPr lang="ru-RU" sz="8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8000" dirty="0" smtClean="0"/>
              <a:t>10. Символом </a:t>
            </a:r>
            <a:r>
              <a:rPr lang="ru-RU" sz="8000" b="1" dirty="0" smtClean="0">
                <a:solidFill>
                  <a:srgbClr val="C00000"/>
                </a:solidFill>
              </a:rPr>
              <a:t>Ԑ</a:t>
            </a:r>
            <a:r>
              <a:rPr lang="ru-RU" sz="8000" dirty="0" smtClean="0"/>
              <a:t> обозначают  ……….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7854696" cy="5334000"/>
          </a:xfrm>
        </p:spPr>
        <p:txBody>
          <a:bodyPr numCol="1">
            <a:noAutofit/>
          </a:bodyPr>
          <a:lstStyle/>
          <a:p>
            <a:pPr algn="l"/>
            <a:endParaRPr lang="ru-RU" sz="9600" b="1" dirty="0" smtClean="0"/>
          </a:p>
          <a:p>
            <a:pPr algn="l"/>
            <a:r>
              <a:rPr lang="ru-RU" sz="9600" b="1" dirty="0" smtClean="0">
                <a:solidFill>
                  <a:srgbClr val="C00000"/>
                </a:solidFill>
              </a:rPr>
              <a:t>Правильные ответы</a:t>
            </a:r>
            <a:endParaRPr lang="ru-RU" sz="9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04800" y="1295400"/>
            <a:ext cx="8610600" cy="4408487"/>
          </a:xfrm>
          <a:prstGeom prst="rect">
            <a:avLst/>
          </a:prstGeom>
        </p:spPr>
        <p:txBody>
          <a:bodyPr vert="horz" lIns="45720" rIns="45720" anchor="t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5400" dirty="0" smtClean="0"/>
              <a:t>1. Способность материала сопротивляться разрушению или пластической деформации – это </a:t>
            </a:r>
            <a:r>
              <a:rPr lang="ru-RU" sz="5400" dirty="0" smtClean="0">
                <a:solidFill>
                  <a:srgbClr val="C00000"/>
                </a:solidFill>
              </a:rPr>
              <a:t>прочность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2. Символом </a:t>
            </a:r>
            <a:r>
              <a:rPr lang="ru-RU" sz="8000" b="1" dirty="0" err="1" smtClean="0">
                <a:solidFill>
                  <a:srgbClr val="C00000"/>
                </a:solidFill>
              </a:rPr>
              <a:t>σ</a:t>
            </a:r>
            <a:r>
              <a:rPr lang="ru-RU" sz="8000" b="1" baseline="-25000" dirty="0" err="1" smtClean="0">
                <a:solidFill>
                  <a:srgbClr val="C00000"/>
                </a:solidFill>
              </a:rPr>
              <a:t>в</a:t>
            </a:r>
            <a:r>
              <a:rPr lang="ru-RU" sz="8000" dirty="0" err="1" smtClean="0">
                <a:solidFill>
                  <a:srgbClr val="C00000"/>
                </a:solidFill>
              </a:rPr>
              <a:t> </a:t>
            </a:r>
            <a:r>
              <a:rPr lang="ru-RU" sz="8000" dirty="0" smtClean="0"/>
              <a:t>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предел прочности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389120"/>
          </a:xfrm>
        </p:spPr>
        <p:txBody>
          <a:bodyPr>
            <a:normAutofit fontScale="47500" lnSpcReduction="20000"/>
          </a:bodyPr>
          <a:lstStyle/>
          <a:p>
            <a:r>
              <a:rPr lang="ru-RU" sz="8700" dirty="0" smtClean="0"/>
              <a:t>3. Способность материала изменять свою форму под действием внешней нагрузки не разрушаясь и сохранять измененную форму после снятия нагрузки называется </a:t>
            </a:r>
            <a:r>
              <a:rPr lang="ru-RU" sz="8700" dirty="0" smtClean="0">
                <a:solidFill>
                  <a:srgbClr val="C00000"/>
                </a:solidFill>
              </a:rPr>
              <a:t>пластичность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8000" dirty="0" smtClean="0"/>
              <a:t>4. Символом </a:t>
            </a:r>
            <a:r>
              <a:rPr lang="ru-RU" sz="8000" b="1" dirty="0" smtClean="0">
                <a:solidFill>
                  <a:srgbClr val="C00000"/>
                </a:solidFill>
              </a:rPr>
              <a:t>НВ</a:t>
            </a:r>
            <a:r>
              <a:rPr lang="ru-RU" sz="8000" dirty="0" smtClean="0"/>
              <a:t> 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твердость по Бринеллю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8000" dirty="0" smtClean="0"/>
              <a:t>5. Символом </a:t>
            </a:r>
            <a:r>
              <a:rPr lang="ru-RU" sz="8000" b="1" dirty="0" err="1" smtClean="0">
                <a:solidFill>
                  <a:srgbClr val="C00000"/>
                </a:solidFill>
              </a:rPr>
              <a:t>σ</a:t>
            </a:r>
            <a:r>
              <a:rPr lang="ru-RU" sz="8000" b="1" baseline="-25000" dirty="0" err="1" smtClean="0">
                <a:solidFill>
                  <a:srgbClr val="C00000"/>
                </a:solidFill>
              </a:rPr>
              <a:t>Т</a:t>
            </a:r>
            <a:r>
              <a:rPr lang="ru-RU" sz="8000" dirty="0" err="1" smtClean="0">
                <a:solidFill>
                  <a:srgbClr val="C00000"/>
                </a:solidFill>
              </a:rPr>
              <a:t> </a:t>
            </a:r>
            <a:r>
              <a:rPr lang="ru-RU" sz="8000" dirty="0" smtClean="0"/>
              <a:t>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предел текучести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 fontScale="85000" lnSpcReduction="10000"/>
          </a:bodyPr>
          <a:lstStyle/>
          <a:p>
            <a:pPr>
              <a:buClrTx/>
              <a:buNone/>
            </a:pPr>
            <a:r>
              <a:rPr lang="ru-RU" sz="8000" dirty="0" smtClean="0"/>
              <a:t>6. Характеристикой пластичности является </a:t>
            </a:r>
            <a:r>
              <a:rPr lang="ru-RU" sz="8000" dirty="0" smtClean="0">
                <a:solidFill>
                  <a:srgbClr val="C00000"/>
                </a:solidFill>
              </a:rPr>
              <a:t>относительное удлинение</a:t>
            </a:r>
          </a:p>
          <a:p>
            <a:pPr>
              <a:buClrTx/>
              <a:buFont typeface="Wingdings" pitchFamily="2" charset="2"/>
              <a:buChar char="Ø"/>
            </a:pPr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47800" y="1066800"/>
            <a:ext cx="70866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8000" dirty="0" smtClean="0"/>
              <a:t>7. Символом </a:t>
            </a:r>
            <a:r>
              <a:rPr lang="en-US" sz="8000" b="1" dirty="0" smtClean="0">
                <a:solidFill>
                  <a:srgbClr val="C00000"/>
                </a:solidFill>
              </a:rPr>
              <a:t>HRC</a:t>
            </a:r>
            <a:r>
              <a:rPr lang="ru-RU" sz="8000" dirty="0" smtClean="0"/>
              <a:t> 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твердость по Роквеллу шкала «С»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04800" y="1295400"/>
            <a:ext cx="8610600" cy="4408487"/>
          </a:xfrm>
          <a:prstGeom prst="rect">
            <a:avLst/>
          </a:prstGeom>
        </p:spPr>
        <p:txBody>
          <a:bodyPr vert="horz" lIns="45720" rIns="45720" anchor="t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5400" dirty="0" smtClean="0"/>
              <a:t>1. Способность материала сопротивляться разрушению или пластической деформации – это ………..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sz="6000" dirty="0" smtClean="0"/>
              <a:t>8. Способность материала сопротивляться проникновению вглубь него более твердого предмета называется </a:t>
            </a:r>
            <a:r>
              <a:rPr lang="ru-RU" sz="6000" dirty="0" smtClean="0">
                <a:solidFill>
                  <a:srgbClr val="C00000"/>
                </a:solidFill>
              </a:rPr>
              <a:t>твердость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9. Символом </a:t>
            </a:r>
            <a:r>
              <a:rPr lang="en-US" sz="8000" b="1" dirty="0" smtClean="0">
                <a:solidFill>
                  <a:srgbClr val="C00000"/>
                </a:solidFill>
              </a:rPr>
              <a:t>HV</a:t>
            </a:r>
            <a:r>
              <a:rPr lang="ru-RU" sz="8000" dirty="0" smtClean="0"/>
              <a:t> 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твердость по Виккерсу</a:t>
            </a:r>
          </a:p>
          <a:p>
            <a:endParaRPr lang="ru-RU" sz="8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8000" dirty="0" smtClean="0"/>
              <a:t>10. Символом </a:t>
            </a:r>
            <a:r>
              <a:rPr lang="ru-RU" sz="8000" b="1" dirty="0" smtClean="0">
                <a:solidFill>
                  <a:srgbClr val="C00000"/>
                </a:solidFill>
              </a:rPr>
              <a:t>Ԑ</a:t>
            </a:r>
            <a:r>
              <a:rPr lang="ru-RU" sz="8000" dirty="0" smtClean="0"/>
              <a:t> обозначают  </a:t>
            </a:r>
            <a:r>
              <a:rPr lang="ru-RU" sz="8000" dirty="0" smtClean="0">
                <a:solidFill>
                  <a:srgbClr val="C00000"/>
                </a:solidFill>
              </a:rPr>
              <a:t>относительное удлинение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502920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2. Символом </a:t>
            </a:r>
            <a:r>
              <a:rPr lang="ru-RU" sz="8000" b="1" dirty="0" err="1" smtClean="0">
                <a:solidFill>
                  <a:srgbClr val="C00000"/>
                </a:solidFill>
              </a:rPr>
              <a:t>σ</a:t>
            </a:r>
            <a:r>
              <a:rPr lang="ru-RU" sz="8000" b="1" baseline="-25000" dirty="0" err="1" smtClean="0">
                <a:solidFill>
                  <a:srgbClr val="C00000"/>
                </a:solidFill>
              </a:rPr>
              <a:t>в</a:t>
            </a:r>
            <a:r>
              <a:rPr lang="ru-RU" sz="8000" dirty="0" err="1" smtClean="0">
                <a:solidFill>
                  <a:srgbClr val="C00000"/>
                </a:solidFill>
              </a:rPr>
              <a:t> </a:t>
            </a:r>
            <a:r>
              <a:rPr lang="ru-RU" sz="8000" dirty="0" smtClean="0"/>
              <a:t>обозначают  ……….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389120"/>
          </a:xfrm>
        </p:spPr>
        <p:txBody>
          <a:bodyPr>
            <a:normAutofit fontScale="55000" lnSpcReduction="20000"/>
          </a:bodyPr>
          <a:lstStyle/>
          <a:p>
            <a:r>
              <a:rPr lang="ru-RU" sz="8700" dirty="0" smtClean="0"/>
              <a:t>3. Способность материала изменять свою форму под действием внешней нагрузки не разрушаясь и сохранять измененную форму после снятия нагрузки называется ………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4. Символом </a:t>
            </a:r>
            <a:r>
              <a:rPr lang="ru-RU" sz="8000" b="1" dirty="0" smtClean="0">
                <a:solidFill>
                  <a:srgbClr val="C00000"/>
                </a:solidFill>
              </a:rPr>
              <a:t>НВ</a:t>
            </a:r>
            <a:r>
              <a:rPr lang="ru-RU" sz="8000" dirty="0" smtClean="0"/>
              <a:t> обозначают  ……….</a:t>
            </a:r>
            <a:endParaRPr lang="ru-RU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5. Символом </a:t>
            </a:r>
            <a:r>
              <a:rPr lang="ru-RU" sz="8000" b="1" dirty="0" err="1" smtClean="0">
                <a:solidFill>
                  <a:srgbClr val="C00000"/>
                </a:solidFill>
              </a:rPr>
              <a:t>σ</a:t>
            </a:r>
            <a:r>
              <a:rPr lang="ru-RU" sz="8000" b="1" baseline="-25000" dirty="0" err="1" smtClean="0">
                <a:solidFill>
                  <a:srgbClr val="C00000"/>
                </a:solidFill>
              </a:rPr>
              <a:t>Т</a:t>
            </a:r>
            <a:r>
              <a:rPr lang="ru-RU" sz="8000" dirty="0" err="1" smtClean="0">
                <a:solidFill>
                  <a:srgbClr val="C00000"/>
                </a:solidFill>
              </a:rPr>
              <a:t> </a:t>
            </a:r>
            <a:r>
              <a:rPr lang="ru-RU" sz="8000" dirty="0" smtClean="0"/>
              <a:t>обозначают  ……….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ru-RU" sz="8000" dirty="0" smtClean="0"/>
              <a:t>6. </a:t>
            </a:r>
            <a:r>
              <a:rPr lang="ru-RU" sz="8000" dirty="0" err="1" smtClean="0"/>
              <a:t>Характерис-тикой</a:t>
            </a:r>
            <a:r>
              <a:rPr lang="ru-RU" sz="8000" dirty="0" smtClean="0"/>
              <a:t> пластичности является ……….</a:t>
            </a:r>
          </a:p>
          <a:p>
            <a:pPr>
              <a:buClrTx/>
              <a:buFont typeface="Wingdings" pitchFamily="2" charset="2"/>
              <a:buChar char="Ø"/>
            </a:pPr>
            <a:endParaRPr lang="ru-RU" sz="8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47800" y="1066800"/>
            <a:ext cx="7086600" cy="4572000"/>
          </a:xfrm>
        </p:spPr>
        <p:txBody>
          <a:bodyPr>
            <a:normAutofit lnSpcReduction="10000"/>
          </a:bodyPr>
          <a:lstStyle/>
          <a:p>
            <a:r>
              <a:rPr lang="ru-RU" sz="8000" dirty="0" smtClean="0"/>
              <a:t>7. Символом </a:t>
            </a:r>
            <a:r>
              <a:rPr lang="en-US" sz="8000" b="1" dirty="0" smtClean="0">
                <a:solidFill>
                  <a:srgbClr val="C00000"/>
                </a:solidFill>
              </a:rPr>
              <a:t>HRC</a:t>
            </a:r>
            <a:r>
              <a:rPr lang="ru-RU" sz="8000" dirty="0" smtClean="0"/>
              <a:t> обозначают  ……….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sz="6000" dirty="0" smtClean="0"/>
              <a:t>8. Способность материала сопротивляться проникновению вглубь него более твердого предмета называется ………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682</TotalTime>
  <Words>212</Words>
  <Application>Microsoft Office PowerPoint</Application>
  <PresentationFormat>Экран (4:3)</PresentationFormat>
  <Paragraphs>31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Галина</cp:lastModifiedBy>
  <cp:revision>129</cp:revision>
  <dcterms:created xsi:type="dcterms:W3CDTF">2006-08-16T00:00:00Z</dcterms:created>
  <dcterms:modified xsi:type="dcterms:W3CDTF">2016-09-13T10:09:23Z</dcterms:modified>
</cp:coreProperties>
</file>