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5"/>
  </p:notesMasterIdLst>
  <p:sldIdLst>
    <p:sldId id="256" r:id="rId2"/>
    <p:sldId id="257" r:id="rId3"/>
    <p:sldId id="258" r:id="rId4"/>
    <p:sldId id="267" r:id="rId5"/>
    <p:sldId id="261" r:id="rId6"/>
    <p:sldId id="260" r:id="rId7"/>
    <p:sldId id="264" r:id="rId8"/>
    <p:sldId id="268" r:id="rId9"/>
    <p:sldId id="269" r:id="rId10"/>
    <p:sldId id="270" r:id="rId11"/>
    <p:sldId id="271" r:id="rId12"/>
    <p:sldId id="266" r:id="rId13"/>
    <p:sldId id="272"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144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4DA291-78C4-4A1A-A500-C0941C8AB875}" type="datetimeFigureOut">
              <a:rPr lang="ru-RU" smtClean="0"/>
              <a:t>21.01.2020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B9AAF5-55C2-48B5-B127-486C1839DC65}" type="slidenum">
              <a:rPr lang="ru-RU" smtClean="0"/>
              <a:t>‹#›</a:t>
            </a:fld>
            <a:endParaRPr lang="ru-RU"/>
          </a:p>
        </p:txBody>
      </p:sp>
    </p:spTree>
    <p:extLst>
      <p:ext uri="{BB962C8B-B14F-4D97-AF65-F5344CB8AC3E}">
        <p14:creationId xmlns:p14="http://schemas.microsoft.com/office/powerpoint/2010/main" val="1962340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308E67CC-5B13-4D51-B865-014F7D81A14E}" type="datetimeFigureOut">
              <a:rPr lang="ru-RU" smtClean="0"/>
              <a:t>21.01.2020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983AEBD8-B3F3-4299-9E35-4C6580A23E4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08E67CC-5B13-4D51-B865-014F7D81A14E}" type="datetimeFigureOut">
              <a:rPr lang="ru-RU" smtClean="0"/>
              <a:t>21.01.2020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3AEBD8-B3F3-4299-9E35-4C6580A23E4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08E67CC-5B13-4D51-B865-014F7D81A14E}" type="datetimeFigureOut">
              <a:rPr lang="ru-RU" smtClean="0"/>
              <a:t>21.01.2020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3AEBD8-B3F3-4299-9E35-4C6580A23E4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08E67CC-5B13-4D51-B865-014F7D81A14E}" type="datetimeFigureOut">
              <a:rPr lang="ru-RU" smtClean="0"/>
              <a:t>21.01.2020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3AEBD8-B3F3-4299-9E35-4C6580A23E4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308E67CC-5B13-4D51-B865-014F7D81A14E}" type="datetimeFigureOut">
              <a:rPr lang="ru-RU" smtClean="0"/>
              <a:t>21.01.2020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3AEBD8-B3F3-4299-9E35-4C6580A23E4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08E67CC-5B13-4D51-B865-014F7D81A14E}" type="datetimeFigureOut">
              <a:rPr lang="ru-RU" smtClean="0"/>
              <a:t>21.01.2020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83AEBD8-B3F3-4299-9E35-4C6580A23E4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308E67CC-5B13-4D51-B865-014F7D81A14E}" type="datetimeFigureOut">
              <a:rPr lang="ru-RU" smtClean="0"/>
              <a:t>21.01.2020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83AEBD8-B3F3-4299-9E35-4C6580A23E4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308E67CC-5B13-4D51-B865-014F7D81A14E}" type="datetimeFigureOut">
              <a:rPr lang="ru-RU" smtClean="0"/>
              <a:t>21.01.2020</a:t>
            </a:fld>
            <a:endParaRPr lang="ru-RU"/>
          </a:p>
        </p:txBody>
      </p:sp>
      <p:sp>
        <p:nvSpPr>
          <p:cNvPr id="8" name="Номер слайда 7"/>
          <p:cNvSpPr>
            <a:spLocks noGrp="1"/>
          </p:cNvSpPr>
          <p:nvPr>
            <p:ph type="sldNum" sz="quarter" idx="11"/>
          </p:nvPr>
        </p:nvSpPr>
        <p:spPr/>
        <p:txBody>
          <a:bodyPr/>
          <a:lstStyle/>
          <a:p>
            <a:fld id="{983AEBD8-B3F3-4299-9E35-4C6580A23E40}" type="slidenum">
              <a:rPr lang="ru-RU" smtClean="0"/>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08E67CC-5B13-4D51-B865-014F7D81A14E}" type="datetimeFigureOut">
              <a:rPr lang="ru-RU" smtClean="0"/>
              <a:t>21.01.2020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83AEBD8-B3F3-4299-9E35-4C6580A23E4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08E67CC-5B13-4D51-B865-014F7D81A14E}" type="datetimeFigureOut">
              <a:rPr lang="ru-RU" smtClean="0"/>
              <a:t>21.01.2020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983AEBD8-B3F3-4299-9E35-4C6580A23E4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308E67CC-5B13-4D51-B865-014F7D81A14E}" type="datetimeFigureOut">
              <a:rPr lang="ru-RU" smtClean="0"/>
              <a:t>21.01.2020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83AEBD8-B3F3-4299-9E35-4C6580A23E4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08E67CC-5B13-4D51-B865-014F7D81A14E}" type="datetimeFigureOut">
              <a:rPr lang="ru-RU" smtClean="0"/>
              <a:t>21.01.2020</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983AEBD8-B3F3-4299-9E35-4C6580A23E4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23528" y="260648"/>
            <a:ext cx="8136904" cy="5184576"/>
          </a:xfrm>
        </p:spPr>
        <p:txBody>
          <a:bodyPr>
            <a:normAutofit/>
          </a:bodyPr>
          <a:lstStyle/>
          <a:p>
            <a:pPr algn="ctr"/>
            <a:r>
              <a:rPr lang="ru-RU" dirty="0">
                <a:solidFill>
                  <a:schemeClr val="bg1">
                    <a:lumMod val="95000"/>
                    <a:lumOff val="5000"/>
                  </a:schemeClr>
                </a:solidFill>
                <a:latin typeface="Times New Roman" panose="02020603050405020304" pitchFamily="18" charset="0"/>
                <a:cs typeface="Times New Roman" panose="02020603050405020304" pitchFamily="18" charset="0"/>
              </a:rPr>
              <a:t> </a:t>
            </a:r>
            <a:r>
              <a:rPr lang="ru-RU" sz="5400" b="1" dirty="0" err="1" smtClean="0">
                <a:solidFill>
                  <a:schemeClr val="tx1"/>
                </a:solidFill>
                <a:latin typeface="Times New Roman" panose="02020603050405020304" pitchFamily="18" charset="0"/>
                <a:cs typeface="Times New Roman" panose="02020603050405020304" pitchFamily="18" charset="0"/>
              </a:rPr>
              <a:t>Курстық</a:t>
            </a:r>
            <a:r>
              <a:rPr lang="ru-RU" sz="5400" b="1" dirty="0" smtClean="0">
                <a:solidFill>
                  <a:schemeClr val="tx1"/>
                </a:solidFill>
                <a:latin typeface="Times New Roman" panose="02020603050405020304" pitchFamily="18" charset="0"/>
                <a:cs typeface="Times New Roman" panose="02020603050405020304" pitchFamily="18" charset="0"/>
              </a:rPr>
              <a:t> </a:t>
            </a:r>
            <a:r>
              <a:rPr lang="ru-RU" sz="5400" b="1" dirty="0" err="1" smtClean="0">
                <a:solidFill>
                  <a:schemeClr val="tx1"/>
                </a:solidFill>
                <a:latin typeface="Times New Roman" panose="02020603050405020304" pitchFamily="18" charset="0"/>
                <a:cs typeface="Times New Roman" panose="02020603050405020304" pitchFamily="18" charset="0"/>
              </a:rPr>
              <a:t>жоба</a:t>
            </a:r>
            <a:r>
              <a:rPr lang="ru-RU" sz="5400" b="1" dirty="0" smtClean="0">
                <a:solidFill>
                  <a:schemeClr val="tx1"/>
                </a:solidFill>
                <a:latin typeface="Times New Roman" panose="02020603050405020304" pitchFamily="18" charset="0"/>
                <a:cs typeface="Times New Roman" panose="02020603050405020304" pitchFamily="18" charset="0"/>
              </a:rPr>
              <a:t> </a:t>
            </a:r>
          </a:p>
          <a:p>
            <a:pPr algn="l"/>
            <a:r>
              <a:rPr lang="ru-RU" sz="3200" dirty="0" err="1" smtClean="0">
                <a:solidFill>
                  <a:schemeClr val="tx1"/>
                </a:solidFill>
                <a:latin typeface="Times New Roman" panose="02020603050405020304" pitchFamily="18" charset="0"/>
                <a:cs typeface="Times New Roman" panose="02020603050405020304" pitchFamily="18" charset="0"/>
              </a:rPr>
              <a:t>Тақырыбы</a:t>
            </a:r>
            <a:r>
              <a:rPr lang="ru-RU" sz="3200" dirty="0" smtClean="0">
                <a:solidFill>
                  <a:schemeClr val="tx1"/>
                </a:solidFill>
                <a:latin typeface="Times New Roman" panose="02020603050405020304" pitchFamily="18" charset="0"/>
                <a:cs typeface="Times New Roman" panose="02020603050405020304" pitchFamily="18" charset="0"/>
              </a:rPr>
              <a:t>:</a:t>
            </a:r>
            <a:endParaRPr lang="ru-RU" sz="3200" dirty="0">
              <a:solidFill>
                <a:schemeClr val="tx1"/>
              </a:solidFill>
              <a:latin typeface="Times New Roman" panose="02020603050405020304" pitchFamily="18" charset="0"/>
              <a:cs typeface="Times New Roman" panose="02020603050405020304" pitchFamily="18" charset="0"/>
            </a:endParaRPr>
          </a:p>
          <a:p>
            <a:pPr algn="l"/>
            <a:r>
              <a:rPr lang="ru-RU" sz="3200" dirty="0" smtClean="0">
                <a:solidFill>
                  <a:schemeClr val="tx1"/>
                </a:solidFill>
                <a:latin typeface="Times New Roman" panose="02020603050405020304" pitchFamily="18" charset="0"/>
                <a:cs typeface="Times New Roman" panose="02020603050405020304" pitchFamily="18" charset="0"/>
              </a:rPr>
              <a:t>200</a:t>
            </a:r>
            <a:r>
              <a:rPr lang="kk-KZ" sz="3200" dirty="0" smtClean="0">
                <a:solidFill>
                  <a:schemeClr val="tx1"/>
                </a:solidFill>
                <a:latin typeface="Times New Roman" panose="02020603050405020304" pitchFamily="18" charset="0"/>
                <a:cs typeface="Times New Roman" panose="02020603050405020304" pitchFamily="18" charset="0"/>
              </a:rPr>
              <a:t> орынға арналған«Салтанат» тойханасының  ет цехы  </a:t>
            </a:r>
            <a:br>
              <a:rPr lang="kk-KZ" sz="3200" dirty="0" smtClean="0">
                <a:solidFill>
                  <a:schemeClr val="tx1"/>
                </a:solidFill>
                <a:latin typeface="Times New Roman" panose="02020603050405020304" pitchFamily="18" charset="0"/>
                <a:cs typeface="Times New Roman" panose="02020603050405020304" pitchFamily="18" charset="0"/>
              </a:rPr>
            </a:br>
            <a:r>
              <a:rPr lang="kk-KZ" sz="3200" smtClean="0">
                <a:solidFill>
                  <a:schemeClr val="tx1"/>
                </a:solidFill>
                <a:latin typeface="Times New Roman" panose="02020603050405020304" pitchFamily="18" charset="0"/>
                <a:cs typeface="Times New Roman" panose="02020603050405020304" pitchFamily="18" charset="0"/>
              </a:rPr>
              <a:t/>
            </a:r>
            <a:br>
              <a:rPr lang="kk-KZ" sz="3200" smtClean="0">
                <a:solidFill>
                  <a:schemeClr val="tx1"/>
                </a:solidFill>
                <a:latin typeface="Times New Roman" panose="02020603050405020304" pitchFamily="18" charset="0"/>
                <a:cs typeface="Times New Roman" panose="02020603050405020304" pitchFamily="18" charset="0"/>
              </a:rPr>
            </a:br>
            <a:r>
              <a:rPr lang="kk-KZ" sz="3200" smtClean="0">
                <a:solidFill>
                  <a:schemeClr val="tx1"/>
                </a:solidFill>
                <a:latin typeface="Times New Roman" panose="02020603050405020304" pitchFamily="18" charset="0"/>
                <a:cs typeface="Times New Roman" panose="02020603050405020304" pitchFamily="18" charset="0"/>
              </a:rPr>
              <a:t> </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15914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dirty="0" smtClean="0">
                <a:latin typeface="Times New Roman" panose="02020603050405020304" pitchFamily="18" charset="0"/>
                <a:cs typeface="Times New Roman" panose="02020603050405020304" pitchFamily="18" charset="0"/>
              </a:rPr>
              <a:t>Таразы </a:t>
            </a:r>
            <a:endParaRPr lang="ru-RU" dirty="0">
              <a:latin typeface="Times New Roman" panose="02020603050405020304" pitchFamily="18" charset="0"/>
              <a:cs typeface="Times New Roman" panose="02020603050405020304" pitchFamily="18" charset="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3816424"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1628800"/>
            <a:ext cx="4824536"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7101256"/>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7467600" cy="1143000"/>
          </a:xfrm>
        </p:spPr>
        <p:txBody>
          <a:bodyPr>
            <a:normAutofit/>
          </a:bodyPr>
          <a:lstStyle/>
          <a:p>
            <a:pPr algn="ctr"/>
            <a:r>
              <a:rPr lang="kk-KZ" sz="4800" dirty="0" smtClean="0">
                <a:latin typeface="Times New Roman" panose="02020603050405020304" pitchFamily="18" charset="0"/>
                <a:cs typeface="Times New Roman" panose="02020603050405020304" pitchFamily="18" charset="0"/>
              </a:rPr>
              <a:t>Еттартқыш </a:t>
            </a:r>
            <a:endParaRPr lang="ru-RU" sz="4800" dirty="0">
              <a:latin typeface="Times New Roman" panose="02020603050405020304" pitchFamily="18" charset="0"/>
              <a:cs typeface="Times New Roman" panose="02020603050405020304" pitchFamily="18" charset="0"/>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980728"/>
            <a:ext cx="6552727" cy="57606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30883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a:latin typeface="Times New Roman" panose="02020603050405020304" pitchFamily="18" charset="0"/>
                <a:cs typeface="Times New Roman" panose="02020603050405020304" pitchFamily="18" charset="0"/>
              </a:rPr>
              <a:t>Қорытынды</a:t>
            </a:r>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28291" y="1268760"/>
            <a:ext cx="8928992" cy="5262979"/>
          </a:xfrm>
          <a:prstGeom prst="rect">
            <a:avLst/>
          </a:prstGeom>
        </p:spPr>
        <p:txBody>
          <a:bodyPr wrap="square">
            <a:spAutoFit/>
          </a:bodyPr>
          <a:lstStyle/>
          <a:p>
            <a:r>
              <a:rPr lang="kk-KZ" sz="2400" dirty="0" smtClean="0">
                <a:latin typeface="Times New Roman" panose="02020603050405020304" pitchFamily="18" charset="0"/>
                <a:cs typeface="Times New Roman" panose="02020603050405020304" pitchFamily="18" charset="0"/>
              </a:rPr>
              <a:t>Қорта келе 200 </a:t>
            </a:r>
            <a:r>
              <a:rPr lang="kk-KZ" sz="2400" dirty="0">
                <a:latin typeface="Times New Roman" panose="02020603050405020304" pitchFamily="18" charset="0"/>
                <a:cs typeface="Times New Roman" panose="02020603050405020304" pitchFamily="18" charset="0"/>
              </a:rPr>
              <a:t>отыру  орынға арналған «Салтанат» тойханасының ет цехі. Курстық жобаның технологиялық есептерінде келесі тапсырмаларды есептеуге тура келді:</a:t>
            </a:r>
            <a:endParaRPr lang="ru-RU" sz="2400" dirty="0">
              <a:latin typeface="Times New Roman" panose="02020603050405020304" pitchFamily="18" charset="0"/>
              <a:cs typeface="Times New Roman" panose="02020603050405020304" pitchFamily="18" charset="0"/>
            </a:endParaRPr>
          </a:p>
          <a:p>
            <a:r>
              <a:rPr lang="kk-KZ" sz="2400" dirty="0">
                <a:latin typeface="Times New Roman" panose="02020603050405020304" pitchFamily="18" charset="0"/>
                <a:cs typeface="Times New Roman" panose="02020603050405020304" pitchFamily="18" charset="0"/>
              </a:rPr>
              <a:t>Келушілер санын анықтау;</a:t>
            </a:r>
            <a:endParaRPr lang="ru-RU" sz="2400" dirty="0">
              <a:latin typeface="Times New Roman" panose="02020603050405020304" pitchFamily="18" charset="0"/>
              <a:cs typeface="Times New Roman" panose="02020603050405020304" pitchFamily="18" charset="0"/>
            </a:endParaRPr>
          </a:p>
          <a:p>
            <a:r>
              <a:rPr lang="kk-KZ" sz="2400" dirty="0">
                <a:latin typeface="Times New Roman" panose="02020603050405020304" pitchFamily="18" charset="0"/>
                <a:cs typeface="Times New Roman" panose="02020603050405020304" pitchFamily="18" charset="0"/>
              </a:rPr>
              <a:t>Тағам санын анықтау және  өндірістік жұмыскерлер санын анықтау;</a:t>
            </a:r>
            <a:endParaRPr lang="ru-RU" sz="2400" dirty="0">
              <a:latin typeface="Times New Roman" panose="02020603050405020304" pitchFamily="18" charset="0"/>
              <a:cs typeface="Times New Roman" panose="02020603050405020304" pitchFamily="18" charset="0"/>
            </a:endParaRPr>
          </a:p>
          <a:p>
            <a:r>
              <a:rPr lang="kk-KZ" sz="2400" dirty="0">
                <a:latin typeface="Times New Roman" panose="02020603050405020304" pitchFamily="18" charset="0"/>
                <a:cs typeface="Times New Roman" panose="02020603050405020304" pitchFamily="18" charset="0"/>
              </a:rPr>
              <a:t>Жылулық, тоңазыту, механикаландырылған және механикаландырылмаған жабдықты есептеу;</a:t>
            </a:r>
            <a:endParaRPr lang="ru-RU" sz="2400" dirty="0">
              <a:latin typeface="Times New Roman" panose="02020603050405020304" pitchFamily="18" charset="0"/>
              <a:cs typeface="Times New Roman" panose="02020603050405020304" pitchFamily="18" charset="0"/>
            </a:endParaRPr>
          </a:p>
          <a:p>
            <a:r>
              <a:rPr lang="kk-KZ" sz="2400" dirty="0">
                <a:latin typeface="Times New Roman" panose="02020603050405020304" pitchFamily="18" charset="0"/>
                <a:cs typeface="Times New Roman" panose="02020603050405020304" pitchFamily="18" charset="0"/>
              </a:rPr>
              <a:t>Ет –цехының ауданын есептеу ;</a:t>
            </a:r>
            <a:endParaRPr lang="ru-RU" sz="2400" dirty="0">
              <a:latin typeface="Times New Roman" panose="02020603050405020304" pitchFamily="18" charset="0"/>
              <a:cs typeface="Times New Roman" panose="02020603050405020304" pitchFamily="18" charset="0"/>
            </a:endParaRPr>
          </a:p>
          <a:p>
            <a:r>
              <a:rPr lang="kk-KZ" sz="2400" dirty="0">
                <a:latin typeface="Times New Roman" panose="02020603050405020304" pitchFamily="18" charset="0"/>
                <a:cs typeface="Times New Roman" panose="02020603050405020304" pitchFamily="18" charset="0"/>
              </a:rPr>
              <a:t>Графикалық бөлім.</a:t>
            </a:r>
            <a:endParaRPr lang="ru-RU" sz="2400" dirty="0">
              <a:latin typeface="Times New Roman" panose="02020603050405020304" pitchFamily="18" charset="0"/>
              <a:cs typeface="Times New Roman" panose="02020603050405020304" pitchFamily="18" charset="0"/>
            </a:endParaRPr>
          </a:p>
          <a:p>
            <a:r>
              <a:rPr lang="ru-RU" sz="2400" dirty="0" err="1">
                <a:latin typeface="Times New Roman" panose="02020603050405020304" pitchFamily="18" charset="0"/>
                <a:cs typeface="Times New Roman" panose="02020603050405020304" pitchFamily="18" charset="0"/>
              </a:rPr>
              <a:t>Курстық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жоба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кіріспе</a:t>
            </a:r>
            <a:r>
              <a:rPr lang="kk-KZ" sz="2400" dirty="0">
                <a:latin typeface="Times New Roman" panose="02020603050405020304" pitchFamily="18" charset="0"/>
                <a:cs typeface="Times New Roman" panose="02020603050405020304" pitchFamily="18" charset="0"/>
              </a:rPr>
              <a:t>ден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технологиялық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есептерд</a:t>
            </a:r>
            <a:r>
              <a:rPr lang="kk-KZ" sz="2400" dirty="0">
                <a:latin typeface="Times New Roman" panose="02020603050405020304" pitchFamily="18" charset="0"/>
                <a:cs typeface="Times New Roman" panose="02020603050405020304" pitchFamily="18" charset="0"/>
              </a:rPr>
              <a:t>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тұжырымн</a:t>
            </a:r>
            <a:r>
              <a:rPr lang="kk-KZ" sz="2400" dirty="0">
                <a:latin typeface="Times New Roman" panose="02020603050405020304" pitchFamily="18" charset="0"/>
                <a:cs typeface="Times New Roman" panose="02020603050405020304" pitchFamily="18" charset="0"/>
              </a:rPr>
              <a:t>ан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әдебиет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тізбесін</a:t>
            </a:r>
            <a:r>
              <a:rPr lang="kk-KZ" sz="2400" dirty="0">
                <a:latin typeface="Times New Roman" panose="02020603050405020304" pitchFamily="18" charset="0"/>
                <a:cs typeface="Times New Roman" panose="02020603050405020304" pitchFamily="18" charset="0"/>
              </a:rPr>
              <a:t>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құралады</a:t>
            </a:r>
            <a:r>
              <a:rPr lang="kk-KZ" sz="2400" dirty="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r>
              <a:rPr lang="kk-KZ" sz="2400" dirty="0">
                <a:latin typeface="Times New Roman" panose="02020603050405020304" pitchFamily="18" charset="0"/>
                <a:cs typeface="Times New Roman" panose="02020603050405020304" pitchFamily="18" charset="0"/>
              </a:rPr>
              <a:t>Барлық міндеттер орындалып есептері орыдалды технологиялық есептер көмегімен талдау жүргізіліп жабдықтар да есептелінді.</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32764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61556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4800" b="1" dirty="0">
                <a:latin typeface="Times New Roman" panose="02020603050405020304" pitchFamily="18" charset="0"/>
                <a:cs typeface="Times New Roman" panose="02020603050405020304" pitchFamily="18" charset="0"/>
              </a:rPr>
              <a:t>М</a:t>
            </a:r>
            <a:r>
              <a:rPr lang="kk-KZ" sz="4800" b="1" dirty="0" smtClean="0">
                <a:latin typeface="Times New Roman" panose="02020603050405020304" pitchFamily="18" charset="0"/>
                <a:cs typeface="Times New Roman" panose="02020603050405020304" pitchFamily="18" charset="0"/>
              </a:rPr>
              <a:t>ейрамхана   </a:t>
            </a:r>
            <a:r>
              <a:rPr lang="kk-KZ" sz="4800" b="1" dirty="0">
                <a:latin typeface="Times New Roman" panose="02020603050405020304" pitchFamily="18" charset="0"/>
                <a:cs typeface="Times New Roman" panose="02020603050405020304" pitchFamily="18" charset="0"/>
              </a:rPr>
              <a:t>фасады</a:t>
            </a:r>
            <a:endParaRPr lang="ru-RU" sz="48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28" y="1196752"/>
            <a:ext cx="9164827" cy="5661248"/>
          </a:xfrm>
          <a:prstGeom prst="rect">
            <a:avLst/>
          </a:prstGeom>
          <a:ln>
            <a:noFill/>
          </a:ln>
          <a:effectLst>
            <a:softEdge rad="112500"/>
          </a:effectLst>
        </p:spPr>
      </p:pic>
    </p:spTree>
    <p:extLst>
      <p:ext uri="{BB962C8B-B14F-4D97-AF65-F5344CB8AC3E}">
        <p14:creationId xmlns:p14="http://schemas.microsoft.com/office/powerpoint/2010/main" val="116645852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659"/>
            <a:ext cx="7272808" cy="864096"/>
          </a:xfrm>
        </p:spPr>
        <p:txBody>
          <a:bodyPr>
            <a:normAutofit/>
          </a:bodyPr>
          <a:lstStyle/>
          <a:p>
            <a:r>
              <a:rPr lang="kk-KZ" b="1" dirty="0" smtClean="0">
                <a:latin typeface="Times New Roman" panose="02020603050405020304" pitchFamily="18" charset="0"/>
                <a:cs typeface="Times New Roman" panose="02020603050405020304" pitchFamily="18" charset="0"/>
              </a:rPr>
              <a:t>Ет цехының </a:t>
            </a:r>
            <a:r>
              <a:rPr lang="kk-KZ" b="1" dirty="0">
                <a:latin typeface="Times New Roman" panose="02020603050405020304" pitchFamily="18" charset="0"/>
                <a:cs typeface="Times New Roman" panose="02020603050405020304" pitchFamily="18" charset="0"/>
              </a:rPr>
              <a:t>мінездемесі</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7504" y="692696"/>
            <a:ext cx="9036496" cy="6048672"/>
          </a:xfrm>
        </p:spPr>
        <p:txBody>
          <a:bodyPr>
            <a:noAutofit/>
          </a:bodyPr>
          <a:lstStyle/>
          <a:p>
            <a:pPr marL="36576" indent="0">
              <a:buNone/>
            </a:pPr>
            <a:r>
              <a:rPr lang="kk-KZ" sz="2000" dirty="0" smtClean="0">
                <a:latin typeface="Times New Roman" panose="02020603050405020304" pitchFamily="18" charset="0"/>
                <a:cs typeface="Times New Roman" panose="02020603050405020304" pitchFamily="18" charset="0"/>
              </a:rPr>
              <a:t>	Қоғамдық </a:t>
            </a:r>
            <a:r>
              <a:rPr lang="kk-KZ" sz="2000" dirty="0">
                <a:latin typeface="Times New Roman" panose="02020603050405020304" pitchFamily="18" charset="0"/>
                <a:cs typeface="Times New Roman" panose="02020603050405020304" pitchFamily="18" charset="0"/>
              </a:rPr>
              <a:t>тамақтандыру кәсіпорындарында жартылай фабрикаттарды мемілекеттік сауда, тамақ кәсіпоарыдарынан алады, сондай-ақ оларды  өздері өңдеп </a:t>
            </a:r>
            <a:r>
              <a:rPr lang="kk-KZ" sz="2000" dirty="0" smtClean="0">
                <a:latin typeface="Times New Roman" panose="02020603050405020304" pitchFamily="18" charset="0"/>
                <a:cs typeface="Times New Roman" panose="02020603050405020304" pitchFamily="18" charset="0"/>
              </a:rPr>
              <a:t>шығарады.</a:t>
            </a:r>
            <a:endParaRPr lang="ru-RU" sz="2000" dirty="0">
              <a:latin typeface="Times New Roman" panose="02020603050405020304" pitchFamily="18" charset="0"/>
              <a:cs typeface="Times New Roman" panose="02020603050405020304" pitchFamily="18" charset="0"/>
            </a:endParaRPr>
          </a:p>
          <a:p>
            <a:pPr marL="36576" indent="0">
              <a:buNone/>
            </a:pPr>
            <a:r>
              <a:rPr lang="ru-RU" sz="2000" dirty="0" smtClean="0">
                <a:latin typeface="Times New Roman" panose="02020603050405020304" pitchFamily="18" charset="0"/>
                <a:cs typeface="Times New Roman" panose="02020603050405020304" pitchFamily="18" charset="0"/>
              </a:rPr>
              <a:t>	</a:t>
            </a:r>
            <a:r>
              <a:rPr lang="kk-KZ" sz="2000" dirty="0" smtClean="0">
                <a:latin typeface="Times New Roman" panose="02020603050405020304" pitchFamily="18" charset="0"/>
                <a:cs typeface="Times New Roman" panose="02020603050405020304" pitchFamily="18" charset="0"/>
              </a:rPr>
              <a:t>Ет </a:t>
            </a:r>
            <a:r>
              <a:rPr lang="kk-KZ" sz="2000" dirty="0">
                <a:latin typeface="Times New Roman" panose="02020603050405020304" pitchFamily="18" charset="0"/>
                <a:cs typeface="Times New Roman" panose="02020603050405020304" pitchFamily="18" charset="0"/>
              </a:rPr>
              <a:t>цехтары шикізаттарды (ет, құс, балық( алғашқы өңдеуден өткізуді және өзінің негізгі өндіріс кулинария магазиндері мен шағын дайындау кәсіпорындары ұшін жартылай фабрикаттар дайындауды жұзеге асырады.</a:t>
            </a:r>
            <a:endParaRPr lang="ru-RU" sz="2000" dirty="0">
              <a:latin typeface="Times New Roman" panose="02020603050405020304" pitchFamily="18" charset="0"/>
              <a:cs typeface="Times New Roman" panose="02020603050405020304" pitchFamily="18" charset="0"/>
            </a:endParaRPr>
          </a:p>
          <a:p>
            <a:pPr marL="36576" indent="0">
              <a:buNone/>
            </a:pPr>
            <a:r>
              <a:rPr lang="kk-KZ" sz="2000" b="1" dirty="0" smtClean="0">
                <a:latin typeface="Times New Roman" panose="02020603050405020304" pitchFamily="18" charset="0"/>
                <a:cs typeface="Times New Roman" panose="02020603050405020304" pitchFamily="18" charset="0"/>
              </a:rPr>
              <a:t>    </a:t>
            </a:r>
            <a:r>
              <a:rPr lang="kk-KZ" sz="2000" b="1" dirty="0">
                <a:latin typeface="Times New Roman" panose="02020603050405020304" pitchFamily="18" charset="0"/>
                <a:cs typeface="Times New Roman" panose="02020603050405020304" pitchFamily="18" charset="0"/>
              </a:rPr>
              <a:t>	</a:t>
            </a:r>
            <a:r>
              <a:rPr lang="kk-KZ" sz="2000" dirty="0">
                <a:latin typeface="Times New Roman" panose="02020603050405020304" pitchFamily="18" charset="0"/>
                <a:cs typeface="Times New Roman" panose="02020603050405020304" pitchFamily="18" charset="0"/>
              </a:rPr>
              <a:t>Ет цехы.</a:t>
            </a:r>
            <a:r>
              <a:rPr lang="kk-KZ" sz="2000" b="1" dirty="0">
                <a:latin typeface="Times New Roman" panose="02020603050405020304" pitchFamily="18" charset="0"/>
                <a:cs typeface="Times New Roman" panose="02020603050405020304" pitchFamily="18" charset="0"/>
              </a:rPr>
              <a:t> </a:t>
            </a:r>
            <a:r>
              <a:rPr lang="kk-KZ" sz="2000" dirty="0">
                <a:latin typeface="Times New Roman" panose="02020603050405020304" pitchFamily="18" charset="0"/>
                <a:cs typeface="Times New Roman" panose="02020603050405020304" pitchFamily="18" charset="0"/>
              </a:rPr>
              <a:t>Ірі-ет цехтарында котлет,кесек жартылай фабрикаттар өндіру үшін үздіксіз жұмыс істейтін жүйелер және олардан әртүрлі жартылай фабрикаттар дайындауға арналған дербес жұмыс  орындары ұйымдастырылады.</a:t>
            </a:r>
            <a:endParaRPr lang="ru-RU" sz="2000" dirty="0">
              <a:latin typeface="Times New Roman" panose="02020603050405020304" pitchFamily="18" charset="0"/>
              <a:cs typeface="Times New Roman" panose="02020603050405020304" pitchFamily="18" charset="0"/>
            </a:endParaRPr>
          </a:p>
          <a:p>
            <a:pPr marL="36576" indent="0">
              <a:buNone/>
            </a:pPr>
            <a:r>
              <a:rPr lang="kk-KZ" sz="2000" dirty="0" smtClean="0">
                <a:latin typeface="Times New Roman" panose="02020603050405020304" pitchFamily="18" charset="0"/>
                <a:cs typeface="Times New Roman" panose="02020603050405020304" pitchFamily="18" charset="0"/>
              </a:rPr>
              <a:t> </a:t>
            </a:r>
            <a:r>
              <a:rPr lang="kk-KZ" sz="2000" dirty="0">
                <a:latin typeface="Times New Roman" panose="02020603050405020304" pitchFamily="18" charset="0"/>
                <a:cs typeface="Times New Roman" panose="02020603050405020304" pitchFamily="18" charset="0"/>
              </a:rPr>
              <a:t>	Шағын ет цехтарында жалпы  өндіріс ұйымдастырылады,оның өзі кей жағдайда балық өңдеу жүйесін де қамтыуы мүмкін.</a:t>
            </a:r>
            <a:endParaRPr lang="ru-RU" sz="2000" dirty="0">
              <a:latin typeface="Times New Roman" panose="02020603050405020304" pitchFamily="18" charset="0"/>
              <a:cs typeface="Times New Roman" panose="02020603050405020304" pitchFamily="18" charset="0"/>
            </a:endParaRPr>
          </a:p>
          <a:p>
            <a:pPr marL="36576" indent="0">
              <a:buNone/>
            </a:pPr>
            <a:r>
              <a:rPr lang="kk-KZ" sz="2000" dirty="0" smtClean="0">
                <a:latin typeface="Times New Roman" panose="02020603050405020304" pitchFamily="18" charset="0"/>
                <a:cs typeface="Times New Roman" panose="02020603050405020304" pitchFamily="18" charset="0"/>
              </a:rPr>
              <a:t>        </a:t>
            </a:r>
            <a:r>
              <a:rPr lang="kk-KZ" sz="2000" dirty="0">
                <a:latin typeface="Times New Roman" panose="02020603050405020304" pitchFamily="18" charset="0"/>
                <a:cs typeface="Times New Roman" panose="02020603050405020304" pitchFamily="18" charset="0"/>
              </a:rPr>
              <a:t>Етті алғашқы өңдеуден өткізу мынадай операциялардан тұрады. Еріту, жуу және кептіру. Тұтас етті бөлшектеп бұзу, сындыру, тазарту етті бөлшектеп кесу. Цехтағы  жұмыс технологиялық процеске сәйкес құрылады. өндірістің ауқымды болуы қызметкерлердің жеке операцияларды  орындауға мамандануына  және сол жұмыстарын ішінара  мехеникаландыруға мүмкіндік береді . Бұл цехтағы  еңбек өнімділігін  арттырады.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816587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107504" y="260648"/>
            <a:ext cx="8928992" cy="6480720"/>
          </a:xfrm>
        </p:spPr>
        <p:txBody>
          <a:bodyPr>
            <a:normAutofit fontScale="70000" lnSpcReduction="20000"/>
          </a:bodyPr>
          <a:lstStyle/>
          <a:p>
            <a:pPr marL="36576" indent="0">
              <a:buNone/>
            </a:pPr>
            <a:endParaRPr lang="kk-KZ" sz="3600" dirty="0" smtClean="0">
              <a:latin typeface="Times New Roman" panose="02020603050405020304" pitchFamily="18" charset="0"/>
              <a:cs typeface="Times New Roman" panose="02020603050405020304" pitchFamily="18" charset="0"/>
            </a:endParaRPr>
          </a:p>
          <a:p>
            <a:pPr marL="36576" indent="0">
              <a:buNone/>
            </a:pPr>
            <a:r>
              <a:rPr lang="kk-KZ" sz="3600" dirty="0" smtClean="0">
                <a:latin typeface="Times New Roman" panose="02020603050405020304" pitchFamily="18" charset="0"/>
                <a:cs typeface="Times New Roman" panose="02020603050405020304" pitchFamily="18" charset="0"/>
              </a:rPr>
              <a:t>Тұтас </a:t>
            </a:r>
            <a:r>
              <a:rPr lang="kk-KZ" sz="3600" dirty="0">
                <a:latin typeface="Times New Roman" panose="02020603050405020304" pitchFamily="18" charset="0"/>
                <a:cs typeface="Times New Roman" panose="02020603050405020304" pitchFamily="18" charset="0"/>
              </a:rPr>
              <a:t>етті еріту ұшін камераға шағын рельс арқылы жеткізіледі. Камерадағы температура 8-10</a:t>
            </a:r>
            <a:r>
              <a:rPr lang="kk-KZ" sz="3600" baseline="30000" dirty="0">
                <a:latin typeface="Times New Roman" panose="02020603050405020304" pitchFamily="18" charset="0"/>
                <a:cs typeface="Times New Roman" panose="02020603050405020304" pitchFamily="18" charset="0"/>
              </a:rPr>
              <a:t>0</a:t>
            </a:r>
            <a:r>
              <a:rPr lang="kk-KZ" sz="3600" dirty="0">
                <a:latin typeface="Times New Roman" panose="02020603050405020304" pitchFamily="18" charset="0"/>
                <a:cs typeface="Times New Roman" panose="02020603050405020304" pitchFamily="18" charset="0"/>
              </a:rPr>
              <a:t> С. Ауаның ылғалдылығы 85%. Тұтас етті ілінген қалпында үштәулік бойына ерітеді. Бұдан соң ілгектен түсірмей  арнайы бөлмеде  брандевой  немесе щетканың көмегімен судың температурасы 20-25</a:t>
            </a:r>
            <a:r>
              <a:rPr lang="kk-KZ" sz="3600" baseline="30000" dirty="0">
                <a:latin typeface="Times New Roman" panose="02020603050405020304" pitchFamily="18" charset="0"/>
                <a:cs typeface="Times New Roman" panose="02020603050405020304" pitchFamily="18" charset="0"/>
              </a:rPr>
              <a:t>0 </a:t>
            </a:r>
            <a:r>
              <a:rPr lang="kk-KZ" sz="3600" dirty="0">
                <a:latin typeface="Times New Roman" panose="02020603050405020304" pitchFamily="18" charset="0"/>
                <a:cs typeface="Times New Roman" panose="02020603050405020304" pitchFamily="18" charset="0"/>
              </a:rPr>
              <a:t>С жуып тазалайды және бөлмеге ауа үрлеу арқылы 105-2 сағат бой кептіреді. Егер етті тездетіп кептіру керек болса  онда мақта матадан жасалған салфеткалар  пайдаланылады.   Осыдан кейін тұтас етті сол ілінген  күйінде  үлкен пышақ-шапқышпен  немесе ет турайтын столға салып  қасапшының  балтасымен немесе айналмалы ұзынша пышақпен кесіп бөлшектейді. Етті бұзуды ені 1 метірден кем емес өндірістік столға салып арнайы кескіш пышақтармен  атқарады.столдың ені тар болса  етті бірнеше ірі т әрі\пі сияқты перпендикуляр  орнатылған екі столға салады. Бұл тұтас етке жан жағынан келуді қамтамасыз етеді. Столдардың метал жамылғысы еттен шыққан сөл жиналатындай   ернеулермен  қоршалған.Ұшаның бір бөлігін бөлшектеу үшін ірі пышақтар , ұсақ бөлігі үшін шағын пышақтар қолданылады. </a:t>
            </a:r>
            <a:endParaRPr lang="ru-RU" sz="36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56039923"/>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0"/>
            <a:ext cx="5826036" cy="951231"/>
          </a:xfrm>
        </p:spPr>
        <p:txBody>
          <a:bodyPr>
            <a:noAutofit/>
          </a:bodyPr>
          <a:lstStyle/>
          <a:p>
            <a:r>
              <a:rPr lang="kk-KZ" sz="3200" b="1" dirty="0" smtClean="0">
                <a:latin typeface="Times New Roman" panose="02020603050405020304" pitchFamily="18" charset="0"/>
                <a:cs typeface="Times New Roman" panose="02020603050405020304" pitchFamily="18" charset="0"/>
              </a:rPr>
              <a:t>Ет </a:t>
            </a:r>
            <a:r>
              <a:rPr lang="kk-KZ" sz="3200" b="1" dirty="0">
                <a:latin typeface="Times New Roman" panose="02020603050405020304" pitchFamily="18" charset="0"/>
                <a:cs typeface="Times New Roman" panose="02020603050405020304" pitchFamily="18" charset="0"/>
              </a:rPr>
              <a:t>цехтағы жабдықтар</a:t>
            </a:r>
            <a:endParaRPr lang="ru-RU" sz="32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81" y="692696"/>
            <a:ext cx="2520241"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6360" y="763003"/>
            <a:ext cx="3457178" cy="3314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11" y="4062782"/>
            <a:ext cx="2378856"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3912" y="763003"/>
            <a:ext cx="2857500"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6360" y="4087301"/>
            <a:ext cx="3457178" cy="2687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538" y="4153902"/>
            <a:ext cx="2887874" cy="2620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01752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07604" y="23817"/>
            <a:ext cx="6584776" cy="864096"/>
          </a:xfrm>
        </p:spPr>
        <p:txBody>
          <a:bodyPr>
            <a:normAutofit/>
          </a:bodyPr>
          <a:lstStyle/>
          <a:p>
            <a:r>
              <a:rPr lang="kk-KZ" b="1" dirty="0">
                <a:latin typeface="Times New Roman" panose="02020603050405020304" pitchFamily="18" charset="0"/>
                <a:cs typeface="Times New Roman" panose="02020603050405020304" pitchFamily="18" charset="0"/>
              </a:rPr>
              <a:t>Тоңазытқыш жабдығы</a:t>
            </a:r>
            <a:endParaRPr lang="ru-RU" dirty="0">
              <a:latin typeface="Times New Roman" panose="02020603050405020304" pitchFamily="18" charset="0"/>
              <a:cs typeface="Times New Roman" panose="02020603050405020304" pitchFamily="18" charset="0"/>
            </a:endParaRPr>
          </a:p>
        </p:txBody>
      </p:sp>
      <p:pic>
        <p:nvPicPr>
          <p:cNvPr id="6"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36712"/>
            <a:ext cx="3779912" cy="6021288"/>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912" y="836712"/>
            <a:ext cx="5364088" cy="6021288"/>
          </a:xfrm>
          <a:prstGeom prst="rect">
            <a:avLst/>
          </a:prstGeom>
          <a:ln>
            <a:noFill/>
          </a:ln>
          <a:effectLst>
            <a:softEdge rad="112500"/>
          </a:effectLst>
        </p:spPr>
      </p:pic>
    </p:spTree>
    <p:extLst>
      <p:ext uri="{BB962C8B-B14F-4D97-AF65-F5344CB8AC3E}">
        <p14:creationId xmlns:p14="http://schemas.microsoft.com/office/powerpoint/2010/main" val="10325878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2083"/>
            <a:ext cx="7272808" cy="1318685"/>
          </a:xfrm>
        </p:spPr>
        <p:txBody>
          <a:bodyPr>
            <a:normAutofit fontScale="90000"/>
          </a:bodyPr>
          <a:lstStyle/>
          <a:p>
            <a:r>
              <a:rPr lang="kk-KZ" b="1" dirty="0">
                <a:latin typeface="Times New Roman" panose="02020603050405020304" pitchFamily="18" charset="0"/>
                <a:cs typeface="Times New Roman" panose="02020603050405020304" pitchFamily="18" charset="0"/>
              </a:rPr>
              <a:t>Механикалық емес жабдықтар</a:t>
            </a:r>
            <a:endParaRPr lang="ru-RU"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412776"/>
            <a:ext cx="2808312" cy="2664296"/>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077072"/>
            <a:ext cx="2808312" cy="2520280"/>
          </a:xfrm>
          <a:prstGeom prst="rect">
            <a:avLst/>
          </a:prstGeom>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5" y="1412776"/>
            <a:ext cx="2736304" cy="29523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6" y="4365104"/>
            <a:ext cx="2736304" cy="22322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500" y="1412776"/>
            <a:ext cx="3168352"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68126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9925"/>
            <a:ext cx="7467600" cy="1143000"/>
          </a:xfrm>
        </p:spPr>
        <p:txBody>
          <a:bodyPr>
            <a:noAutofit/>
          </a:bodyPr>
          <a:lstStyle/>
          <a:p>
            <a:r>
              <a:rPr lang="kk-KZ" sz="4400" dirty="0" smtClean="0">
                <a:latin typeface="Times New Roman" panose="02020603050405020304" pitchFamily="18" charset="0"/>
                <a:cs typeface="Times New Roman" panose="02020603050405020304" pitchFamily="18" charset="0"/>
              </a:rPr>
              <a:t>Қол жууға арналған раковина</a:t>
            </a:r>
            <a:endParaRPr lang="ru-RU" sz="4400" dirty="0">
              <a:latin typeface="Times New Roman" panose="02020603050405020304" pitchFamily="18" charset="0"/>
              <a:cs typeface="Times New Roman" panose="02020603050405020304" pitchFamily="18"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980728"/>
            <a:ext cx="5760640" cy="568863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677248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7467600" cy="1143000"/>
          </a:xfrm>
        </p:spPr>
        <p:txBody>
          <a:bodyPr>
            <a:normAutofit/>
          </a:bodyPr>
          <a:lstStyle/>
          <a:p>
            <a:pPr algn="ctr"/>
            <a:r>
              <a:rPr lang="kk-KZ" sz="5400" dirty="0" smtClean="0">
                <a:latin typeface="Times New Roman" panose="02020603050405020304" pitchFamily="18" charset="0"/>
                <a:cs typeface="Times New Roman" panose="02020603050405020304" pitchFamily="18" charset="0"/>
              </a:rPr>
              <a:t>Бөлуге арналған тақ</a:t>
            </a:r>
            <a:endParaRPr lang="ru-RU" sz="5400" dirty="0">
              <a:latin typeface="Times New Roman" panose="02020603050405020304" pitchFamily="18" charset="0"/>
              <a:cs typeface="Times New Roman" panose="02020603050405020304" pitchFamily="18"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367432"/>
            <a:ext cx="4752528" cy="5229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340768"/>
            <a:ext cx="3816424"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44170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287</TotalTime>
  <Words>271</Words>
  <Application>Microsoft Office PowerPoint</Application>
  <PresentationFormat>Экран (4:3)</PresentationFormat>
  <Paragraphs>28</Paragraphs>
  <Slides>13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Arial</vt:lpstr>
      <vt:lpstr>Calibri</vt:lpstr>
      <vt:lpstr>Franklin Gothic Book</vt:lpstr>
      <vt:lpstr>Times New Roman</vt:lpstr>
      <vt:lpstr>Wingdings 2</vt:lpstr>
      <vt:lpstr>Техническая</vt:lpstr>
      <vt:lpstr>Презентация PowerPoint</vt:lpstr>
      <vt:lpstr>Мейрамхана   фасады</vt:lpstr>
      <vt:lpstr>Ет цехының мінездемесі</vt:lpstr>
      <vt:lpstr>Презентация PowerPoint</vt:lpstr>
      <vt:lpstr>Ет цехтағы жабдықтар</vt:lpstr>
      <vt:lpstr>Тоңазытқыш жабдығы</vt:lpstr>
      <vt:lpstr>Механикалық емес жабдықтар</vt:lpstr>
      <vt:lpstr>Қол жууға арналған раковина</vt:lpstr>
      <vt:lpstr>Бөлуге арналған тақ</vt:lpstr>
      <vt:lpstr>Таразы </vt:lpstr>
      <vt:lpstr>Еттартқыш </vt:lpstr>
      <vt:lpstr>Қорытынды</vt:lpstr>
      <vt:lpstr>Презентация PowerPoint</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425</cp:lastModifiedBy>
  <cp:revision>22</cp:revision>
  <dcterms:created xsi:type="dcterms:W3CDTF">2016-12-04T12:18:22Z</dcterms:created>
  <dcterms:modified xsi:type="dcterms:W3CDTF">2020-01-21T09:20:26Z</dcterms:modified>
</cp:coreProperties>
</file>