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0" r:id="rId5"/>
    <p:sldId id="275" r:id="rId6"/>
    <p:sldId id="267" r:id="rId7"/>
    <p:sldId id="265" r:id="rId8"/>
    <p:sldId id="266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DEF9FE"/>
    <a:srgbClr val="E9F7BB"/>
    <a:srgbClr val="F5F3A7"/>
    <a:srgbClr val="D9F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21539-2865-4ADC-8EC6-1CA6305D4BC4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ACB978-6921-453D-A9D9-0826BC704526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kk-KZ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</a:t>
          </a:r>
        </a:p>
        <a:p>
          <a:r>
            <a:rPr lang="kk-KZ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калық жұмыстар</a:t>
          </a:r>
          <a:r>
            <a:rPr lang="kk-KZ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solidFill>
              <a:srgbClr val="7030A0"/>
            </a:solidFill>
          </a:endParaRPr>
        </a:p>
      </dgm:t>
    </dgm:pt>
    <dgm:pt modelId="{39D0BEB4-A757-4EDE-94EB-E23A571E2566}" type="parTrans" cxnId="{E81B9B2D-4138-4849-B99A-345A3ACE2074}">
      <dgm:prSet/>
      <dgm:spPr/>
      <dgm:t>
        <a:bodyPr/>
        <a:lstStyle/>
        <a:p>
          <a:endParaRPr lang="ru-RU"/>
        </a:p>
      </dgm:t>
    </dgm:pt>
    <dgm:pt modelId="{CD97A598-2EB0-45B7-AADD-6B18C708DF8F}" type="sibTrans" cxnId="{E81B9B2D-4138-4849-B99A-345A3ACE2074}">
      <dgm:prSet/>
      <dgm:spPr/>
      <dgm:t>
        <a:bodyPr/>
        <a:lstStyle/>
        <a:p>
          <a:endParaRPr lang="ru-RU"/>
        </a:p>
      </dgm:t>
    </dgm:pt>
    <dgm:pt modelId="{BC782B2A-2AB3-46A2-9A2F-2B61CAF88EB1}">
      <dgm:prSet phldrT="[Текст]" custT="1"/>
      <dgm:spPr/>
      <dgm:t>
        <a:bodyPr/>
        <a:lstStyle/>
        <a:p>
          <a:r>
            <a:rPr lang="kk-KZ" sz="14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алдын-ала бұрын болған нәрсемен, бүгінгі күнгі жағдайын жоспарлау үшін, оқушылардың қазіргі деңгейін салыстыра отырып озат мұғалімдердің іс-тәжірибелеріне арқа сүйеу.</a:t>
          </a:r>
          <a:endParaRPr lang="ru-RU" sz="1400" i="1" dirty="0">
            <a:solidFill>
              <a:srgbClr val="0070C0"/>
            </a:solidFill>
          </a:endParaRPr>
        </a:p>
      </dgm:t>
    </dgm:pt>
    <dgm:pt modelId="{D1B35C44-1199-43E5-84C1-AC2E40D7ECA2}" type="parTrans" cxnId="{BCF9838D-7729-4B1F-8897-0661E345C124}">
      <dgm:prSet/>
      <dgm:spPr/>
      <dgm:t>
        <a:bodyPr/>
        <a:lstStyle/>
        <a:p>
          <a:endParaRPr lang="ru-RU"/>
        </a:p>
      </dgm:t>
    </dgm:pt>
    <dgm:pt modelId="{9010F0E1-45C1-4F62-92BD-EA2292404171}" type="sibTrans" cxnId="{BCF9838D-7729-4B1F-8897-0661E345C124}">
      <dgm:prSet/>
      <dgm:spPr/>
      <dgm:t>
        <a:bodyPr/>
        <a:lstStyle/>
        <a:p>
          <a:endParaRPr lang="ru-RU"/>
        </a:p>
      </dgm:t>
    </dgm:pt>
    <dgm:pt modelId="{A5D6DCEF-AE9F-4445-A66A-FDBF7E057861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kk-KZ" sz="21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Жоспарлау</a:t>
          </a:r>
          <a:endParaRPr lang="ru-RU" sz="2100" dirty="0">
            <a:solidFill>
              <a:srgbClr val="7030A0"/>
            </a:solidFill>
          </a:endParaRPr>
        </a:p>
      </dgm:t>
    </dgm:pt>
    <dgm:pt modelId="{4880C1DB-E54B-4004-A867-CBB6E5295820}" type="parTrans" cxnId="{B6BAD0E8-EAE8-4086-A7D8-924D66D9F154}">
      <dgm:prSet/>
      <dgm:spPr/>
      <dgm:t>
        <a:bodyPr/>
        <a:lstStyle/>
        <a:p>
          <a:endParaRPr lang="ru-RU"/>
        </a:p>
      </dgm:t>
    </dgm:pt>
    <dgm:pt modelId="{2C182A90-C77A-45CE-A10D-27DFF92AC2ED}" type="sibTrans" cxnId="{B6BAD0E8-EAE8-4086-A7D8-924D66D9F154}">
      <dgm:prSet/>
      <dgm:spPr/>
      <dgm:t>
        <a:bodyPr/>
        <a:lstStyle/>
        <a:p>
          <a:endParaRPr lang="ru-RU"/>
        </a:p>
      </dgm:t>
    </dgm:pt>
    <dgm:pt modelId="{208D0B44-43D6-4C71-85E4-B583D9917447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kk-KZ" sz="15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балаларды қатыстыра отырып, қызықтыратын сыныптан тыс жұмыс түрін ойлану, балалардың талап тілегін ескеру.</a:t>
          </a:r>
          <a:endParaRPr lang="ru-RU" sz="1500" i="1" dirty="0">
            <a:solidFill>
              <a:srgbClr val="0070C0"/>
            </a:solidFill>
          </a:endParaRPr>
        </a:p>
      </dgm:t>
    </dgm:pt>
    <dgm:pt modelId="{871C3F22-5ED1-4E50-8D07-0C839C415D79}" type="parTrans" cxnId="{9C985ABF-5557-4BCE-A85F-4B43FD327879}">
      <dgm:prSet/>
      <dgm:spPr/>
      <dgm:t>
        <a:bodyPr/>
        <a:lstStyle/>
        <a:p>
          <a:endParaRPr lang="ru-RU"/>
        </a:p>
      </dgm:t>
    </dgm:pt>
    <dgm:pt modelId="{CB6A2E16-13C4-43EF-9BF1-2DCB723383A7}" type="sibTrans" cxnId="{9C985ABF-5557-4BCE-A85F-4B43FD327879}">
      <dgm:prSet/>
      <dgm:spPr/>
      <dgm:t>
        <a:bodyPr/>
        <a:lstStyle/>
        <a:p>
          <a:endParaRPr lang="ru-RU"/>
        </a:p>
      </dgm:t>
    </dgm:pt>
    <dgm:pt modelId="{A98E0981-BE6D-47C7-98CB-0991998CD9F9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kk-KZ" sz="17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 </a:t>
          </a:r>
          <a:r>
            <a:rPr lang="kk-KZ" sz="1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жұмыстары</a:t>
          </a:r>
          <a:r>
            <a:rPr lang="kk-KZ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solidFill>
              <a:srgbClr val="7030A0"/>
            </a:solidFill>
          </a:endParaRPr>
        </a:p>
      </dgm:t>
    </dgm:pt>
    <dgm:pt modelId="{EB84D1AB-A9EC-45E2-8240-824FB4B5ABD3}" type="parTrans" cxnId="{7DA09892-B904-4076-8B02-1134A1127BDF}">
      <dgm:prSet/>
      <dgm:spPr/>
      <dgm:t>
        <a:bodyPr/>
        <a:lstStyle/>
        <a:p>
          <a:endParaRPr lang="ru-RU"/>
        </a:p>
      </dgm:t>
    </dgm:pt>
    <dgm:pt modelId="{59FA44B5-668A-4F82-BB02-C5A53DE3B0D6}" type="sibTrans" cxnId="{7DA09892-B904-4076-8B02-1134A1127BDF}">
      <dgm:prSet/>
      <dgm:spPr/>
      <dgm:t>
        <a:bodyPr/>
        <a:lstStyle/>
        <a:p>
          <a:endParaRPr lang="ru-RU"/>
        </a:p>
      </dgm:t>
    </dgm:pt>
    <dgm:pt modelId="{9D6DEC8F-9ED1-4F58-8471-3818D59A7796}">
      <dgm:prSet phldrT="[Текст]" custT="1"/>
      <dgm:spPr/>
      <dgm:t>
        <a:bodyPr/>
        <a:lstStyle/>
        <a:p>
          <a:r>
            <a:rPr lang="kk-KZ" sz="14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бір ғана мектеп тәрбиешілері емес, тәрбие жұмысында  ата-аналардың да көмегі керек. Өйткені қазіргі ата-баба салтын, дәстүрін  отбасыда да пайдалану керек.</a:t>
          </a:r>
          <a:endParaRPr lang="ru-RU" sz="1400" i="1" dirty="0">
            <a:solidFill>
              <a:srgbClr val="0070C0"/>
            </a:solidFill>
          </a:endParaRPr>
        </a:p>
      </dgm:t>
    </dgm:pt>
    <dgm:pt modelId="{B44EE629-DC67-41C6-82B5-00561D0362E3}" type="parTrans" cxnId="{CCB7FE73-5722-42DB-B25B-44765AF4E5B0}">
      <dgm:prSet/>
      <dgm:spPr/>
      <dgm:t>
        <a:bodyPr/>
        <a:lstStyle/>
        <a:p>
          <a:endParaRPr lang="ru-RU"/>
        </a:p>
      </dgm:t>
    </dgm:pt>
    <dgm:pt modelId="{5001D5BB-2FBB-45E6-AAD4-AABF7A764ECD}" type="sibTrans" cxnId="{CCB7FE73-5722-42DB-B25B-44765AF4E5B0}">
      <dgm:prSet/>
      <dgm:spPr/>
      <dgm:t>
        <a:bodyPr/>
        <a:lstStyle/>
        <a:p>
          <a:endParaRPr lang="ru-RU"/>
        </a:p>
      </dgm:t>
    </dgm:pt>
    <dgm:pt modelId="{135719B3-2B77-4E5E-B31D-D539B59F607E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kk-KZ" sz="1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Қорытындыталдау</a:t>
          </a:r>
          <a:r>
            <a:rPr lang="kk-KZ" sz="19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900" dirty="0">
            <a:solidFill>
              <a:srgbClr val="7030A0"/>
            </a:solidFill>
          </a:endParaRPr>
        </a:p>
      </dgm:t>
    </dgm:pt>
    <dgm:pt modelId="{EF6550EE-9B18-4AB8-917C-59A5CEEE3EA9}" type="parTrans" cxnId="{8B1BACC1-2C40-4D48-A8AC-DF8D35EBECC3}">
      <dgm:prSet/>
      <dgm:spPr/>
      <dgm:t>
        <a:bodyPr/>
        <a:lstStyle/>
        <a:p>
          <a:endParaRPr lang="ru-RU"/>
        </a:p>
      </dgm:t>
    </dgm:pt>
    <dgm:pt modelId="{5C782C19-A4A9-4E50-9761-AF83F422ED4E}" type="sibTrans" cxnId="{8B1BACC1-2C40-4D48-A8AC-DF8D35EBECC3}">
      <dgm:prSet/>
      <dgm:spPr/>
      <dgm:t>
        <a:bodyPr/>
        <a:lstStyle/>
        <a:p>
          <a:endParaRPr lang="ru-RU"/>
        </a:p>
      </dgm:t>
    </dgm:pt>
    <dgm:pt modelId="{6D1C4056-D58E-4F8C-A749-CD0240CF3D02}">
      <dgm:prSet phldrT="[Текст]"/>
      <dgm:spPr/>
      <dgm:t>
        <a:bodyPr/>
        <a:lstStyle/>
        <a:p>
          <a:r>
            <a:rPr lang="kk-KZ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жетістіктер мен кемшіліктерді айту, түзету жұмыстарды жүргізу. </a:t>
          </a:r>
          <a:endParaRPr lang="ru-RU" i="1" dirty="0">
            <a:solidFill>
              <a:srgbClr val="0070C0"/>
            </a:solidFill>
          </a:endParaRPr>
        </a:p>
      </dgm:t>
    </dgm:pt>
    <dgm:pt modelId="{6980687B-17DF-4695-8EE1-1C148125245F}" type="parTrans" cxnId="{6796147F-5CC7-4089-8A79-6CCDD1084DF1}">
      <dgm:prSet/>
      <dgm:spPr/>
      <dgm:t>
        <a:bodyPr/>
        <a:lstStyle/>
        <a:p>
          <a:endParaRPr lang="ru-RU"/>
        </a:p>
      </dgm:t>
    </dgm:pt>
    <dgm:pt modelId="{41C08B10-F36F-4D0B-B7FE-EC6951FFDE9D}" type="sibTrans" cxnId="{6796147F-5CC7-4089-8A79-6CCDD1084DF1}">
      <dgm:prSet/>
      <dgm:spPr/>
      <dgm:t>
        <a:bodyPr/>
        <a:lstStyle/>
        <a:p>
          <a:endParaRPr lang="ru-RU"/>
        </a:p>
      </dgm:t>
    </dgm:pt>
    <dgm:pt modelId="{540F02A1-11D4-4DF7-984A-FBD01FAE4814}" type="pres">
      <dgm:prSet presAssocID="{82C21539-2865-4ADC-8EC6-1CA6305D4BC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20015-F1C7-4F17-B5D7-3CA171C6E812}" type="pres">
      <dgm:prSet presAssocID="{82C21539-2865-4ADC-8EC6-1CA6305D4BC4}" presName="children" presStyleCnt="0"/>
      <dgm:spPr/>
    </dgm:pt>
    <dgm:pt modelId="{1D97DDE9-D801-40E9-A192-F5E948828FFE}" type="pres">
      <dgm:prSet presAssocID="{82C21539-2865-4ADC-8EC6-1CA6305D4BC4}" presName="child1group" presStyleCnt="0"/>
      <dgm:spPr/>
    </dgm:pt>
    <dgm:pt modelId="{80854E73-0797-4066-BB47-AF21989D0AF4}" type="pres">
      <dgm:prSet presAssocID="{82C21539-2865-4ADC-8EC6-1CA6305D4BC4}" presName="child1" presStyleLbl="bgAcc1" presStyleIdx="0" presStyleCnt="4" custScaleX="162064" custScaleY="110554" custLinFactNeighborX="-25564" custLinFactNeighborY="30083"/>
      <dgm:spPr/>
      <dgm:t>
        <a:bodyPr/>
        <a:lstStyle/>
        <a:p>
          <a:endParaRPr lang="ru-RU"/>
        </a:p>
      </dgm:t>
    </dgm:pt>
    <dgm:pt modelId="{D56B22EF-465E-4BC1-9BF0-9BF439381AAC}" type="pres">
      <dgm:prSet presAssocID="{82C21539-2865-4ADC-8EC6-1CA6305D4BC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C5BAE-5C11-4792-97DD-E0B3E9B3C82E}" type="pres">
      <dgm:prSet presAssocID="{82C21539-2865-4ADC-8EC6-1CA6305D4BC4}" presName="child2group" presStyleCnt="0"/>
      <dgm:spPr/>
    </dgm:pt>
    <dgm:pt modelId="{AEC29372-0322-4C17-AF0B-2417C8A20776}" type="pres">
      <dgm:prSet presAssocID="{82C21539-2865-4ADC-8EC6-1CA6305D4BC4}" presName="child2" presStyleLbl="bgAcc1" presStyleIdx="1" presStyleCnt="4" custScaleX="126797" custScaleY="96134" custLinFactNeighborX="30751" custLinFactNeighborY="23610"/>
      <dgm:spPr/>
      <dgm:t>
        <a:bodyPr/>
        <a:lstStyle/>
        <a:p>
          <a:endParaRPr lang="ru-RU"/>
        </a:p>
      </dgm:t>
    </dgm:pt>
    <dgm:pt modelId="{768847A9-DAB7-4394-8255-22CDD5EA6C1A}" type="pres">
      <dgm:prSet presAssocID="{82C21539-2865-4ADC-8EC6-1CA6305D4BC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95B38-EEC9-463B-B7A7-75BF2696E61F}" type="pres">
      <dgm:prSet presAssocID="{82C21539-2865-4ADC-8EC6-1CA6305D4BC4}" presName="child3group" presStyleCnt="0"/>
      <dgm:spPr/>
    </dgm:pt>
    <dgm:pt modelId="{1E22664C-501D-40D0-9E56-49DC0E817720}" type="pres">
      <dgm:prSet presAssocID="{82C21539-2865-4ADC-8EC6-1CA6305D4BC4}" presName="child3" presStyleLbl="bgAcc1" presStyleIdx="2" presStyleCnt="4" custScaleX="138857" custScaleY="130541" custLinFactNeighborX="27228" custLinFactNeighborY="-20035"/>
      <dgm:spPr/>
      <dgm:t>
        <a:bodyPr/>
        <a:lstStyle/>
        <a:p>
          <a:endParaRPr lang="ru-RU"/>
        </a:p>
      </dgm:t>
    </dgm:pt>
    <dgm:pt modelId="{120441A6-0309-4036-BBE1-CC422963CEE1}" type="pres">
      <dgm:prSet presAssocID="{82C21539-2865-4ADC-8EC6-1CA6305D4BC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1FE70-5A6E-41D8-B81B-4772CCA77A27}" type="pres">
      <dgm:prSet presAssocID="{82C21539-2865-4ADC-8EC6-1CA6305D4BC4}" presName="child4group" presStyleCnt="0"/>
      <dgm:spPr/>
    </dgm:pt>
    <dgm:pt modelId="{EF7B92EE-D5F9-4577-B431-293B21C96EFB}" type="pres">
      <dgm:prSet presAssocID="{82C21539-2865-4ADC-8EC6-1CA6305D4BC4}" presName="child4" presStyleLbl="bgAcc1" presStyleIdx="3" presStyleCnt="4" custScaleX="133459" custScaleY="92903" custLinFactNeighborX="-42015" custLinFactNeighborY="-15684"/>
      <dgm:spPr/>
      <dgm:t>
        <a:bodyPr/>
        <a:lstStyle/>
        <a:p>
          <a:endParaRPr lang="ru-RU"/>
        </a:p>
      </dgm:t>
    </dgm:pt>
    <dgm:pt modelId="{62165CE0-1A6A-49A8-88E7-104C5AC148FD}" type="pres">
      <dgm:prSet presAssocID="{82C21539-2865-4ADC-8EC6-1CA6305D4BC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FB956-0877-4FFF-99D6-719E199F5F4F}" type="pres">
      <dgm:prSet presAssocID="{82C21539-2865-4ADC-8EC6-1CA6305D4BC4}" presName="childPlaceholder" presStyleCnt="0"/>
      <dgm:spPr/>
    </dgm:pt>
    <dgm:pt modelId="{AB181A29-BFED-4EB0-9133-7B6479A8622B}" type="pres">
      <dgm:prSet presAssocID="{82C21539-2865-4ADC-8EC6-1CA6305D4BC4}" presName="circle" presStyleCnt="0"/>
      <dgm:spPr/>
    </dgm:pt>
    <dgm:pt modelId="{146446B4-A7EE-40FF-8A5D-1E3CA1B6B6BF}" type="pres">
      <dgm:prSet presAssocID="{82C21539-2865-4ADC-8EC6-1CA6305D4BC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93890-BA5B-4EBF-A86C-B7E17A866634}" type="pres">
      <dgm:prSet presAssocID="{82C21539-2865-4ADC-8EC6-1CA6305D4BC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2D86-2E0B-41F0-91BA-D343CB1A6369}" type="pres">
      <dgm:prSet presAssocID="{82C21539-2865-4ADC-8EC6-1CA6305D4BC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47B61-CD44-4C78-97AB-8D32AAE89CEF}" type="pres">
      <dgm:prSet presAssocID="{82C21539-2865-4ADC-8EC6-1CA6305D4BC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1465B-5B75-4A03-B901-B360ABE55395}" type="pres">
      <dgm:prSet presAssocID="{82C21539-2865-4ADC-8EC6-1CA6305D4BC4}" presName="quadrantPlaceholder" presStyleCnt="0"/>
      <dgm:spPr/>
    </dgm:pt>
    <dgm:pt modelId="{91A72493-C45E-4A58-8142-849EAB88CDD5}" type="pres">
      <dgm:prSet presAssocID="{82C21539-2865-4ADC-8EC6-1CA6305D4BC4}" presName="center1" presStyleLbl="fgShp" presStyleIdx="0" presStyleCnt="2"/>
      <dgm:spPr/>
    </dgm:pt>
    <dgm:pt modelId="{B948D827-F32A-43E0-AF94-3F60A5605707}" type="pres">
      <dgm:prSet presAssocID="{82C21539-2865-4ADC-8EC6-1CA6305D4BC4}" presName="center2" presStyleLbl="fgShp" presStyleIdx="1" presStyleCnt="2"/>
      <dgm:spPr/>
    </dgm:pt>
  </dgm:ptLst>
  <dgm:cxnLst>
    <dgm:cxn modelId="{0415A1AD-88F4-4DC9-98B8-05A6EC011D6D}" type="presOf" srcId="{A98E0981-BE6D-47C7-98CB-0991998CD9F9}" destId="{97BC2D86-2E0B-41F0-91BA-D343CB1A6369}" srcOrd="0" destOrd="0" presId="urn:microsoft.com/office/officeart/2005/8/layout/cycle4"/>
    <dgm:cxn modelId="{4C8BC9DA-DF70-474B-831C-494BD9BE5AD1}" type="presOf" srcId="{6D1C4056-D58E-4F8C-A749-CD0240CF3D02}" destId="{EF7B92EE-D5F9-4577-B431-293B21C96EFB}" srcOrd="0" destOrd="0" presId="urn:microsoft.com/office/officeart/2005/8/layout/cycle4"/>
    <dgm:cxn modelId="{BCF9838D-7729-4B1F-8897-0661E345C124}" srcId="{75ACB978-6921-453D-A9D9-0826BC704526}" destId="{BC782B2A-2AB3-46A2-9A2F-2B61CAF88EB1}" srcOrd="0" destOrd="0" parTransId="{D1B35C44-1199-43E5-84C1-AC2E40D7ECA2}" sibTransId="{9010F0E1-45C1-4F62-92BD-EA2292404171}"/>
    <dgm:cxn modelId="{7FB8AF4D-C021-4D46-BFDF-25A7342BF817}" type="presOf" srcId="{135719B3-2B77-4E5E-B31D-D539B59F607E}" destId="{CDB47B61-CD44-4C78-97AB-8D32AAE89CEF}" srcOrd="0" destOrd="0" presId="urn:microsoft.com/office/officeart/2005/8/layout/cycle4"/>
    <dgm:cxn modelId="{1C7C1D59-0592-4872-B7C6-BBFE78FB7874}" type="presOf" srcId="{6D1C4056-D58E-4F8C-A749-CD0240CF3D02}" destId="{62165CE0-1A6A-49A8-88E7-104C5AC148FD}" srcOrd="1" destOrd="0" presId="urn:microsoft.com/office/officeart/2005/8/layout/cycle4"/>
    <dgm:cxn modelId="{7DA09892-B904-4076-8B02-1134A1127BDF}" srcId="{82C21539-2865-4ADC-8EC6-1CA6305D4BC4}" destId="{A98E0981-BE6D-47C7-98CB-0991998CD9F9}" srcOrd="2" destOrd="0" parTransId="{EB84D1AB-A9EC-45E2-8240-824FB4B5ABD3}" sibTransId="{59FA44B5-668A-4F82-BB02-C5A53DE3B0D6}"/>
    <dgm:cxn modelId="{0F77E5F2-8B4E-4CA1-BB9F-C09B836DC285}" type="presOf" srcId="{9D6DEC8F-9ED1-4F58-8471-3818D59A7796}" destId="{1E22664C-501D-40D0-9E56-49DC0E817720}" srcOrd="0" destOrd="0" presId="urn:microsoft.com/office/officeart/2005/8/layout/cycle4"/>
    <dgm:cxn modelId="{97F3B627-1B5D-4F03-9474-E4AACFBAAEB1}" type="presOf" srcId="{208D0B44-43D6-4C71-85E4-B583D9917447}" destId="{768847A9-DAB7-4394-8255-22CDD5EA6C1A}" srcOrd="1" destOrd="0" presId="urn:microsoft.com/office/officeart/2005/8/layout/cycle4"/>
    <dgm:cxn modelId="{A12ECBA7-0514-4F10-A245-8CE9E23E42EA}" type="presOf" srcId="{BC782B2A-2AB3-46A2-9A2F-2B61CAF88EB1}" destId="{D56B22EF-465E-4BC1-9BF0-9BF439381AAC}" srcOrd="1" destOrd="0" presId="urn:microsoft.com/office/officeart/2005/8/layout/cycle4"/>
    <dgm:cxn modelId="{6796147F-5CC7-4089-8A79-6CCDD1084DF1}" srcId="{135719B3-2B77-4E5E-B31D-D539B59F607E}" destId="{6D1C4056-D58E-4F8C-A749-CD0240CF3D02}" srcOrd="0" destOrd="0" parTransId="{6980687B-17DF-4695-8EE1-1C148125245F}" sibTransId="{41C08B10-F36F-4D0B-B7FE-EC6951FFDE9D}"/>
    <dgm:cxn modelId="{B292B26D-EAF2-4D70-BBB9-806C4435AE44}" type="presOf" srcId="{A5D6DCEF-AE9F-4445-A66A-FDBF7E057861}" destId="{76493890-BA5B-4EBF-A86C-B7E17A866634}" srcOrd="0" destOrd="0" presId="urn:microsoft.com/office/officeart/2005/8/layout/cycle4"/>
    <dgm:cxn modelId="{085873C6-4339-4FA0-85D0-FA54425057DB}" type="presOf" srcId="{BC782B2A-2AB3-46A2-9A2F-2B61CAF88EB1}" destId="{80854E73-0797-4066-BB47-AF21989D0AF4}" srcOrd="0" destOrd="0" presId="urn:microsoft.com/office/officeart/2005/8/layout/cycle4"/>
    <dgm:cxn modelId="{8BB68BD6-40CC-426A-97B1-84E76E8547FF}" type="presOf" srcId="{82C21539-2865-4ADC-8EC6-1CA6305D4BC4}" destId="{540F02A1-11D4-4DF7-984A-FBD01FAE4814}" srcOrd="0" destOrd="0" presId="urn:microsoft.com/office/officeart/2005/8/layout/cycle4"/>
    <dgm:cxn modelId="{E81B9B2D-4138-4849-B99A-345A3ACE2074}" srcId="{82C21539-2865-4ADC-8EC6-1CA6305D4BC4}" destId="{75ACB978-6921-453D-A9D9-0826BC704526}" srcOrd="0" destOrd="0" parTransId="{39D0BEB4-A757-4EDE-94EB-E23A571E2566}" sibTransId="{CD97A598-2EB0-45B7-AADD-6B18C708DF8F}"/>
    <dgm:cxn modelId="{D809D996-528D-4062-8D1F-8F5E4E4B6009}" type="presOf" srcId="{9D6DEC8F-9ED1-4F58-8471-3818D59A7796}" destId="{120441A6-0309-4036-BBE1-CC422963CEE1}" srcOrd="1" destOrd="0" presId="urn:microsoft.com/office/officeart/2005/8/layout/cycle4"/>
    <dgm:cxn modelId="{CCB7FE73-5722-42DB-B25B-44765AF4E5B0}" srcId="{A98E0981-BE6D-47C7-98CB-0991998CD9F9}" destId="{9D6DEC8F-9ED1-4F58-8471-3818D59A7796}" srcOrd="0" destOrd="0" parTransId="{B44EE629-DC67-41C6-82B5-00561D0362E3}" sibTransId="{5001D5BB-2FBB-45E6-AAD4-AABF7A764ECD}"/>
    <dgm:cxn modelId="{8B1BACC1-2C40-4D48-A8AC-DF8D35EBECC3}" srcId="{82C21539-2865-4ADC-8EC6-1CA6305D4BC4}" destId="{135719B3-2B77-4E5E-B31D-D539B59F607E}" srcOrd="3" destOrd="0" parTransId="{EF6550EE-9B18-4AB8-917C-59A5CEEE3EA9}" sibTransId="{5C782C19-A4A9-4E50-9761-AF83F422ED4E}"/>
    <dgm:cxn modelId="{9365C06C-FAEE-4E05-B3C1-59C84AA9D800}" type="presOf" srcId="{208D0B44-43D6-4C71-85E4-B583D9917447}" destId="{AEC29372-0322-4C17-AF0B-2417C8A20776}" srcOrd="0" destOrd="0" presId="urn:microsoft.com/office/officeart/2005/8/layout/cycle4"/>
    <dgm:cxn modelId="{BE136A77-7F2A-46F2-8F06-2D5A362A3825}" type="presOf" srcId="{75ACB978-6921-453D-A9D9-0826BC704526}" destId="{146446B4-A7EE-40FF-8A5D-1E3CA1B6B6BF}" srcOrd="0" destOrd="0" presId="urn:microsoft.com/office/officeart/2005/8/layout/cycle4"/>
    <dgm:cxn modelId="{9C985ABF-5557-4BCE-A85F-4B43FD327879}" srcId="{A5D6DCEF-AE9F-4445-A66A-FDBF7E057861}" destId="{208D0B44-43D6-4C71-85E4-B583D9917447}" srcOrd="0" destOrd="0" parTransId="{871C3F22-5ED1-4E50-8D07-0C839C415D79}" sibTransId="{CB6A2E16-13C4-43EF-9BF1-2DCB723383A7}"/>
    <dgm:cxn modelId="{B6BAD0E8-EAE8-4086-A7D8-924D66D9F154}" srcId="{82C21539-2865-4ADC-8EC6-1CA6305D4BC4}" destId="{A5D6DCEF-AE9F-4445-A66A-FDBF7E057861}" srcOrd="1" destOrd="0" parTransId="{4880C1DB-E54B-4004-A867-CBB6E5295820}" sibTransId="{2C182A90-C77A-45CE-A10D-27DFF92AC2ED}"/>
    <dgm:cxn modelId="{4718CB96-4EFF-4E6E-8085-F8F9DE483470}" type="presParOf" srcId="{540F02A1-11D4-4DF7-984A-FBD01FAE4814}" destId="{B4420015-F1C7-4F17-B5D7-3CA171C6E812}" srcOrd="0" destOrd="0" presId="urn:microsoft.com/office/officeart/2005/8/layout/cycle4"/>
    <dgm:cxn modelId="{7C7029FD-797B-49C6-80B1-BC02BFF368B6}" type="presParOf" srcId="{B4420015-F1C7-4F17-B5D7-3CA171C6E812}" destId="{1D97DDE9-D801-40E9-A192-F5E948828FFE}" srcOrd="0" destOrd="0" presId="urn:microsoft.com/office/officeart/2005/8/layout/cycle4"/>
    <dgm:cxn modelId="{15678848-9186-4C1A-8A5A-A767113548F5}" type="presParOf" srcId="{1D97DDE9-D801-40E9-A192-F5E948828FFE}" destId="{80854E73-0797-4066-BB47-AF21989D0AF4}" srcOrd="0" destOrd="0" presId="urn:microsoft.com/office/officeart/2005/8/layout/cycle4"/>
    <dgm:cxn modelId="{A69A9370-5986-4F02-986C-3B5998ED268D}" type="presParOf" srcId="{1D97DDE9-D801-40E9-A192-F5E948828FFE}" destId="{D56B22EF-465E-4BC1-9BF0-9BF439381AAC}" srcOrd="1" destOrd="0" presId="urn:microsoft.com/office/officeart/2005/8/layout/cycle4"/>
    <dgm:cxn modelId="{F99BE612-3B12-41EC-9CA9-3CD8D0903957}" type="presParOf" srcId="{B4420015-F1C7-4F17-B5D7-3CA171C6E812}" destId="{27AC5BAE-5C11-4792-97DD-E0B3E9B3C82E}" srcOrd="1" destOrd="0" presId="urn:microsoft.com/office/officeart/2005/8/layout/cycle4"/>
    <dgm:cxn modelId="{1A12DEBE-EE08-4154-810F-B946EE4BD341}" type="presParOf" srcId="{27AC5BAE-5C11-4792-97DD-E0B3E9B3C82E}" destId="{AEC29372-0322-4C17-AF0B-2417C8A20776}" srcOrd="0" destOrd="0" presId="urn:microsoft.com/office/officeart/2005/8/layout/cycle4"/>
    <dgm:cxn modelId="{6CCE0A28-4B30-40AB-8F03-DFDE409541C8}" type="presParOf" srcId="{27AC5BAE-5C11-4792-97DD-E0B3E9B3C82E}" destId="{768847A9-DAB7-4394-8255-22CDD5EA6C1A}" srcOrd="1" destOrd="0" presId="urn:microsoft.com/office/officeart/2005/8/layout/cycle4"/>
    <dgm:cxn modelId="{168851F4-8E67-4480-A4F7-986DF351EA21}" type="presParOf" srcId="{B4420015-F1C7-4F17-B5D7-3CA171C6E812}" destId="{48B95B38-EEC9-463B-B7A7-75BF2696E61F}" srcOrd="2" destOrd="0" presId="urn:microsoft.com/office/officeart/2005/8/layout/cycle4"/>
    <dgm:cxn modelId="{9AD811DD-811D-4DDA-B657-66391EA5B351}" type="presParOf" srcId="{48B95B38-EEC9-463B-B7A7-75BF2696E61F}" destId="{1E22664C-501D-40D0-9E56-49DC0E817720}" srcOrd="0" destOrd="0" presId="urn:microsoft.com/office/officeart/2005/8/layout/cycle4"/>
    <dgm:cxn modelId="{3F4E1873-DD89-43EC-853F-59EF4E813F6B}" type="presParOf" srcId="{48B95B38-EEC9-463B-B7A7-75BF2696E61F}" destId="{120441A6-0309-4036-BBE1-CC422963CEE1}" srcOrd="1" destOrd="0" presId="urn:microsoft.com/office/officeart/2005/8/layout/cycle4"/>
    <dgm:cxn modelId="{9C39D3EF-7585-4D56-B661-89D52584DCC9}" type="presParOf" srcId="{B4420015-F1C7-4F17-B5D7-3CA171C6E812}" destId="{EE71FE70-5A6E-41D8-B81B-4772CCA77A27}" srcOrd="3" destOrd="0" presId="urn:microsoft.com/office/officeart/2005/8/layout/cycle4"/>
    <dgm:cxn modelId="{F317CFF7-59BA-4B25-86B4-8EB28AFDD689}" type="presParOf" srcId="{EE71FE70-5A6E-41D8-B81B-4772CCA77A27}" destId="{EF7B92EE-D5F9-4577-B431-293B21C96EFB}" srcOrd="0" destOrd="0" presId="urn:microsoft.com/office/officeart/2005/8/layout/cycle4"/>
    <dgm:cxn modelId="{22621BB1-457D-4EAA-A781-66497CAA4DE3}" type="presParOf" srcId="{EE71FE70-5A6E-41D8-B81B-4772CCA77A27}" destId="{62165CE0-1A6A-49A8-88E7-104C5AC148FD}" srcOrd="1" destOrd="0" presId="urn:microsoft.com/office/officeart/2005/8/layout/cycle4"/>
    <dgm:cxn modelId="{30D24902-4716-4EF5-A0D3-593AB3E06BE8}" type="presParOf" srcId="{B4420015-F1C7-4F17-B5D7-3CA171C6E812}" destId="{409FB956-0877-4FFF-99D6-719E199F5F4F}" srcOrd="4" destOrd="0" presId="urn:microsoft.com/office/officeart/2005/8/layout/cycle4"/>
    <dgm:cxn modelId="{CE489ADA-91C2-4080-8B55-6A210EEC9BC8}" type="presParOf" srcId="{540F02A1-11D4-4DF7-984A-FBD01FAE4814}" destId="{AB181A29-BFED-4EB0-9133-7B6479A8622B}" srcOrd="1" destOrd="0" presId="urn:microsoft.com/office/officeart/2005/8/layout/cycle4"/>
    <dgm:cxn modelId="{40DDC74D-AFF5-49CE-96F4-91B813BEA094}" type="presParOf" srcId="{AB181A29-BFED-4EB0-9133-7B6479A8622B}" destId="{146446B4-A7EE-40FF-8A5D-1E3CA1B6B6BF}" srcOrd="0" destOrd="0" presId="urn:microsoft.com/office/officeart/2005/8/layout/cycle4"/>
    <dgm:cxn modelId="{EDC7ACBF-BB00-46B7-8A8B-77C46592E629}" type="presParOf" srcId="{AB181A29-BFED-4EB0-9133-7B6479A8622B}" destId="{76493890-BA5B-4EBF-A86C-B7E17A866634}" srcOrd="1" destOrd="0" presId="urn:microsoft.com/office/officeart/2005/8/layout/cycle4"/>
    <dgm:cxn modelId="{6C64517A-2B47-41D1-BF68-2FE3945AB012}" type="presParOf" srcId="{AB181A29-BFED-4EB0-9133-7B6479A8622B}" destId="{97BC2D86-2E0B-41F0-91BA-D343CB1A6369}" srcOrd="2" destOrd="0" presId="urn:microsoft.com/office/officeart/2005/8/layout/cycle4"/>
    <dgm:cxn modelId="{869F0722-882E-40EF-8B9B-1565CF2ECF37}" type="presParOf" srcId="{AB181A29-BFED-4EB0-9133-7B6479A8622B}" destId="{CDB47B61-CD44-4C78-97AB-8D32AAE89CEF}" srcOrd="3" destOrd="0" presId="urn:microsoft.com/office/officeart/2005/8/layout/cycle4"/>
    <dgm:cxn modelId="{9FD41F5B-6DD9-410D-A7CD-68130B95E8E5}" type="presParOf" srcId="{AB181A29-BFED-4EB0-9133-7B6479A8622B}" destId="{95E1465B-5B75-4A03-B901-B360ABE55395}" srcOrd="4" destOrd="0" presId="urn:microsoft.com/office/officeart/2005/8/layout/cycle4"/>
    <dgm:cxn modelId="{DE847CB0-7B3B-495A-ABFF-55BEC9451DC3}" type="presParOf" srcId="{540F02A1-11D4-4DF7-984A-FBD01FAE4814}" destId="{91A72493-C45E-4A58-8142-849EAB88CDD5}" srcOrd="2" destOrd="0" presId="urn:microsoft.com/office/officeart/2005/8/layout/cycle4"/>
    <dgm:cxn modelId="{9CA81D4E-DA77-4CC1-9333-31EC742215B2}" type="presParOf" srcId="{540F02A1-11D4-4DF7-984A-FBD01FAE4814}" destId="{B948D827-F32A-43E0-AF94-3F60A560570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2664C-501D-40D0-9E56-49DC0E817720}">
      <dsp:nvSpPr>
        <dsp:cNvPr id="0" name=""/>
        <dsp:cNvSpPr/>
      </dsp:nvSpPr>
      <dsp:spPr>
        <a:xfrm>
          <a:off x="6257121" y="3023376"/>
          <a:ext cx="3709827" cy="2259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бір ғана мектеп тәрбиешілері емес, тәрбие жұмысында  ата-аналардың да көмегі керек. Өйткені қазіргі ата-баба салтын, дәстүрін  отбасыда да пайдалану керек.</a:t>
          </a:r>
          <a:endParaRPr lang="ru-RU" sz="1400" i="1" kern="1200" dirty="0">
            <a:solidFill>
              <a:srgbClr val="0070C0"/>
            </a:solidFill>
          </a:endParaRPr>
        </a:p>
      </dsp:txBody>
      <dsp:txXfrm>
        <a:off x="7419696" y="3637805"/>
        <a:ext cx="2497625" cy="1595150"/>
      </dsp:txXfrm>
    </dsp:sp>
    <dsp:sp modelId="{EF7B92EE-D5F9-4577-B431-293B21C96EFB}">
      <dsp:nvSpPr>
        <dsp:cNvPr id="0" name=""/>
        <dsp:cNvSpPr/>
      </dsp:nvSpPr>
      <dsp:spPr>
        <a:xfrm>
          <a:off x="120200" y="3424367"/>
          <a:ext cx="3565609" cy="160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700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жетістіктер мен кемшіліктерді айту, түзету жұмыстарды жүргізу. </a:t>
          </a:r>
          <a:endParaRPr lang="ru-RU" sz="1700" i="1" kern="1200" dirty="0">
            <a:solidFill>
              <a:srgbClr val="0070C0"/>
            </a:solidFill>
          </a:endParaRPr>
        </a:p>
      </dsp:txBody>
      <dsp:txXfrm>
        <a:off x="155519" y="3861643"/>
        <a:ext cx="2425288" cy="1135230"/>
      </dsp:txXfrm>
    </dsp:sp>
    <dsp:sp modelId="{AEC29372-0322-4C17-AF0B-2417C8A20776}">
      <dsp:nvSpPr>
        <dsp:cNvPr id="0" name=""/>
        <dsp:cNvSpPr/>
      </dsp:nvSpPr>
      <dsp:spPr>
        <a:xfrm>
          <a:off x="6512347" y="398821"/>
          <a:ext cx="3387621" cy="1663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500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балаларды қатыстыра отырып, қызықтыратын сыныптан тыс жұмыс түрін ойлану, балалардың талап тілегін ескеру.</a:t>
          </a:r>
          <a:endParaRPr lang="ru-RU" sz="1500" i="1" kern="1200" dirty="0">
            <a:solidFill>
              <a:srgbClr val="0070C0"/>
            </a:solidFill>
          </a:endParaRPr>
        </a:p>
      </dsp:txBody>
      <dsp:txXfrm>
        <a:off x="7565181" y="435368"/>
        <a:ext cx="2298241" cy="1174712"/>
      </dsp:txXfrm>
    </dsp:sp>
    <dsp:sp modelId="{80854E73-0797-4066-BB47-AF21989D0AF4}">
      <dsp:nvSpPr>
        <dsp:cNvPr id="0" name=""/>
        <dsp:cNvSpPr/>
      </dsp:nvSpPr>
      <dsp:spPr>
        <a:xfrm>
          <a:off x="177601" y="386066"/>
          <a:ext cx="4329846" cy="1913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алдын-ала бұрын болған нәрсемен, бүгінгі күнгі жағдайын жоспарлау үшін, оқушылардың қазіргі деңгейін салыстыра отырып озат мұғалімдердің іс-тәжірибелеріне арқа сүйеу.</a:t>
          </a:r>
          <a:endParaRPr lang="ru-RU" sz="1400" i="1" kern="1200" dirty="0">
            <a:solidFill>
              <a:srgbClr val="0070C0"/>
            </a:solidFill>
          </a:endParaRPr>
        </a:p>
      </dsp:txBody>
      <dsp:txXfrm>
        <a:off x="219630" y="428095"/>
        <a:ext cx="2946834" cy="1350918"/>
      </dsp:txXfrm>
    </dsp:sp>
    <dsp:sp modelId="{146446B4-A7EE-40FF-8A5D-1E3CA1B6B6BF}">
      <dsp:nvSpPr>
        <dsp:cNvPr id="0" name=""/>
        <dsp:cNvSpPr/>
      </dsp:nvSpPr>
      <dsp:spPr>
        <a:xfrm>
          <a:off x="2654179" y="351509"/>
          <a:ext cx="2341784" cy="2341784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калық жұмыстар</a:t>
          </a:r>
          <a:r>
            <a:rPr lang="kk-KZ" sz="20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solidFill>
              <a:srgbClr val="7030A0"/>
            </a:solidFill>
          </a:endParaRPr>
        </a:p>
      </dsp:txBody>
      <dsp:txXfrm>
        <a:off x="3340072" y="1037402"/>
        <a:ext cx="1655891" cy="1655891"/>
      </dsp:txXfrm>
    </dsp:sp>
    <dsp:sp modelId="{76493890-BA5B-4EBF-A86C-B7E17A866634}">
      <dsp:nvSpPr>
        <dsp:cNvPr id="0" name=""/>
        <dsp:cNvSpPr/>
      </dsp:nvSpPr>
      <dsp:spPr>
        <a:xfrm rot="5400000">
          <a:off x="5104129" y="351509"/>
          <a:ext cx="2341784" cy="2341784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Жоспарлау</a:t>
          </a:r>
          <a:endParaRPr lang="ru-RU" sz="2100" kern="1200" dirty="0">
            <a:solidFill>
              <a:srgbClr val="7030A0"/>
            </a:solidFill>
          </a:endParaRPr>
        </a:p>
      </dsp:txBody>
      <dsp:txXfrm rot="-5400000">
        <a:off x="5104129" y="1037402"/>
        <a:ext cx="1655891" cy="1655891"/>
      </dsp:txXfrm>
    </dsp:sp>
    <dsp:sp modelId="{97BC2D86-2E0B-41F0-91BA-D343CB1A6369}">
      <dsp:nvSpPr>
        <dsp:cNvPr id="0" name=""/>
        <dsp:cNvSpPr/>
      </dsp:nvSpPr>
      <dsp:spPr>
        <a:xfrm rot="10800000">
          <a:off x="5104129" y="2801459"/>
          <a:ext cx="2341784" cy="2341784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 </a:t>
          </a:r>
          <a:r>
            <a:rPr lang="kk-KZ" sz="18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жұмыстары</a:t>
          </a:r>
          <a:r>
            <a:rPr lang="kk-KZ" sz="18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solidFill>
              <a:srgbClr val="7030A0"/>
            </a:solidFill>
          </a:endParaRPr>
        </a:p>
      </dsp:txBody>
      <dsp:txXfrm rot="10800000">
        <a:off x="5104129" y="2801459"/>
        <a:ext cx="1655891" cy="1655891"/>
      </dsp:txXfrm>
    </dsp:sp>
    <dsp:sp modelId="{CDB47B61-CD44-4C78-97AB-8D32AAE89CEF}">
      <dsp:nvSpPr>
        <dsp:cNvPr id="0" name=""/>
        <dsp:cNvSpPr/>
      </dsp:nvSpPr>
      <dsp:spPr>
        <a:xfrm rot="16200000">
          <a:off x="2654179" y="2801459"/>
          <a:ext cx="2341784" cy="2341784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Қорытындыталдау</a:t>
          </a:r>
          <a:r>
            <a:rPr lang="kk-KZ" sz="19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900" kern="1200" dirty="0">
            <a:solidFill>
              <a:srgbClr val="7030A0"/>
            </a:solidFill>
          </a:endParaRPr>
        </a:p>
      </dsp:txBody>
      <dsp:txXfrm rot="5400000">
        <a:off x="3340072" y="2801459"/>
        <a:ext cx="1655891" cy="1655891"/>
      </dsp:txXfrm>
    </dsp:sp>
    <dsp:sp modelId="{91A72493-C45E-4A58-8142-849EAB88CDD5}">
      <dsp:nvSpPr>
        <dsp:cNvPr id="0" name=""/>
        <dsp:cNvSpPr/>
      </dsp:nvSpPr>
      <dsp:spPr>
        <a:xfrm>
          <a:off x="4645778" y="2260631"/>
          <a:ext cx="808537" cy="7030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8D827-F32A-43E0-AF94-3F60A5605707}">
      <dsp:nvSpPr>
        <dsp:cNvPr id="0" name=""/>
        <dsp:cNvSpPr/>
      </dsp:nvSpPr>
      <dsp:spPr>
        <a:xfrm rot="10800000">
          <a:off x="4645778" y="2531045"/>
          <a:ext cx="808537" cy="7030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0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2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6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2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99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57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0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4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5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0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3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6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80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1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3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4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073F4-3417-4A93-9750-F853DBDF07D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A3965-6290-4C4B-B025-95C41CB50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2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997527"/>
            <a:ext cx="8915399" cy="2262781"/>
          </a:xfrm>
        </p:spPr>
        <p:txBody>
          <a:bodyPr/>
          <a:lstStyle/>
          <a:p>
            <a:r>
              <a:rPr lang="kk-KZ" dirty="0" smtClean="0"/>
              <a:t>Тәрбие жұмысының моделі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«№1 Бақанас орта мектебі» МКМ</a:t>
            </a:r>
            <a:endParaRPr lang="ru-RU" dirty="0"/>
          </a:p>
        </p:txBody>
      </p:sp>
      <p:pic>
        <p:nvPicPr>
          <p:cNvPr id="4" name="Picture 8" descr="Монитор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1413163"/>
            <a:ext cx="55071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жұмысымның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7637" y="3314475"/>
            <a:ext cx="458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Мукумова Гүлнар </a:t>
            </a:r>
          </a:p>
          <a:p>
            <a:pPr algn="ctr"/>
            <a:r>
              <a:rPr lang="kk-K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«№1 Бақанас орта мектебі» МКМ  ұйымдастырушы педагогы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2" name="Picture 8" descr="Монитор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419" y="0"/>
            <a:ext cx="10884309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33600" y="685800"/>
            <a:ext cx="7467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ru-RU" altLang="ru-RU" sz="3500" b="1" i="1">
                <a:latin typeface="Times New Roman" panose="02020603050405020304" pitchFamily="18" charset="0"/>
              </a:rPr>
              <a:t>   </a:t>
            </a:r>
          </a:p>
          <a:p>
            <a:pPr>
              <a:buFontTx/>
              <a:buNone/>
            </a:pPr>
            <a:r>
              <a:rPr lang="ru-RU" altLang="ru-RU" sz="3500" b="1" i="1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474838" y="825908"/>
            <a:ext cx="3923071" cy="3392131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Тәрбиенің негізгі мақсаты 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дені сау, ұлттық сезімі оянған, рухани ойлау дәрежесі биік, мәдениетті, парасатты, ар ожданы мол, еңбекқор, іскер, бойында басқа да қасиеттер қалыптастқан адам тәрбиелеу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867400" y="755853"/>
            <a:ext cx="4655574" cy="3532239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жұмысының негізгі мақсаты 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дүниетанымдық мүмкіндігі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зор, кәсіптік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интеллектуалдық және әлеуметтік шағармашылыққа қабілетті, әлеуметтік белсенділігі мол, денсаулығы шыныққан, кәсіптік бағыттылығы, мен кәсіптік құзыреттілігі орныққан, кәсіби және мәдени бейімделген болашақ маман тұлғасын даярлау болып табылады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7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2" name="Picture 8" descr="Монитор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2719" y="-112295"/>
            <a:ext cx="11062532" cy="6970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33600" y="685800"/>
            <a:ext cx="7467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ru-RU" altLang="ru-RU" sz="3500" b="1" i="1">
                <a:latin typeface="Times New Roman" panose="02020603050405020304" pitchFamily="18" charset="0"/>
              </a:rPr>
              <a:t>   </a:t>
            </a:r>
          </a:p>
          <a:p>
            <a:pPr>
              <a:buFontTx/>
              <a:buNone/>
            </a:pPr>
            <a:r>
              <a:rPr lang="ru-RU" altLang="ru-RU" sz="3500" b="1" i="1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06906" y="1123125"/>
            <a:ext cx="3890212" cy="36774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k-KZ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 педагог ретінде  </a:t>
            </a:r>
            <a:r>
              <a:rPr lang="kk-KZ" sz="2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мақсатым: </a:t>
            </a:r>
            <a:r>
              <a:rPr lang="kk-KZ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Оқушылармен жыл бойы тәрбиелік бағытта жұмыс жүргізе отырып,  оқушылардың  жеке  тұлғалық  мүмкіндіктерін  ашуға  көмектесу,  қоғамдық жұмыстарға  қызығушылығын  арттыру.  Отан  сүйгіштікке  баулу.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261810" y="505414"/>
            <a:ext cx="5101389" cy="49128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Міндеттерім:</a:t>
            </a: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балалармен жұмыс жасауда іс-әрекетімде бағыттардың әр түрлілігін және сан алуан факторларды ескеру;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тұлғаны тәрбиелеу және әлеуметтендіру мәселесі бойынша педагогикалық және психологиялық ғылым мен тәжірибе жетістіктерімен танысу, инновациялық іс-әрекетпен, тәрбиенің заманауи технологияларын қолдану;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Оқушыларды біздің аймақтың ерекшеліктерімен, біздің жерлестеріміздің шығармашылық мұрасымен терең таныстыру, туған ауылының өміріне, табиғатына, мәдениеті мен тарихына деген қызығушылығын және сүйіспеншілік сезімін тәрбиелеу, сонымен қатар ата-аналар мен педагогтарға «кіші» Отанның адал патриоттарын тәрбиелеуде көмек болу.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40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7815" y="195617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kk-KZ" dirty="0"/>
              <a:t> 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						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 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				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862315" y="540327"/>
            <a:ext cx="5634975" cy="1247530"/>
          </a:xfrm>
          <a:prstGeom prst="downArrowCallout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жұмысының моделі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533416" y="1978925"/>
            <a:ext cx="2144199" cy="1248907"/>
          </a:xfrm>
          <a:prstGeom prst="leftRightArrow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2664" y="1978925"/>
            <a:ext cx="2470245" cy="1251045"/>
          </a:xfrm>
          <a:prstGeom prst="roundRect">
            <a:avLst/>
          </a:prstGeom>
          <a:solidFill>
            <a:srgbClr val="E9F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Тәрбиеші </a:t>
            </a:r>
            <a:r>
              <a:rPr lang="kk-KZ" dirty="0" smtClean="0"/>
              <a:t>	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98634" y="1956179"/>
            <a:ext cx="2470245" cy="1251045"/>
          </a:xfrm>
          <a:prstGeom prst="roundRect">
            <a:avLst/>
          </a:prstGeom>
          <a:solidFill>
            <a:srgbClr val="E9F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	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701028" y="3684896"/>
            <a:ext cx="3140214" cy="1555844"/>
          </a:xfrm>
          <a:prstGeom prst="ellips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Коллективті әрекет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111529" y="3628567"/>
            <a:ext cx="3140214" cy="1555844"/>
          </a:xfrm>
          <a:prstGeom prst="ellips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 бастың дамуы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760" y="144379"/>
            <a:ext cx="961164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Модельдің </a:t>
            </a:r>
            <a:r>
              <a:rPr lang="kk-KZ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 -  </a:t>
            </a:r>
            <a:r>
              <a:rPr lang="kk-KZ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ұлттық </a:t>
            </a:r>
            <a:r>
              <a:rPr lang="kk-KZ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тәлім-тәрбие, </a:t>
            </a:r>
            <a:r>
              <a:rPr lang="kk-KZ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салт-дәстүрлерге орай </a:t>
            </a:r>
            <a:r>
              <a:rPr lang="kk-KZ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kk-KZ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қасиеттерді</a:t>
            </a:r>
            <a:r>
              <a:rPr lang="kk-KZ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қалыптастыру. </a:t>
            </a:r>
            <a:r>
              <a:rPr lang="kk-KZ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</a:t>
            </a:r>
            <a:r>
              <a:rPr lang="kk-KZ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жұмысының </a:t>
            </a:r>
            <a:r>
              <a:rPr lang="kk-KZ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 кұрайтын бөліктер</a:t>
            </a:r>
            <a:endParaRPr lang="ru-RU" sz="27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8370"/>
              </p:ext>
            </p:extLst>
          </p:nvPr>
        </p:nvGraphicFramePr>
        <p:xfrm>
          <a:off x="1536450" y="1390706"/>
          <a:ext cx="10100094" cy="5494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04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08219" y="245267"/>
            <a:ext cx="4135579" cy="587233"/>
          </a:xfrm>
          <a:prstGeom prst="rect">
            <a:avLst/>
          </a:prstGeom>
          <a:solidFill>
            <a:srgbClr val="E9F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жұмысының жүйесі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1895" y="1084732"/>
            <a:ext cx="1953491" cy="602885"/>
          </a:xfrm>
          <a:prstGeom prst="roundRect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9262" y="1084838"/>
            <a:ext cx="1953491" cy="602672"/>
          </a:xfrm>
          <a:prstGeom prst="roundRect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 ұстанымдары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78673" y="1084624"/>
            <a:ext cx="1953491" cy="602886"/>
          </a:xfrm>
          <a:prstGeom prst="roundRect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Мақсат, міндеттері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5133713" y="2941180"/>
            <a:ext cx="2390231" cy="650638"/>
          </a:xfrm>
          <a:prstGeom prst="ellipse">
            <a:avLst/>
          </a:prstGeom>
          <a:solidFill>
            <a:srgbClr val="66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kk-K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3854132" y="1873308"/>
            <a:ext cx="2499987" cy="951693"/>
          </a:xfrm>
          <a:prstGeom prst="ellipse">
            <a:avLst/>
          </a:prstGeom>
          <a:solidFill>
            <a:srgbClr val="66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kk-K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755278" y="2000874"/>
            <a:ext cx="2000141" cy="883655"/>
          </a:xfrm>
          <a:prstGeom prst="ellipse">
            <a:avLst/>
          </a:prstGeom>
          <a:solidFill>
            <a:srgbClr val="66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kk-KZ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kk-K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тбасы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399009" y="3993375"/>
            <a:ext cx="2543420" cy="797718"/>
          </a:xfrm>
          <a:prstGeom prst="ellipse">
            <a:avLst/>
          </a:prstGeom>
          <a:solidFill>
            <a:srgbClr val="66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kk-KZ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kumimoji="0" lang="kk-K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оғам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 rot="20547800">
            <a:off x="144626" y="3761056"/>
            <a:ext cx="2369127" cy="1194015"/>
          </a:xfrm>
          <a:prstGeom prst="flowChartMagneticTap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Моральдық-психологиялық ахуал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амять с посл. доступом 16"/>
          <p:cNvSpPr/>
          <p:nvPr/>
        </p:nvSpPr>
        <p:spPr>
          <a:xfrm rot="21352886">
            <a:off x="2654243" y="3324398"/>
            <a:ext cx="2436579" cy="1281986"/>
          </a:xfrm>
          <a:prstGeom prst="flowChartMagneticTap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 үрдісіндегі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 rot="1856551">
            <a:off x="8185499" y="3154040"/>
            <a:ext cx="1942159" cy="1333118"/>
          </a:xfrm>
          <a:prstGeom prst="flowChartMagneticTap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 тыс әрекет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амять с посл. доступом 18"/>
          <p:cNvSpPr/>
          <p:nvPr/>
        </p:nvSpPr>
        <p:spPr>
          <a:xfrm rot="20168037">
            <a:off x="1795892" y="4783723"/>
            <a:ext cx="2186900" cy="1392404"/>
          </a:xfrm>
          <a:prstGeom prst="flowChartMagneticTap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Сыныптан тыс тәрбие жұмысы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амять с посл. доступом 19"/>
          <p:cNvSpPr/>
          <p:nvPr/>
        </p:nvSpPr>
        <p:spPr>
          <a:xfrm rot="1131296">
            <a:off x="8263474" y="4873758"/>
            <a:ext cx="1977076" cy="1212335"/>
          </a:xfrm>
          <a:prstGeom prst="flowChartMagneticTap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 тәрбие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амять с посл. доступом 20"/>
          <p:cNvSpPr/>
          <p:nvPr/>
        </p:nvSpPr>
        <p:spPr>
          <a:xfrm rot="281106">
            <a:off x="10135701" y="3945115"/>
            <a:ext cx="2007239" cy="1283402"/>
          </a:xfrm>
          <a:prstGeom prst="flowChartMagneticTape">
            <a:avLst/>
          </a:prstGeom>
          <a:solidFill>
            <a:srgbClr val="DEF9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Қоғамдағы тәрбие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Выноска со стрелкой вниз 22"/>
          <p:cNvSpPr/>
          <p:nvPr/>
        </p:nvSpPr>
        <p:spPr>
          <a:xfrm rot="1317187">
            <a:off x="9757028" y="2042692"/>
            <a:ext cx="2007239" cy="1455475"/>
          </a:xfrm>
          <a:prstGeom prst="downArrowCallout">
            <a:avLst/>
          </a:prstGeom>
          <a:solidFill>
            <a:srgbClr val="F5F3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педагогикалық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Выноска со стрелкой вниз 23"/>
          <p:cNvSpPr/>
          <p:nvPr/>
        </p:nvSpPr>
        <p:spPr>
          <a:xfrm rot="20843362">
            <a:off x="793584" y="1774840"/>
            <a:ext cx="2007239" cy="1455475"/>
          </a:xfrm>
          <a:prstGeom prst="downArrowCallout">
            <a:avLst/>
          </a:prstGeom>
          <a:solidFill>
            <a:srgbClr val="F5F3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сихологиялық – педагогикалық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1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257033" y="2611717"/>
            <a:ext cx="2348344" cy="16209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Құндылық-бағдарлық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92796" y="1216163"/>
            <a:ext cx="2348344" cy="16209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Еңбектік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626052" y="3396068"/>
            <a:ext cx="2368693" cy="171420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 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қарым-қатынастық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61210" y="4031670"/>
            <a:ext cx="2348344" cy="16209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порттық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58780" y="4279312"/>
            <a:ext cx="2348344" cy="16209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Көркемдік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90746" y="1799210"/>
            <a:ext cx="2297717" cy="16209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01318" y="962305"/>
            <a:ext cx="2348344" cy="16209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48595" y="2185261"/>
            <a:ext cx="3276602" cy="2244435"/>
          </a:xfrm>
          <a:prstGeom prst="round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 білім алушыларды саналуан шығармашылық іс-әрекетке тарту нәтижесінде жеке тұлғада 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қалыптасады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9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20118" y="1481995"/>
            <a:ext cx="2659205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салауатты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77085" y="1608631"/>
            <a:ext cx="2603792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Рухани-</a:t>
            </a:r>
          </a:p>
          <a:p>
            <a:pPr algn="ctr"/>
            <a:r>
              <a:rPr lang="kk-KZ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</a:t>
            </a:r>
          </a:p>
          <a:p>
            <a:pPr algn="ctr"/>
            <a:r>
              <a:rPr lang="kk-KZ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36242" y="2917619"/>
            <a:ext cx="2311049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Көпмәдениетті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көркем-эстетикалық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тәрбие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63909" y="3042577"/>
            <a:ext cx="2064328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 тәрбие</a:t>
            </a:r>
            <a:r>
              <a:rPr lang="kk-KZ" dirty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04195" y="4351565"/>
            <a:ext cx="2795538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 тәрбие, ақпараттық мәдениет </a:t>
            </a:r>
            <a:endParaRPr lang="kk-KZ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77310" y="4446847"/>
            <a:ext cx="2244437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0151" y="5278584"/>
            <a:ext cx="2843806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тәрбие</a:t>
            </a:r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Выноска с четырьмя стрелками 13"/>
          <p:cNvSpPr/>
          <p:nvPr/>
        </p:nvSpPr>
        <p:spPr>
          <a:xfrm>
            <a:off x="3863415" y="1517929"/>
            <a:ext cx="4458242" cy="3876695"/>
          </a:xfrm>
          <a:prstGeom prst="quadArrowCallou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жұмысының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06630" y="301321"/>
            <a:ext cx="3257279" cy="14339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патриотизм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тәрбие,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тәрбие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83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57856"/>
            <a:ext cx="8915399" cy="560454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әдісінің негізгі түрлері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673" y="1018310"/>
            <a:ext cx="9758939" cy="5237017"/>
          </a:xfrm>
        </p:spPr>
        <p:txBody>
          <a:bodyPr>
            <a:normAutofit/>
          </a:bodyPr>
          <a:lstStyle/>
          <a:p>
            <a:pPr lvl="0"/>
            <a:r>
              <a:rPr lang="kk-K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Сендіру әдісі</a:t>
            </a:r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сөзге негізделген баяндама, әңгіме, диспут, лекция; бұл ең жетекші әдіс. 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 әдіс</a:t>
            </a:r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 мінез-құлыққа жатықтыру – оған түрлі тапсырмалар беру. Қоғамдық-азаматтық, пионерлік тапсырмалар беру. Спортқа, түрлі үйірмелерге, экскурсияларға қатыстыруға тапсырмалар беру.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 әдісі</a:t>
            </a:r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мұны Бабанский </a:t>
            </a:r>
            <a:r>
              <a:rPr lang="kk-KZ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жасау</a:t>
            </a:r>
            <a:r>
              <a:rPr lang="kk-K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 атайды, көтермелеу және жазалау бұл педагогикада көмекші қосымша әдістер ретінде қарастырылады.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 тәрбиелеу әдісі</a:t>
            </a:r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Сухомлинский: «Бала өзін-өзі жетілдіруге икемделмесе оны жүз мұғалім де тәрбиелей алмайды»,- дейді. «Менің атым – Қожа» балалар киносында Қожаның айна алдына отырып, өзіне-өзі бұйрық беруі</a:t>
            </a:r>
            <a:r>
              <a:rPr lang="kk-KZ" dirty="0"/>
              <a:t>.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9477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485</TotalTime>
  <Words>537</Words>
  <Application>Microsoft Office PowerPoint</Application>
  <PresentationFormat>Широкоэкранный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Тәрбие жұмысының моделі</vt:lpstr>
      <vt:lpstr>Презентация PowerPoint</vt:lpstr>
      <vt:lpstr>Презентация PowerPoint</vt:lpstr>
      <vt:lpstr>Презентация PowerPoint</vt:lpstr>
      <vt:lpstr>Модельдің мазмұны -  қазіргі ұлттық тәлім-тәрбие, салт-дәстүрлерге орай ұлттық қасиеттерді қалыптастыру.  Тәрбие жұмысының моделін кұрайтын бөліктер</vt:lpstr>
      <vt:lpstr>Презентация PowerPoint</vt:lpstr>
      <vt:lpstr>Презентация PowerPoint</vt:lpstr>
      <vt:lpstr>Презентация PowerPoint</vt:lpstr>
      <vt:lpstr>Тәрбие әдісінің негізгі түрлері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Тәрбие жұмысының моделі</dc:title>
  <dc:creator>АЛИЯ</dc:creator>
  <cp:lastModifiedBy>АЛИЯ</cp:lastModifiedBy>
  <cp:revision>33</cp:revision>
  <dcterms:created xsi:type="dcterms:W3CDTF">2018-01-14T08:48:23Z</dcterms:created>
  <dcterms:modified xsi:type="dcterms:W3CDTF">2018-01-16T23:56:53Z</dcterms:modified>
</cp:coreProperties>
</file>