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</p:sldMasterIdLst>
  <p:sldIdLst>
    <p:sldId id="285" r:id="rId3"/>
    <p:sldId id="258" r:id="rId4"/>
    <p:sldId id="287" r:id="rId5"/>
    <p:sldId id="28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CC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DB0CF-7CB9-4B48-AC4D-57101E76215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12/26/2018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535B6C-32BA-4652-BE5B-7EE8DEA242E0}" type="slidenum">
              <a:rPr lang="en-US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1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DB0CF-7CB9-4B48-AC4D-57101E76215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12/26/2018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535B6C-32BA-4652-BE5B-7EE8DEA242E0}" type="slidenum">
              <a:rPr lang="en-US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DB0CF-7CB9-4B48-AC4D-57101E76215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12/26/2018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535B6C-32BA-4652-BE5B-7EE8DEA242E0}" type="slidenum">
              <a:rPr lang="en-US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8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17A84A-C064-481A-81F4-D02F583B43A2}" type="datetime1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26.12.2018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87FA68-2BA2-43D5-A9AB-6EF2A323FB33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18858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06F8-46AA-4C71-AE63-725F42A73E7E}" type="datetime1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26.12.2018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D33F-80E7-4949-9892-D2A903C3E0F0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68836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243F04-2F92-41F5-AB85-8CEB5CB4AB71}" type="datetime1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26.12.2018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B058C3-6013-4A18-9EFA-0B24877F91A2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37238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0589-7D9A-448D-9509-C7CBDACFD5B4}" type="datetime1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26.12.2018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17BA-60F7-402A-A379-DEE3CE849414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8219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5FA6-F6D9-4101-9A7E-220C475C6543}" type="datetime1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26.12.2018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EA5D-5009-4181-B5B5-1414E2E865F1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30927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5CDF-7CF7-4F28-8780-FC02C79BECA9}" type="datetime1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26.12.2018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5868-6DE0-4D8F-9F8A-1C869A8BD989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0015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12202-5588-4F15-9B41-94E1EFB9F27A}" type="datetime1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26.12.2018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44069D-81DB-4E97-A751-3C4DB6B9AF48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558129" y="434162"/>
            <a:ext cx="11075745" cy="5947166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577346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7158-57AE-403D-858B-0A41C77153B1}" type="datetime1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26.12.2018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C3CA-AC2D-46F7-8DF5-6F75542BD41D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4916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DB0CF-7CB9-4B48-AC4D-57101E76215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12/26/2018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535B6C-32BA-4652-BE5B-7EE8DEA242E0}" type="slidenum">
              <a:rPr lang="en-US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17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D968FC-18B6-42F4-9180-B94772D947CB}" type="datetime1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26.12.2018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98075E-7491-4505-A645-2E85115B944B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69825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87755" y="530352"/>
            <a:ext cx="7694645" cy="4187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1EDC-D96A-49D1-8FBC-C31CBD986DF4}" type="datetime1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26.12.2018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D513-FDCF-47C9-9C37-A7C6313BA0EB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44148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7871-F3D6-43EC-8E8C-C5969094BFC6}" type="datetime1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26.12.2018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D36C-CC58-470B-B4B5-7B10D5D85AEE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997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DB0CF-7CB9-4B48-AC4D-57101E76215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12/26/2018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535B6C-32BA-4652-BE5B-7EE8DEA242E0}" type="slidenum">
              <a:rPr lang="en-US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7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DB0CF-7CB9-4B48-AC4D-57101E76215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12/26/2018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535B6C-32BA-4652-BE5B-7EE8DEA242E0}" type="slidenum">
              <a:rPr lang="en-US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2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DB0CF-7CB9-4B48-AC4D-57101E76215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12/26/2018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535B6C-32BA-4652-BE5B-7EE8DEA242E0}" type="slidenum">
              <a:rPr lang="en-US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DB0CF-7CB9-4B48-AC4D-57101E76215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12/26/2018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535B6C-32BA-4652-BE5B-7EE8DEA242E0}" type="slidenum">
              <a:rPr lang="en-US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7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DB0CF-7CB9-4B48-AC4D-57101E76215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12/26/2018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535B6C-32BA-4652-BE5B-7EE8DEA242E0}" type="slidenum">
              <a:rPr lang="en-US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DB0CF-7CB9-4B48-AC4D-57101E76215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12/26/2018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535B6C-32BA-4652-BE5B-7EE8DEA242E0}" type="slidenum">
              <a:rPr lang="en-US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DB0CF-7CB9-4B48-AC4D-57101E76215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12/26/2018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535B6C-32BA-4652-BE5B-7EE8DEA242E0}" type="slidenum">
              <a:rPr lang="en-US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0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DB0CF-7CB9-4B48-AC4D-57101E76215C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12/26/2018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535B6C-32BA-4652-BE5B-7EE8DEA242E0}" type="slidenum">
              <a:rPr lang="en-US" altLang="ru-RU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cs typeface="Arial" panose="020B0604020202020204" pitchFamily="34" charset="0"/>
            </a:endParaRPr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77407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947166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984" y="4986339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5" name="Текст 3"/>
          <p:cNvSpPr>
            <a:spLocks noGrp="1"/>
          </p:cNvSpPr>
          <p:nvPr>
            <p:ph type="body" idx="1"/>
          </p:nvPr>
        </p:nvSpPr>
        <p:spPr bwMode="auto">
          <a:xfrm>
            <a:off x="670984" y="530226"/>
            <a:ext cx="1091141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813DED-66E3-425E-9673-88EC037B40F1}" type="datetime1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26.12.2018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551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4F3ECD-8F6A-445C-AEC2-18776D27740F}" type="slidenum">
              <a:rPr lang="ru-RU" smtClean="0">
                <a:solidFill>
                  <a:srgbClr val="EEECE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6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advClick="0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CADC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CADC6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E100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E100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2425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slide" Target="slide6.xml"/><Relationship Id="rId5" Type="http://schemas.openxmlformats.org/officeDocument/2006/relationships/slide" Target="slide24.xml"/><Relationship Id="rId10" Type="http://schemas.openxmlformats.org/officeDocument/2006/relationships/image" Target="../media/image5.emf"/><Relationship Id="rId4" Type="http://schemas.openxmlformats.org/officeDocument/2006/relationships/slide" Target="slide2.xml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18" Type="http://schemas.openxmlformats.org/officeDocument/2006/relationships/slide" Target="slide22.xml"/><Relationship Id="rId3" Type="http://schemas.openxmlformats.org/officeDocument/2006/relationships/slide" Target="slide6.xml"/><Relationship Id="rId21" Type="http://schemas.openxmlformats.org/officeDocument/2006/relationships/slide" Target="slide25.xml"/><Relationship Id="rId7" Type="http://schemas.openxmlformats.org/officeDocument/2006/relationships/slide" Target="slide12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3.jpeg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8.xml"/><Relationship Id="rId15" Type="http://schemas.openxmlformats.org/officeDocument/2006/relationships/slide" Target="slide10.xml"/><Relationship Id="rId23" Type="http://schemas.openxmlformats.org/officeDocument/2006/relationships/slide" Target="slide26.xml"/><Relationship Id="rId10" Type="http://schemas.openxmlformats.org/officeDocument/2006/relationships/slide" Target="slide17.xml"/><Relationship Id="rId19" Type="http://schemas.openxmlformats.org/officeDocument/2006/relationships/slide" Target="slide21.xml"/><Relationship Id="rId4" Type="http://schemas.openxmlformats.org/officeDocument/2006/relationships/slide" Target="slide7.xml"/><Relationship Id="rId9" Type="http://schemas.openxmlformats.org/officeDocument/2006/relationships/slide" Target="slide18.xml"/><Relationship Id="rId14" Type="http://schemas.openxmlformats.org/officeDocument/2006/relationships/slide" Target="slide14.xml"/><Relationship Id="rId22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4"/>
          <p:cNvSpPr>
            <a:spLocks noChangeArrowheads="1"/>
          </p:cNvSpPr>
          <p:nvPr/>
        </p:nvSpPr>
        <p:spPr bwMode="auto">
          <a:xfrm>
            <a:off x="653474" y="5198568"/>
            <a:ext cx="898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alt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Овечкинская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r>
              <a:rPr lang="ru-RU" alt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Завьяловского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7492" y="4113075"/>
            <a:ext cx="9396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Николаевна,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8055" y="6253286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463437"/>
            <a:ext cx="11393904" cy="1752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sz="22200" b="1" dirty="0" smtClean="0">
                <a:solidFill>
                  <a:srgbClr val="006600"/>
                </a:solidFill>
                <a:latin typeface="Monotype Corsiva" pitchFamily="66" charset="0"/>
              </a:rPr>
              <a:t>Своя игра</a:t>
            </a:r>
          </a:p>
          <a:p>
            <a:pPr>
              <a:buFont typeface="Arial" charset="0"/>
              <a:buNone/>
              <a:defRPr/>
            </a:pPr>
            <a:r>
              <a:rPr lang="ru-RU" sz="22200" b="1" dirty="0" smtClean="0">
                <a:solidFill>
                  <a:srgbClr val="006600"/>
                </a:solidFill>
                <a:latin typeface="Monotype Corsiva" pitchFamily="66" charset="0"/>
              </a:rPr>
              <a:t> «Здоровый образ жизни – это для нас!»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217701" y="3177004"/>
            <a:ext cx="1663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</a:t>
            </a:r>
            <a:r>
              <a:rPr lang="ru-RU" alt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alt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175693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1"/>
          <p:cNvSpPr txBox="1">
            <a:spLocks noChangeArrowheads="1"/>
          </p:cNvSpPr>
          <p:nvPr/>
        </p:nvSpPr>
        <p:spPr bwMode="auto">
          <a:xfrm>
            <a:off x="1524000" y="3048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25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1015582" y="2171618"/>
            <a:ext cx="93556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"Дай работу своему телу — отдохнет твоя ……….."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0361" y="2647238"/>
            <a:ext cx="1872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голова</a:t>
            </a:r>
            <a:endParaRPr lang="ru-RU" dirty="0"/>
          </a:p>
        </p:txBody>
      </p:sp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1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1"/>
          <p:cNvSpPr txBox="1">
            <a:spLocks noChangeArrowheads="1"/>
          </p:cNvSpPr>
          <p:nvPr/>
        </p:nvSpPr>
        <p:spPr bwMode="auto">
          <a:xfrm>
            <a:off x="850230" y="1557340"/>
            <a:ext cx="111452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4000" dirty="0" smtClean="0"/>
              <a:t>Какой ф</a:t>
            </a:r>
            <a:r>
              <a:rPr lang="ru-RU" sz="4000" dirty="0" smtClean="0"/>
              <a:t>рукт и ягода «сбивают» температуру тела? </a:t>
            </a:r>
            <a:endParaRPr lang="zh-CN" altLang="en-US" sz="4000" b="1" dirty="0">
              <a:solidFill>
                <a:srgbClr val="1E1C1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44" name="TextBox 11"/>
          <p:cNvSpPr txBox="1">
            <a:spLocks noChangeArrowheads="1"/>
          </p:cNvSpPr>
          <p:nvPr/>
        </p:nvSpPr>
        <p:spPr bwMode="auto">
          <a:xfrm>
            <a:off x="1524000" y="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5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028" y="3718049"/>
            <a:ext cx="44391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Лимон и малина</a:t>
            </a:r>
            <a:endParaRPr lang="ru-RU" dirty="0"/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51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11"/>
          <p:cNvSpPr txBox="1">
            <a:spLocks noChangeArrowheads="1"/>
          </p:cNvSpPr>
          <p:nvPr/>
        </p:nvSpPr>
        <p:spPr bwMode="auto">
          <a:xfrm>
            <a:off x="236155" y="1026424"/>
            <a:ext cx="1146609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/>
              <a:t>Два продукта, которые найдутся практически в каждом доме, и которые помогут избавиться от многих заболеваний (их принимать можно как в профилактических целях, так и при лечении болезни.</a:t>
            </a:r>
            <a:endParaRPr lang="zh-CN" altLang="en-US" sz="4400" b="1" dirty="0">
              <a:solidFill>
                <a:srgbClr val="1E1C1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8" name="TextBox 11"/>
          <p:cNvSpPr txBox="1">
            <a:spLocks noChangeArrowheads="1"/>
          </p:cNvSpPr>
          <p:nvPr/>
        </p:nvSpPr>
        <p:spPr bwMode="auto">
          <a:xfrm>
            <a:off x="1524000" y="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10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944" y="5293432"/>
            <a:ext cx="27682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Мед и лук</a:t>
            </a:r>
            <a:endParaRPr lang="ru-RU" dirty="0"/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80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11"/>
          <p:cNvSpPr txBox="1">
            <a:spLocks noChangeArrowheads="1"/>
          </p:cNvSpPr>
          <p:nvPr/>
        </p:nvSpPr>
        <p:spPr bwMode="auto">
          <a:xfrm>
            <a:off x="463382" y="1640139"/>
            <a:ext cx="1172861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/>
              <a:t>Для функционирования мозга необходимы:</a:t>
            </a:r>
          </a:p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400" dirty="0" smtClean="0"/>
              <a:t> белки </a:t>
            </a:r>
          </a:p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400" dirty="0" smtClean="0"/>
              <a:t> жиры</a:t>
            </a:r>
          </a:p>
          <a:p>
            <a:pPr marL="571500" indent="-5715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zh-CN" sz="4400" dirty="0" smtClean="0">
                <a:solidFill>
                  <a:srgbClr val="1E1C11"/>
                </a:solidFill>
                <a:ea typeface="宋体" panose="02010600030101010101" pitchFamily="2" charset="-122"/>
              </a:rPr>
              <a:t>углеводы</a:t>
            </a:r>
            <a:endParaRPr lang="zh-CN" altLang="en-US" sz="4400" dirty="0">
              <a:solidFill>
                <a:srgbClr val="1E1C11"/>
              </a:solidFill>
              <a:ea typeface="宋体" panose="02010600030101010101" pitchFamily="2" charset="-122"/>
            </a:endParaRPr>
          </a:p>
        </p:txBody>
      </p:sp>
      <p:sp>
        <p:nvSpPr>
          <p:cNvPr id="12292" name="TextBox 11"/>
          <p:cNvSpPr txBox="1">
            <a:spLocks noChangeArrowheads="1"/>
          </p:cNvSpPr>
          <p:nvPr/>
        </p:nvSpPr>
        <p:spPr bwMode="auto">
          <a:xfrm>
            <a:off x="1524000" y="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15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30707" y="3669635"/>
            <a:ext cx="1892967" cy="1202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030707" y="4399838"/>
            <a:ext cx="1768641" cy="756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0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1524000" y="3048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20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85011" y="1341438"/>
            <a:ext cx="1180698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4400" dirty="0"/>
              <a:t>П</a:t>
            </a:r>
            <a:r>
              <a:rPr lang="ru-RU" sz="4400" dirty="0" smtClean="0"/>
              <a:t>родукт полезный для глаз. Он укрепляет сетчатку и улучшает наше зрение.</a:t>
            </a:r>
            <a:endParaRPr lang="ru-RU" alt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4019" y="4018838"/>
            <a:ext cx="2264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1E1C11"/>
                </a:solidFill>
              </a:rPr>
              <a:t>Черника</a:t>
            </a:r>
            <a:endParaRPr lang="ru-RU" b="1" dirty="0"/>
          </a:p>
        </p:txBody>
      </p:sp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05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1"/>
          <p:cNvSpPr txBox="1">
            <a:spLocks noChangeArrowheads="1"/>
          </p:cNvSpPr>
          <p:nvPr/>
        </p:nvSpPr>
        <p:spPr bwMode="auto">
          <a:xfrm>
            <a:off x="1524000" y="3048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25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589547" y="1700214"/>
            <a:ext cx="113096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/>
              <a:t>Этот продукт богат бета-каротином, в также витаминами - В1, В2, В3, В6, С, Е, К, Р, РР. Много в ней и минеральных веществ, это – калий, кальций, натрий, магний, железо, медь, йод, фосфор и др.</a:t>
            </a:r>
            <a:endParaRPr lang="ru-RU" alt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0272" y="4632448"/>
            <a:ext cx="2414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1E1C11"/>
                </a:solidFill>
              </a:rPr>
              <a:t>Морковь</a:t>
            </a:r>
            <a:endParaRPr lang="ru-RU" b="1" dirty="0"/>
          </a:p>
        </p:txBody>
      </p:sp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6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2063750" y="1773239"/>
            <a:ext cx="821848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называется недостаток витаминов в организме человека?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Гипервитаминоз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Авитаминоз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Гиповитаминоз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Эпидемия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1524000" y="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5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466474" y="4247147"/>
            <a:ext cx="2731168" cy="1203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42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1"/>
          <p:cNvSpPr txBox="1">
            <a:spLocks noChangeArrowheads="1"/>
          </p:cNvSpPr>
          <p:nvPr/>
        </p:nvSpPr>
        <p:spPr bwMode="auto">
          <a:xfrm>
            <a:off x="1524000" y="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10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465221" y="1290221"/>
            <a:ext cx="113858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называется наиболее распространённая форма эрозии зубов?</a:t>
            </a:r>
            <a:endParaRPr lang="ru-RU" sz="4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Псориаз</a:t>
            </a:r>
            <a:endParaRPr lang="ru-RU" sz="4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Герпес</a:t>
            </a:r>
            <a:endParaRPr lang="ru-RU" sz="4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Кариес </a:t>
            </a:r>
            <a:endParaRPr lang="ru-RU" sz="4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Коррозия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721895" y="4969042"/>
            <a:ext cx="2310063" cy="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18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1524000" y="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15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560472" y="1380797"/>
            <a:ext cx="1101390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виды упражнений не входят в легкую атлетику? 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Бег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Прыжки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Подвижные игры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Спортивная ходьба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Метание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878306" y="4475747"/>
            <a:ext cx="3970420" cy="120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77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7C80">
            <a:alpha val="3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1"/>
          <p:cNvSpPr txBox="1">
            <a:spLocks noChangeArrowheads="1"/>
          </p:cNvSpPr>
          <p:nvPr/>
        </p:nvSpPr>
        <p:spPr bwMode="auto">
          <a:xfrm>
            <a:off x="1524000" y="3048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20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833438" y="1485817"/>
            <a:ext cx="1082516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Какая черта характера, как правило, отличает долгожителя от других людей?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Добрый нрав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Сварливость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Агрессивность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Вежливость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155033" y="3669632"/>
            <a:ext cx="3140241" cy="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91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9770" y="1169585"/>
            <a:ext cx="10602198" cy="2539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Цели: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ропаганда здорового образа жизни школьников.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ценностного отношения  учащихся</a:t>
            </a:r>
          </a:p>
          <a:p>
            <a:pPr>
              <a:spcAft>
                <a:spcPts val="60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своему здоровью.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1"/>
          <p:cNvSpPr txBox="1">
            <a:spLocks noChangeArrowheads="1"/>
          </p:cNvSpPr>
          <p:nvPr/>
        </p:nvSpPr>
        <p:spPr bwMode="auto">
          <a:xfrm>
            <a:off x="1524000" y="3048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25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55625" y="1063292"/>
            <a:ext cx="1133157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мы понимаем под выражением «здоровый образ жизни»?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Активную трудовую деятельность в сочетании с отдыхом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Активную деятельность, направленную на улучшение и сохранение здоровья</a:t>
            </a:r>
            <a:endParaRPr lang="ru-RU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4300" algn="l"/>
              </a:tabLs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Активный интерес к спортивным достижениям и состязаниям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022684" y="4427621"/>
            <a:ext cx="9372600" cy="6015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022684" y="4981074"/>
            <a:ext cx="7423484" cy="8422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32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1"/>
          <p:cNvSpPr txBox="1">
            <a:spLocks noChangeArrowheads="1"/>
          </p:cNvSpPr>
          <p:nvPr/>
        </p:nvSpPr>
        <p:spPr bwMode="auto">
          <a:xfrm>
            <a:off x="1992312" y="1544639"/>
            <a:ext cx="82184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4000" dirty="0">
                <a:solidFill>
                  <a:srgbClr val="1E1C1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Очень долгое время на Олимпийских играх в Древней Греции был один единственный вид легкой атлетики. Какой?</a:t>
            </a:r>
            <a:endParaRPr lang="zh-CN" altLang="en-US" sz="5400" dirty="0">
              <a:solidFill>
                <a:srgbClr val="1E1C1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1524000" y="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5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1122" y="4819720"/>
            <a:ext cx="984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</a:t>
            </a:r>
            <a:endParaRPr lang="ru-RU" b="1" dirty="0"/>
          </a:p>
        </p:txBody>
      </p:sp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36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1"/>
          <p:cNvSpPr txBox="1">
            <a:spLocks noChangeArrowheads="1"/>
          </p:cNvSpPr>
          <p:nvPr/>
        </p:nvSpPr>
        <p:spPr bwMode="auto">
          <a:xfrm>
            <a:off x="1524000" y="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10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307140" y="966537"/>
            <a:ext cx="112191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4800" dirty="0">
                <a:solidFill>
                  <a:srgbClr val="1E1C1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Изобретатель этого предрекал своему детищу две области применения – доставка почты и средство для похудения. Назовите современный прообраз этого предмета? </a:t>
            </a:r>
            <a:endParaRPr lang="zh-CN" altLang="en-US" sz="4800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0332" y="5001972"/>
            <a:ext cx="2596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</a:t>
            </a:r>
            <a:endParaRPr lang="ru-RU" b="1" dirty="0"/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38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1"/>
          <p:cNvSpPr txBox="1">
            <a:spLocks noChangeArrowheads="1"/>
          </p:cNvSpPr>
          <p:nvPr/>
        </p:nvSpPr>
        <p:spPr bwMode="auto">
          <a:xfrm>
            <a:off x="1524000" y="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15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1041735" y="1928897"/>
            <a:ext cx="103441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евиз </a:t>
            </a: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Олимпийского движения.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2817" y="4088648"/>
            <a:ext cx="5835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Быстрее, выше, сильнее</a:t>
            </a:r>
            <a:endParaRPr lang="ru-RU" b="1" dirty="0"/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36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11"/>
          <p:cNvSpPr txBox="1">
            <a:spLocks noChangeArrowheads="1"/>
          </p:cNvSpPr>
          <p:nvPr/>
        </p:nvSpPr>
        <p:spPr bwMode="auto">
          <a:xfrm>
            <a:off x="1524000" y="3048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20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385010" y="1219200"/>
            <a:ext cx="111773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русский язык это слово пришло в конце 18 века из французского языка. Так первоначально называли срочную почту, доставлявшую письма, донесение специальными посыльными, которые сменяли друг друга в пути в определенных пунктах.  Назовите это слово, которое в наши дни получило иное значение?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1122" y="4819720"/>
            <a:ext cx="2370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</a:t>
            </a:r>
            <a:endParaRPr lang="ru-RU" b="1" dirty="0"/>
          </a:p>
        </p:txBody>
      </p:sp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23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1524000" y="3048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25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733926" y="1628775"/>
            <a:ext cx="1080435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alt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Брегг</a:t>
            </a: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говорит, что есть 9 докторов. Начиная с четвертого, это: естественное питание, голодание, спорт, отдых, хорошая осанка и разум. Назовите первых трех докторов, упомянутых </a:t>
            </a:r>
            <a:r>
              <a:rPr lang="ru-RU" alt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Бреггом</a:t>
            </a:r>
            <a:r>
              <a:rPr lang="ru-RU" alt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8891" y="5036289"/>
            <a:ext cx="5250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воздух и вода</a:t>
            </a:r>
            <a:endParaRPr lang="ru-RU" b="1" dirty="0"/>
          </a:p>
        </p:txBody>
      </p:sp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02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96" y="0"/>
            <a:ext cx="7357346" cy="46582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89622" y="3241625"/>
            <a:ext cx="6096000" cy="361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9410">
              <a:spcAft>
                <a:spcPts val="6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Желаю вам: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588010" algn="l"/>
                <a:tab pos="457200" algn="l"/>
              </a:tabLs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Никогда не болеть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588010" algn="l"/>
                <a:tab pos="457200" algn="l"/>
              </a:tabLs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 питаться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588010" algn="l"/>
                <a:tab pos="457200" algn="l"/>
              </a:tabLs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Быть бодрыми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588010" algn="l"/>
                <a:tab pos="457200" algn="l"/>
              </a:tabLs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Вершить добрые дела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588010" algn="l"/>
                <a:tab pos="457200" algn="l"/>
              </a:tabLs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общем, вести здоровый образ жизни!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806116" y="1442595"/>
            <a:ext cx="10924673" cy="36163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«Здоровый образ жизни – это стильно!»: сборник сценариев / ГБУК РТ 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юнош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б-ка», сост. : Д.Р. Галкина. - Казань, 2012. - 46с.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Шорыгина Т.А. Беседы о здоровье: Методическое пособие.- М.:ТЦ Сфера, 2012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71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452" y="1326441"/>
            <a:ext cx="10611853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Каждое направление содержит 5 вопросов определенной цены (5, 10, 15, 20 и 25 очков).  Выбираем ячейку с вопросом по очереди. На обдумывание есть 30 секунд, затем участник дает ответ. Если ответ неверный, другие (кто быстрее поднял руку), могут дать ответ и получить 5 дополнительных баллов.</a:t>
            </a:r>
          </a:p>
          <a:p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Инструкция для учителя: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ребята определяются с ячейкой, учитель нажимает мышкой один раз по необходимой ссылке. Вы переходите на вопрос.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Проверить и показать правильный ответ можно, нажав один раз мышкой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Для возврата назад к таблице, имеется стрелка внизу слайда.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7144" y="567172"/>
            <a:ext cx="3400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игры: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4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6313" y="1820863"/>
            <a:ext cx="7772400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6313" y="3684588"/>
            <a:ext cx="7772400" cy="914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1" name="Группа 42"/>
          <p:cNvGrpSpPr>
            <a:grpSpLocks/>
          </p:cNvGrpSpPr>
          <p:nvPr/>
        </p:nvGrpSpPr>
        <p:grpSpPr bwMode="auto">
          <a:xfrm>
            <a:off x="168442" y="214314"/>
            <a:ext cx="11778916" cy="6429375"/>
            <a:chOff x="214313" y="214313"/>
            <a:chExt cx="8715375" cy="6429375"/>
          </a:xfrm>
        </p:grpSpPr>
        <p:grpSp>
          <p:nvGrpSpPr>
            <p:cNvPr id="1033" name="Группа 3"/>
            <p:cNvGrpSpPr>
              <a:grpSpLocks/>
            </p:cNvGrpSpPr>
            <p:nvPr/>
          </p:nvGrpSpPr>
          <p:grpSpPr bwMode="auto">
            <a:xfrm>
              <a:off x="214313" y="214313"/>
              <a:ext cx="8715375" cy="6429375"/>
              <a:chOff x="214282" y="214290"/>
              <a:chExt cx="8715436" cy="6429420"/>
            </a:xfrm>
          </p:grpSpPr>
          <p:sp>
            <p:nvSpPr>
              <p:cNvPr id="5" name="Скругленный прямоугольник 4">
                <a:hlinkClick r:id="rId4" action="ppaction://hlinksldjump"/>
              </p:cNvPr>
              <p:cNvSpPr/>
              <p:nvPr/>
            </p:nvSpPr>
            <p:spPr>
              <a:xfrm>
                <a:off x="428595" y="6000767"/>
                <a:ext cx="2643207" cy="357191"/>
              </a:xfrm>
              <a:prstGeom prst="roundRect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Продолжить игру</a:t>
                </a:r>
              </a:p>
            </p:txBody>
          </p:sp>
          <p:sp>
            <p:nvSpPr>
              <p:cNvPr id="6" name="Скругленный прямоугольник 5">
                <a:hlinkClick r:id="rId5" action="ppaction://hlinksldjump"/>
              </p:cNvPr>
              <p:cNvSpPr/>
              <p:nvPr/>
            </p:nvSpPr>
            <p:spPr>
              <a:xfrm>
                <a:off x="3214678" y="6000767"/>
                <a:ext cx="1857388" cy="357191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II </a:t>
                </a:r>
                <a:r>
                  <a:rPr lang="ru-RU" sz="2000" b="1" dirty="0">
                    <a:solidFill>
                      <a:prstClr val="black"/>
                    </a:solidFill>
                    <a:latin typeface="Calibri"/>
                  </a:rPr>
                  <a:t>раунд </a:t>
                </a:r>
              </a:p>
            </p:txBody>
          </p:sp>
          <p:sp>
            <p:nvSpPr>
              <p:cNvPr id="7" name="Багетная рамка 6"/>
              <p:cNvSpPr/>
              <p:nvPr/>
            </p:nvSpPr>
            <p:spPr>
              <a:xfrm>
                <a:off x="7459683" y="571479"/>
                <a:ext cx="1000132" cy="928695"/>
              </a:xfrm>
              <a:prstGeom prst="bevel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Прямоугольник 7">
                <a:hlinkClick r:id="rId6" action="ppaction://hlinksldjump"/>
              </p:cNvPr>
              <p:cNvSpPr/>
              <p:nvPr/>
            </p:nvSpPr>
            <p:spPr>
              <a:xfrm>
                <a:off x="7606754" y="642918"/>
                <a:ext cx="716868" cy="707891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4</a:t>
                </a:r>
                <a:r>
                  <a:rPr lang="en-US" sz="40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  <a:cs typeface="Arial" charset="0"/>
                  </a:rPr>
                  <a:t>0</a:t>
                </a:r>
                <a:endParaRPr lang="ru-RU" sz="4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  <a:cs typeface="Arial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14282" y="214290"/>
                <a:ext cx="8715436" cy="6429420"/>
              </a:xfrm>
              <a:prstGeom prst="rect">
                <a:avLst/>
              </a:prstGeom>
              <a:gradFill>
                <a:gsLst>
                  <a:gs pos="0">
                    <a:srgbClr val="000066"/>
                  </a:gs>
                  <a:gs pos="60000">
                    <a:schemeClr val="tx1"/>
                  </a:gs>
                  <a:gs pos="100000">
                    <a:srgbClr val="000066"/>
                  </a:gs>
                  <a:gs pos="100000">
                    <a:schemeClr val="tx1"/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4" name="Группа 11"/>
              <p:cNvGrpSpPr/>
              <p:nvPr/>
            </p:nvGrpSpPr>
            <p:grpSpPr>
              <a:xfrm>
                <a:off x="642910" y="357166"/>
                <a:ext cx="5572164" cy="5572164"/>
                <a:chOff x="642910" y="357166"/>
                <a:chExt cx="5572164" cy="5572164"/>
              </a:xfrm>
              <a:gradFill>
                <a:gsLst>
                  <a:gs pos="0">
                    <a:schemeClr val="tx1"/>
                  </a:gs>
                  <a:gs pos="60000">
                    <a:srgbClr val="003399"/>
                  </a:gs>
                  <a:gs pos="100000">
                    <a:srgbClr val="000066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Овал 9"/>
                <p:cNvSpPr/>
                <p:nvPr/>
              </p:nvSpPr>
              <p:spPr>
                <a:xfrm>
                  <a:off x="642910" y="357166"/>
                  <a:ext cx="5572164" cy="5572164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857224" y="548810"/>
                  <a:ext cx="5143536" cy="5143536"/>
                </a:xfrm>
                <a:prstGeom prst="ellipse">
                  <a:avLst/>
                </a:prstGeom>
                <a:grpFill/>
                <a:scene3d>
                  <a:camera prst="orthographicFront" fov="0">
                    <a:rot lat="0" lon="0" rev="0"/>
                  </a:camera>
                  <a:lightRig rig="contrasting" dir="t">
                    <a:rot lat="0" lon="0" rev="12000000"/>
                  </a:lightRig>
                </a:scene3d>
                <a:sp3d prstMaterial="powder">
                  <a:bevelT h="50800" prst="angle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" name="4-конечная звезда 10"/>
              <p:cNvSpPr/>
              <p:nvPr/>
            </p:nvSpPr>
            <p:spPr>
              <a:xfrm>
                <a:off x="6500826" y="714356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4-конечная звезда 11"/>
              <p:cNvSpPr/>
              <p:nvPr/>
            </p:nvSpPr>
            <p:spPr>
              <a:xfrm>
                <a:off x="7143768" y="1214422"/>
                <a:ext cx="285752" cy="428628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4-конечная звезда 12"/>
              <p:cNvSpPr/>
              <p:nvPr/>
            </p:nvSpPr>
            <p:spPr>
              <a:xfrm>
                <a:off x="8286776" y="2571744"/>
                <a:ext cx="428628" cy="785818"/>
              </a:xfrm>
              <a:prstGeom prst="star4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 rot="19275439">
                <a:off x="1038200" y="2798758"/>
                <a:ext cx="463553" cy="301627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rot="1394041">
                <a:off x="1825605" y="1938327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 bwMode="auto">
              <a:xfrm rot="15154483">
                <a:off x="1438253" y="4021142"/>
                <a:ext cx="466728" cy="38735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 bwMode="auto">
              <a:xfrm rot="16898388">
                <a:off x="2042301" y="3042441"/>
                <a:ext cx="468315" cy="26035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 rot="7884008">
                <a:off x="2588405" y="1229503"/>
                <a:ext cx="317502" cy="188913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rot="7469707">
                <a:off x="3367872" y="4949042"/>
                <a:ext cx="354015" cy="342902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 bwMode="auto">
              <a:xfrm rot="19744319">
                <a:off x="2454260" y="4997460"/>
                <a:ext cx="317502" cy="188914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Полилиния 20"/>
              <p:cNvSpPr/>
              <p:nvPr/>
            </p:nvSpPr>
            <p:spPr bwMode="auto">
              <a:xfrm rot="19744319">
                <a:off x="2759062" y="3762377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 rot="19744319">
                <a:off x="3508367" y="604818"/>
                <a:ext cx="317502" cy="673105"/>
              </a:xfrm>
              <a:custGeom>
                <a:avLst/>
                <a:gdLst>
                  <a:gd name="connsiteX0" fmla="*/ 0 w 548640"/>
                  <a:gd name="connsiteY0" fmla="*/ 0 h 321501"/>
                  <a:gd name="connsiteX1" fmla="*/ 0 w 548640"/>
                  <a:gd name="connsiteY1" fmla="*/ 0 h 321501"/>
                  <a:gd name="connsiteX2" fmla="*/ 24384 w 548640"/>
                  <a:gd name="connsiteY2" fmla="*/ 158496 h 321501"/>
                  <a:gd name="connsiteX3" fmla="*/ 73152 w 548640"/>
                  <a:gd name="connsiteY3" fmla="*/ 231648 h 321501"/>
                  <a:gd name="connsiteX4" fmla="*/ 109728 w 548640"/>
                  <a:gd name="connsiteY4" fmla="*/ 268224 h 321501"/>
                  <a:gd name="connsiteX5" fmla="*/ 182880 w 548640"/>
                  <a:gd name="connsiteY5" fmla="*/ 292608 h 321501"/>
                  <a:gd name="connsiteX6" fmla="*/ 548640 w 548640"/>
                  <a:gd name="connsiteY6" fmla="*/ 207264 h 321501"/>
                  <a:gd name="connsiteX7" fmla="*/ 0 w 548640"/>
                  <a:gd name="connsiteY7" fmla="*/ 0 h 321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640" h="321501">
                    <a:moveTo>
                      <a:pt x="0" y="0"/>
                    </a:moveTo>
                    <a:lnTo>
                      <a:pt x="0" y="0"/>
                    </a:lnTo>
                    <a:cubicBezTo>
                      <a:pt x="791" y="7120"/>
                      <a:pt x="9300" y="128328"/>
                      <a:pt x="24384" y="158496"/>
                    </a:cubicBezTo>
                    <a:cubicBezTo>
                      <a:pt x="37490" y="184708"/>
                      <a:pt x="52430" y="210926"/>
                      <a:pt x="73152" y="231648"/>
                    </a:cubicBezTo>
                    <a:cubicBezTo>
                      <a:pt x="85344" y="243840"/>
                      <a:pt x="94306" y="260513"/>
                      <a:pt x="109728" y="268224"/>
                    </a:cubicBezTo>
                    <a:cubicBezTo>
                      <a:pt x="216281" y="321501"/>
                      <a:pt x="144953" y="254681"/>
                      <a:pt x="182880" y="292608"/>
                    </a:cubicBezTo>
                    <a:lnTo>
                      <a:pt x="548640" y="2072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357422" y="1714488"/>
                <a:ext cx="5572164" cy="1938992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2000" b="1" spc="50" dirty="0">
                    <a:ln w="13500">
                      <a:solidFill>
                        <a:srgbClr val="4F81BD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4F81BD">
                        <a:tint val="3000"/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" charset="0"/>
                    <a:cs typeface="Arial" charset="0"/>
                  </a:rPr>
                  <a:t>СВОЯ</a:t>
                </a:r>
              </a:p>
            </p:txBody>
          </p:sp>
          <p:sp>
            <p:nvSpPr>
              <p:cNvPr id="25" name="4-конечная звезда 24"/>
              <p:cNvSpPr/>
              <p:nvPr/>
            </p:nvSpPr>
            <p:spPr>
              <a:xfrm>
                <a:off x="7072330" y="500042"/>
                <a:ext cx="142876" cy="214314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4-конечная звезда 25"/>
              <p:cNvSpPr/>
              <p:nvPr/>
            </p:nvSpPr>
            <p:spPr>
              <a:xfrm>
                <a:off x="7929586" y="714356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4-конечная звезда 26"/>
              <p:cNvSpPr/>
              <p:nvPr/>
            </p:nvSpPr>
            <p:spPr>
              <a:xfrm>
                <a:off x="8429652" y="428604"/>
                <a:ext cx="214314" cy="357190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4-конечная звезда 27"/>
              <p:cNvSpPr/>
              <p:nvPr/>
            </p:nvSpPr>
            <p:spPr>
              <a:xfrm>
                <a:off x="8286776" y="1500174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4-конечная звезда 28"/>
              <p:cNvSpPr/>
              <p:nvPr/>
            </p:nvSpPr>
            <p:spPr>
              <a:xfrm>
                <a:off x="7500958" y="2285992"/>
                <a:ext cx="285752" cy="500066"/>
              </a:xfrm>
              <a:prstGeom prst="star4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Пятно 1 29"/>
              <p:cNvSpPr/>
              <p:nvPr/>
            </p:nvSpPr>
            <p:spPr>
              <a:xfrm>
                <a:off x="500034" y="500042"/>
                <a:ext cx="142876" cy="71437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Пятно 1 30"/>
              <p:cNvSpPr/>
              <p:nvPr/>
            </p:nvSpPr>
            <p:spPr>
              <a:xfrm>
                <a:off x="1142975" y="500042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Пятно 1 31"/>
              <p:cNvSpPr/>
              <p:nvPr/>
            </p:nvSpPr>
            <p:spPr>
              <a:xfrm>
                <a:off x="714347" y="714355"/>
                <a:ext cx="285752" cy="214315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Пятно 1 32"/>
              <p:cNvSpPr/>
              <p:nvPr/>
            </p:nvSpPr>
            <p:spPr>
              <a:xfrm>
                <a:off x="428595" y="1214422"/>
                <a:ext cx="285752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Пятно 1 33"/>
              <p:cNvSpPr/>
              <p:nvPr/>
            </p:nvSpPr>
            <p:spPr>
              <a:xfrm>
                <a:off x="1643042" y="357166"/>
                <a:ext cx="285752" cy="142876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Пятно 1 34"/>
              <p:cNvSpPr/>
              <p:nvPr/>
            </p:nvSpPr>
            <p:spPr>
              <a:xfrm>
                <a:off x="214282" y="1785926"/>
                <a:ext cx="500065" cy="214313"/>
              </a:xfrm>
              <a:prstGeom prst="irregularSeal1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34" name="Группа 39"/>
            <p:cNvGrpSpPr>
              <a:grpSpLocks/>
            </p:cNvGrpSpPr>
            <p:nvPr/>
          </p:nvGrpSpPr>
          <p:grpSpPr bwMode="auto">
            <a:xfrm>
              <a:off x="3833813" y="2511425"/>
              <a:ext cx="3486150" cy="2344738"/>
              <a:chOff x="3833236" y="2510784"/>
              <a:chExt cx="3486423" cy="2345000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4429124" y="3286124"/>
                <a:ext cx="2890535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9600" b="1" dirty="0">
                    <a:ln w="11430"/>
                    <a:gradFill>
                      <a:gsLst>
                        <a:gs pos="0">
                          <a:srgbClr val="F79646">
                            <a:tint val="90000"/>
                            <a:satMod val="120000"/>
                          </a:srgbClr>
                        </a:gs>
                        <a:gs pos="25000">
                          <a:srgbClr val="F79646">
                            <a:tint val="93000"/>
                            <a:satMod val="120000"/>
                          </a:srgbClr>
                        </a:gs>
                        <a:gs pos="50000">
                          <a:srgbClr val="F79646">
                            <a:shade val="89000"/>
                            <a:satMod val="110000"/>
                          </a:srgbClr>
                        </a:gs>
                        <a:gs pos="75000">
                          <a:srgbClr val="F79646">
                            <a:tint val="93000"/>
                            <a:satMod val="120000"/>
                          </a:srgbClr>
                        </a:gs>
                        <a:gs pos="100000">
                          <a:srgbClr val="F79646">
                            <a:tint val="90000"/>
                            <a:satMod val="120000"/>
                          </a:srgb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charset="0"/>
                    <a:cs typeface="Arial" charset="0"/>
                  </a:rPr>
                  <a:t>игра</a:t>
                </a: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33236" y="2510784"/>
                <a:ext cx="869148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9600" b="1" dirty="0">
                    <a:ln w="11430"/>
                    <a:gradFill>
                      <a:gsLst>
                        <a:gs pos="0">
                          <a:srgbClr val="F79646">
                            <a:tint val="90000"/>
                            <a:satMod val="120000"/>
                          </a:srgbClr>
                        </a:gs>
                        <a:gs pos="25000">
                          <a:srgbClr val="F79646">
                            <a:tint val="93000"/>
                            <a:satMod val="120000"/>
                          </a:srgbClr>
                        </a:gs>
                        <a:gs pos="50000">
                          <a:srgbClr val="F79646">
                            <a:shade val="89000"/>
                            <a:satMod val="110000"/>
                          </a:srgbClr>
                        </a:gs>
                        <a:gs pos="75000">
                          <a:srgbClr val="F79646">
                            <a:tint val="93000"/>
                            <a:satMod val="120000"/>
                          </a:srgbClr>
                        </a:gs>
                        <a:gs pos="100000">
                          <a:srgbClr val="F79646">
                            <a:tint val="90000"/>
                            <a:satMod val="120000"/>
                          </a:srgb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Arial" charset="0"/>
                    <a:cs typeface="Arial" charset="0"/>
                  </a:rPr>
                  <a:t>_</a:t>
                </a:r>
              </a:p>
            </p:txBody>
          </p:sp>
        </p:grp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7056438" y="5554663"/>
            <a:ext cx="19050" cy="33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Уравнение" r:id="rId7" imgW="114120" imgH="215640" progId="Equation.3">
                    <p:embed/>
                  </p:oleObj>
                </mc:Choice>
                <mc:Fallback>
                  <p:oleObj name="Уравнение" r:id="rId7" imgW="114120" imgH="215640" progId="Equation.3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0000" contrast="-54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6438" y="5554663"/>
                          <a:ext cx="19050" cy="33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429250" y="428625"/>
            <a:ext cx="64293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Формула" r:id="rId9" imgW="12994920" imgH="6491160" progId="Equation.3">
                    <p:embed/>
                  </p:oleObj>
                </mc:Choice>
                <mc:Fallback>
                  <p:oleObj name="Формула" r:id="rId9" imgW="12994920" imgH="6491160" progId="Equation.3">
                    <p:embed/>
                    <p:pic>
                      <p:nvPicPr>
                        <p:cNvPr id="10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9250" y="428625"/>
                          <a:ext cx="642938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13704434"/>
      </p:ext>
    </p:extLst>
  </p:cSld>
  <p:clrMapOvr>
    <a:masterClrMapping/>
  </p:clrMapOvr>
  <p:transition>
    <p:fade/>
    <p:sndAc>
      <p:stSnd>
        <p:snd r:embed="rId3" name="Начало раунда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359284"/>
              </p:ext>
            </p:extLst>
          </p:nvPr>
        </p:nvGraphicFramePr>
        <p:xfrm>
          <a:off x="1558926" y="549275"/>
          <a:ext cx="9109075" cy="5976936"/>
        </p:xfrm>
        <a:graphic>
          <a:graphicData uri="http://schemas.openxmlformats.org/drawingml/2006/table">
            <a:tbl>
              <a:tblPr/>
              <a:tblGrid>
                <a:gridCol w="1940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9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2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63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17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135" name="Rectangle 7"/>
          <p:cNvSpPr>
            <a:spLocks noChangeArrowheads="1"/>
          </p:cNvSpPr>
          <p:nvPr/>
        </p:nvSpPr>
        <p:spPr bwMode="auto">
          <a:xfrm>
            <a:off x="2203450" y="1773239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3" action="ppaction://hlinksldjump"/>
              </a:rPr>
              <a:t>5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36" name="Rectangle 8"/>
          <p:cNvSpPr>
            <a:spLocks noChangeArrowheads="1"/>
          </p:cNvSpPr>
          <p:nvPr/>
        </p:nvSpPr>
        <p:spPr bwMode="auto">
          <a:xfrm>
            <a:off x="2063750" y="2865439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4" action="ppaction://hlinksldjump"/>
              </a:rPr>
              <a:t>1</a:t>
            </a:r>
            <a:r>
              <a:rPr lang="en-US" altLang="ru-RU" sz="4000" b="1" dirty="0">
                <a:solidFill>
                  <a:prstClr val="black"/>
                </a:solidFill>
                <a:hlinkClick r:id="rId4" action="ppaction://hlinksldjump"/>
              </a:rPr>
              <a:t>0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37" name="Rectangle 9"/>
          <p:cNvSpPr>
            <a:spLocks noChangeArrowheads="1"/>
          </p:cNvSpPr>
          <p:nvPr/>
        </p:nvSpPr>
        <p:spPr bwMode="auto">
          <a:xfrm>
            <a:off x="2063750" y="3789364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5" action="ppaction://hlinksldjump"/>
              </a:rPr>
              <a:t>15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38" name="Rectangle 11"/>
          <p:cNvSpPr>
            <a:spLocks noChangeArrowheads="1"/>
          </p:cNvSpPr>
          <p:nvPr/>
        </p:nvSpPr>
        <p:spPr bwMode="auto">
          <a:xfrm>
            <a:off x="4184650" y="1773239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6" action="ppaction://hlinksldjump"/>
              </a:rPr>
              <a:t>5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39" name="Rectangle 12"/>
          <p:cNvSpPr>
            <a:spLocks noChangeArrowheads="1"/>
          </p:cNvSpPr>
          <p:nvPr/>
        </p:nvSpPr>
        <p:spPr bwMode="auto">
          <a:xfrm>
            <a:off x="3968750" y="2852739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7" action="ppaction://hlinksldjump"/>
              </a:rPr>
              <a:t>1</a:t>
            </a:r>
            <a:r>
              <a:rPr lang="en-US" altLang="ru-RU" sz="4000" b="1" dirty="0">
                <a:solidFill>
                  <a:prstClr val="black"/>
                </a:solidFill>
                <a:hlinkClick r:id="rId7" action="ppaction://hlinksldjump"/>
              </a:rPr>
              <a:t>0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40" name="Rectangle 13"/>
          <p:cNvSpPr>
            <a:spLocks noChangeArrowheads="1"/>
          </p:cNvSpPr>
          <p:nvPr/>
        </p:nvSpPr>
        <p:spPr bwMode="auto">
          <a:xfrm>
            <a:off x="4044950" y="3860801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8" action="ppaction://hlinksldjump"/>
              </a:rPr>
              <a:t>15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41" name="Rectangle 18"/>
          <p:cNvSpPr>
            <a:spLocks noChangeArrowheads="1"/>
          </p:cNvSpPr>
          <p:nvPr/>
        </p:nvSpPr>
        <p:spPr bwMode="auto">
          <a:xfrm>
            <a:off x="6492875" y="3789364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9" action="ppaction://hlinksldjump"/>
              </a:rPr>
              <a:t>15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42" name="Rectangle 21"/>
          <p:cNvSpPr>
            <a:spLocks noChangeArrowheads="1"/>
          </p:cNvSpPr>
          <p:nvPr/>
        </p:nvSpPr>
        <p:spPr bwMode="auto">
          <a:xfrm>
            <a:off x="6489700" y="2852739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10" action="ppaction://hlinksldjump"/>
              </a:rPr>
              <a:t>1</a:t>
            </a:r>
            <a:r>
              <a:rPr lang="en-US" altLang="ru-RU" sz="4000" b="1" dirty="0">
                <a:solidFill>
                  <a:prstClr val="black"/>
                </a:solidFill>
                <a:hlinkClick r:id="rId10" action="ppaction://hlinksldjump"/>
              </a:rPr>
              <a:t>0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43" name="Rectangle 26"/>
          <p:cNvSpPr>
            <a:spLocks noChangeArrowheads="1"/>
          </p:cNvSpPr>
          <p:nvPr/>
        </p:nvSpPr>
        <p:spPr bwMode="auto">
          <a:xfrm>
            <a:off x="6632575" y="1844676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11" action="ppaction://hlinksldjump"/>
              </a:rPr>
              <a:t>5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44" name="Text Box 66"/>
          <p:cNvSpPr txBox="1">
            <a:spLocks noChangeArrowheads="1"/>
          </p:cNvSpPr>
          <p:nvPr/>
        </p:nvSpPr>
        <p:spPr bwMode="auto">
          <a:xfrm>
            <a:off x="1470821" y="535443"/>
            <a:ext cx="219392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/>
              <a:t>Пословицы и поговорки о здоровье</a:t>
            </a:r>
            <a:endParaRPr lang="en-US" altLang="ru-RU" sz="2400" b="1" dirty="0"/>
          </a:p>
        </p:txBody>
      </p:sp>
      <p:sp>
        <p:nvSpPr>
          <p:cNvPr id="3133" name="Text Box 67"/>
          <p:cNvSpPr txBox="1">
            <a:spLocks noChangeArrowheads="1"/>
          </p:cNvSpPr>
          <p:nvPr/>
        </p:nvSpPr>
        <p:spPr bwMode="auto">
          <a:xfrm>
            <a:off x="5609431" y="558804"/>
            <a:ext cx="2572044" cy="1200329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400" b="1" dirty="0">
                <a:latin typeface="Arial" charset="0"/>
                <a:cs typeface="Arial" charset="0"/>
              </a:rPr>
              <a:t>Кто не унывает, болезни 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ru-RU" sz="2400" b="1" dirty="0" smtClean="0">
                <a:latin typeface="Arial" charset="0"/>
                <a:cs typeface="Arial" charset="0"/>
              </a:rPr>
              <a:t> побеждает</a:t>
            </a:r>
            <a:r>
              <a:rPr lang="ru-RU" sz="2400" b="1" dirty="0">
                <a:latin typeface="Arial" charset="0"/>
                <a:cs typeface="Arial" charset="0"/>
              </a:rPr>
              <a:t>!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4146" name="Text Box 70"/>
          <p:cNvSpPr txBox="1">
            <a:spLocks noChangeArrowheads="1"/>
          </p:cNvSpPr>
          <p:nvPr/>
        </p:nvSpPr>
        <p:spPr bwMode="auto">
          <a:xfrm>
            <a:off x="3503612" y="549275"/>
            <a:ext cx="21058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ru-RU" altLang="ru-RU" sz="2400" b="1" dirty="0" smtClean="0"/>
              <a:t>Продукты-лекарства от болезней.</a:t>
            </a:r>
            <a:endParaRPr lang="en-US" altLang="ru-RU" sz="2400" b="1" dirty="0"/>
          </a:p>
        </p:txBody>
      </p:sp>
      <p:sp>
        <p:nvSpPr>
          <p:cNvPr id="4147" name="Rectangle 9"/>
          <p:cNvSpPr>
            <a:spLocks noChangeArrowheads="1"/>
          </p:cNvSpPr>
          <p:nvPr/>
        </p:nvSpPr>
        <p:spPr bwMode="auto">
          <a:xfrm>
            <a:off x="2063750" y="4724401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12" action="ppaction://hlinksldjump"/>
              </a:rPr>
              <a:t>20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48" name="Rectangle 9"/>
          <p:cNvSpPr>
            <a:spLocks noChangeArrowheads="1"/>
          </p:cNvSpPr>
          <p:nvPr/>
        </p:nvSpPr>
        <p:spPr bwMode="auto">
          <a:xfrm>
            <a:off x="6492875" y="4797426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13" action="ppaction://hlinksldjump"/>
              </a:rPr>
              <a:t>20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49" name="Rectangle 9"/>
          <p:cNvSpPr>
            <a:spLocks noChangeArrowheads="1"/>
          </p:cNvSpPr>
          <p:nvPr/>
        </p:nvSpPr>
        <p:spPr bwMode="auto">
          <a:xfrm>
            <a:off x="4044950" y="4797426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14" action="ppaction://hlinksldjump"/>
              </a:rPr>
              <a:t>20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50" name="Rectangle 9"/>
          <p:cNvSpPr>
            <a:spLocks noChangeArrowheads="1"/>
          </p:cNvSpPr>
          <p:nvPr/>
        </p:nvSpPr>
        <p:spPr bwMode="auto">
          <a:xfrm>
            <a:off x="2135188" y="5661026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15" action="ppaction://hlinksldjump"/>
              </a:rPr>
              <a:t>25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51" name="Rectangle 9"/>
          <p:cNvSpPr>
            <a:spLocks noChangeArrowheads="1"/>
          </p:cNvSpPr>
          <p:nvPr/>
        </p:nvSpPr>
        <p:spPr bwMode="auto">
          <a:xfrm>
            <a:off x="6564313" y="5732464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16" action="ppaction://hlinksldjump"/>
              </a:rPr>
              <a:t>25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52" name="Text Box 67"/>
          <p:cNvSpPr txBox="1">
            <a:spLocks noChangeArrowheads="1"/>
          </p:cNvSpPr>
          <p:nvPr/>
        </p:nvSpPr>
        <p:spPr bwMode="auto">
          <a:xfrm>
            <a:off x="8285998" y="627875"/>
            <a:ext cx="2382003" cy="113107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ts val="1200"/>
              </a:spcAft>
            </a:pPr>
            <a:r>
              <a:rPr lang="ru-RU" altLang="ru-RU" sz="2250" b="1" dirty="0"/>
              <a:t>Кто любит спорт, тот здоров и бодр!</a:t>
            </a:r>
            <a:endParaRPr lang="en-US" altLang="ru-RU" sz="2250" b="1" dirty="0"/>
          </a:p>
        </p:txBody>
      </p:sp>
      <p:sp>
        <p:nvSpPr>
          <p:cNvPr id="4153" name="Rectangle 18"/>
          <p:cNvSpPr>
            <a:spLocks noChangeArrowheads="1"/>
          </p:cNvSpPr>
          <p:nvPr/>
        </p:nvSpPr>
        <p:spPr bwMode="auto">
          <a:xfrm>
            <a:off x="9085263" y="3717925"/>
            <a:ext cx="7556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17" action="ppaction://hlinksldjump"/>
              </a:rPr>
              <a:t>15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54" name="Rectangle 21"/>
          <p:cNvSpPr>
            <a:spLocks noChangeArrowheads="1"/>
          </p:cNvSpPr>
          <p:nvPr/>
        </p:nvSpPr>
        <p:spPr bwMode="auto">
          <a:xfrm>
            <a:off x="9082088" y="2781301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18" action="ppaction://hlinksldjump"/>
              </a:rPr>
              <a:t>1</a:t>
            </a:r>
            <a:r>
              <a:rPr lang="en-US" altLang="ru-RU" sz="4000" b="1" dirty="0">
                <a:solidFill>
                  <a:prstClr val="black"/>
                </a:solidFill>
                <a:hlinkClick r:id="rId18" action="ppaction://hlinksldjump"/>
              </a:rPr>
              <a:t>0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55" name="Rectangle 26"/>
          <p:cNvSpPr>
            <a:spLocks noChangeArrowheads="1"/>
          </p:cNvSpPr>
          <p:nvPr/>
        </p:nvSpPr>
        <p:spPr bwMode="auto">
          <a:xfrm>
            <a:off x="9224963" y="1773239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19" action="ppaction://hlinksldjump"/>
              </a:rPr>
              <a:t>5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56" name="Rectangle 9"/>
          <p:cNvSpPr>
            <a:spLocks noChangeArrowheads="1"/>
          </p:cNvSpPr>
          <p:nvPr/>
        </p:nvSpPr>
        <p:spPr bwMode="auto">
          <a:xfrm>
            <a:off x="9085263" y="4725989"/>
            <a:ext cx="7556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20" action="ppaction://hlinksldjump"/>
              </a:rPr>
              <a:t>20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57" name="Rectangle 9"/>
          <p:cNvSpPr>
            <a:spLocks noChangeArrowheads="1"/>
          </p:cNvSpPr>
          <p:nvPr/>
        </p:nvSpPr>
        <p:spPr bwMode="auto">
          <a:xfrm>
            <a:off x="9156700" y="5661026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21" action="ppaction://hlinksldjump"/>
              </a:rPr>
              <a:t>25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4158" name="Rectangle 9"/>
          <p:cNvSpPr>
            <a:spLocks noChangeArrowheads="1"/>
          </p:cNvSpPr>
          <p:nvPr/>
        </p:nvSpPr>
        <p:spPr bwMode="auto">
          <a:xfrm>
            <a:off x="4079875" y="5661026"/>
            <a:ext cx="755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hlinkClick r:id="rId22" action="ppaction://hlinksldjump"/>
              </a:rPr>
              <a:t>25</a:t>
            </a:r>
            <a:endParaRPr lang="en-US" altLang="ru-RU" sz="4000" b="1" dirty="0">
              <a:solidFill>
                <a:prstClr val="black"/>
              </a:solidFill>
            </a:endParaRPr>
          </a:p>
        </p:txBody>
      </p:sp>
      <p:sp>
        <p:nvSpPr>
          <p:cNvPr id="3" name="Стрелка вправо 2">
            <a:hlinkClick r:id="rId23" action="ppaction://hlinksldjump"/>
          </p:cNvPr>
          <p:cNvSpPr/>
          <p:nvPr/>
        </p:nvSpPr>
        <p:spPr>
          <a:xfrm>
            <a:off x="10331594" y="6015038"/>
            <a:ext cx="1825338" cy="909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ИСТОЧНИКИ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1752600" y="4572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5 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36319" y="2210381"/>
            <a:ext cx="112260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"Чем тоньше талия, тем длиннее………….. "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20467" y="2098087"/>
            <a:ext cx="1768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125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1"/>
          <p:cNvSpPr txBox="1">
            <a:spLocks noChangeArrowheads="1"/>
          </p:cNvSpPr>
          <p:nvPr/>
        </p:nvSpPr>
        <p:spPr bwMode="auto">
          <a:xfrm>
            <a:off x="1524000" y="3048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10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776289" y="1713080"/>
            <a:ext cx="101604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"Укладываясь спать с пустым желудком, проснешься ………….."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2086" y="2226132"/>
            <a:ext cx="2150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бодрым</a:t>
            </a:r>
            <a:endParaRPr lang="ru-RU" dirty="0"/>
          </a:p>
        </p:txBody>
      </p:sp>
      <p:sp>
        <p:nvSpPr>
          <p:cNvPr id="7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51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1"/>
          <p:cNvSpPr txBox="1">
            <a:spLocks noChangeArrowheads="1"/>
          </p:cNvSpPr>
          <p:nvPr/>
        </p:nvSpPr>
        <p:spPr bwMode="auto">
          <a:xfrm>
            <a:off x="1524000" y="3048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15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241551" y="2487304"/>
            <a:ext cx="11565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4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"Двигайся больше — проживешь ……….."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7968" y="2268751"/>
            <a:ext cx="2257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дольше</a:t>
            </a:r>
            <a:endParaRPr lang="ru-RU" dirty="0"/>
          </a:p>
        </p:txBody>
      </p:sp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811126" y="5931569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40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1"/>
          <p:cNvSpPr txBox="1">
            <a:spLocks noChangeArrowheads="1"/>
          </p:cNvSpPr>
          <p:nvPr/>
        </p:nvSpPr>
        <p:spPr bwMode="auto">
          <a:xfrm>
            <a:off x="1524000" y="3048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zh-CN" sz="5400" b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20</a:t>
            </a:r>
            <a:endParaRPr lang="zh-CN" altLang="en-US" sz="5400" b="1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833437" y="1796550"/>
            <a:ext cx="110296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"От вкусной и сладкой еды – ничего не жди, кроме ………."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0599" y="2337129"/>
            <a:ext cx="14281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беды</a:t>
            </a:r>
            <a:endParaRPr lang="ru-RU" dirty="0"/>
          </a:p>
        </p:txBody>
      </p:sp>
      <p:sp>
        <p:nvSpPr>
          <p:cNvPr id="6" name="Action Button: Back or Previous 5">
            <a:hlinkClick r:id="rId2" action="ppaction://hlinksldjump" highlightClick="1">
              <a:snd r:embed="rId3" name="arrow.wav"/>
            </a:hlinkClick>
          </p:cNvPr>
          <p:cNvSpPr/>
          <p:nvPr/>
        </p:nvSpPr>
        <p:spPr>
          <a:xfrm>
            <a:off x="8763000" y="6172200"/>
            <a:ext cx="1905000" cy="685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65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273</TotalTime>
  <Words>646</Words>
  <Application>Microsoft Office PowerPoint</Application>
  <PresentationFormat>Произвольный</PresentationFormat>
  <Paragraphs>136</Paragraphs>
  <Slides>27</Slides>
  <Notes>0</Notes>
  <HiddenSlides>21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La mente</vt:lpstr>
      <vt:lpstr>Аспект</vt:lpstr>
      <vt:lpstr>Уравнение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 ЧАС</dc:title>
  <dc:creator>1</dc:creator>
  <cp:lastModifiedBy>User</cp:lastModifiedBy>
  <cp:revision>37</cp:revision>
  <dcterms:created xsi:type="dcterms:W3CDTF">2016-11-11T13:32:46Z</dcterms:created>
  <dcterms:modified xsi:type="dcterms:W3CDTF">2018-12-26T13:20:41Z</dcterms:modified>
</cp:coreProperties>
</file>