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4" r:id="rId3"/>
    <p:sldId id="272" r:id="rId4"/>
    <p:sldId id="276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66"/>
    <a:srgbClr val="CC0099"/>
    <a:srgbClr val="00FF00"/>
    <a:srgbClr val="FFCCFF"/>
    <a:srgbClr val="FFBDBD"/>
    <a:srgbClr val="CC99FF"/>
    <a:srgbClr val="FF6600"/>
    <a:srgbClr val="FF9900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2" autoAdjust="0"/>
  </p:normalViewPr>
  <p:slideViewPr>
    <p:cSldViewPr>
      <p:cViewPr varScale="1">
        <p:scale>
          <a:sx n="76" d="100"/>
          <a:sy n="7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016BA22-DA34-4592-BBAA-12869E0F5B5B}" type="datetimeFigureOut">
              <a:rPr lang="ru-RU"/>
              <a:pPr>
                <a:defRPr/>
              </a:pPr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F1E2A07-576F-4485-BE34-0793AC73B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7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8F171-713B-40E5-9AF3-7671DE1FBEE1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60AC-F21E-423D-9E5A-53EDD6C456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060AC-F21E-423D-9E5A-53EDD6C456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2E3FA-9F3E-4CEB-813B-8F3702AD6F9F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7FED-5AC0-4FE5-BEA8-39C8ECFF258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1EB-F854-4455-AD6A-2B0D476481D1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52BA-6EC0-4A74-9244-0271CC0A23E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195F9-9390-42D1-B9A0-FE11CCFA3E80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57884-F9D3-4B56-9ED5-FDF3BC18CA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EB3C-EE98-454C-B7D1-8ABFC3C7ED3D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C242-2292-486D-A080-DD483FE5FBF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51E2-15F9-4728-9A2A-4856E11E80FE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089A-EBE7-4104-8C43-5EA95C26232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9044-BAE8-45FA-88AC-ABF3AA3807AC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CCC4-E18D-4BCB-A796-FC9C091C23D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397F-2C97-4528-8412-006AA83EC20B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2E12-6730-4AB5-B4AE-BD084B93003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837B-2827-4880-AFD5-5E5794B79837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D341-CF0D-4C9F-B3D8-01E63308595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72BC-E3CB-407C-9DB0-19CA94F981C7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A0FB-BFDB-401E-9547-9EA014CDD3C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9211-2A57-411B-BE29-EFC09C840ADD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53C7-607E-49D6-AB9B-F9CA22A461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08D4-66BD-4BBC-9183-7FB32AF76D02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9653-5DC7-496D-8A08-8C256DC27A8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12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996E1C-1CB2-4627-A525-EBAC5AB7800C}" type="datetimeFigureOut">
              <a:rPr lang="pt-PT"/>
              <a:pPr>
                <a:defRPr/>
              </a:pPr>
              <a:t>27/11/2016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45BC55-38BA-4B8C-82EF-10029010525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3" r:id="rId5"/>
    <p:sldLayoutId id="2147483834" r:id="rId6"/>
    <p:sldLayoutId id="2147483838" r:id="rId7"/>
    <p:sldLayoutId id="2147483839" r:id="rId8"/>
    <p:sldLayoutId id="2147483840" r:id="rId9"/>
    <p:sldLayoutId id="2147483835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Cooper Black" pitchFamily="18" charset="0"/>
              </a:rPr>
              <a:t>English is in the process of constant changes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4" name="Picture 13" descr="Картинка 33 из 2446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916832"/>
            <a:ext cx="5714778" cy="451037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31640" y="5244008"/>
            <a:ext cx="75608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600" b="1" dirty="0">
                <a:solidFill>
                  <a:srgbClr val="990099"/>
                </a:solidFill>
                <a:latin typeface="Book Antiqua" panose="02040602050305030304" pitchFamily="18" charset="0"/>
              </a:rPr>
              <a:t>Павленко Валентина Александровна</a:t>
            </a:r>
          </a:p>
          <a:p>
            <a:pPr algn="r">
              <a:defRPr/>
            </a:pPr>
            <a:r>
              <a:rPr lang="ru-RU" sz="2600" b="1" dirty="0">
                <a:solidFill>
                  <a:srgbClr val="990099"/>
                </a:solidFill>
                <a:latin typeface="Book Antiqua" panose="02040602050305030304" pitchFamily="18" charset="0"/>
              </a:rPr>
              <a:t>МАОУ «СОШ № 4», </a:t>
            </a:r>
          </a:p>
          <a:p>
            <a:pPr algn="r">
              <a:defRPr/>
            </a:pPr>
            <a:r>
              <a:rPr lang="ru-RU" sz="2600" b="1" dirty="0">
                <a:solidFill>
                  <a:srgbClr val="990099"/>
                </a:solidFill>
                <a:latin typeface="Book Antiqua" panose="02040602050305030304" pitchFamily="18" charset="0"/>
              </a:rPr>
              <a:t>г. Ялуторовск</a:t>
            </a:r>
            <a:endParaRPr lang="pt-PT" sz="2600" b="1" dirty="0">
              <a:solidFill>
                <a:srgbClr val="99009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oper Black" pitchFamily="18" charset="0"/>
                <a:cs typeface="Arial"/>
              </a:rPr>
              <a:t>Foreign languages in my life</a:t>
            </a:r>
            <a:endParaRPr lang="ru-RU" dirty="0">
              <a:solidFill>
                <a:srgbClr val="00FF00"/>
              </a:solidFill>
              <a:latin typeface="Bookman Old Style" pitchFamily="18" charset="0"/>
            </a:endParaRPr>
          </a:p>
        </p:txBody>
      </p:sp>
      <p:pic>
        <p:nvPicPr>
          <p:cNvPr id="4" name="Picture 5" descr="Картинка 52 из 12464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736"/>
            <a:ext cx="8858312" cy="5312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aim of my work is</a:t>
            </a: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571744"/>
            <a:ext cx="8001056" cy="41549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i="1" dirty="0">
                <a:solidFill>
                  <a:schemeClr val="tx2"/>
                </a:solidFill>
                <a:latin typeface="Calisto MT" pitchFamily="18" charset="0"/>
              </a:rPr>
              <a:t>to </a:t>
            </a:r>
            <a:r>
              <a:rPr lang="en-US" sz="7200" i="1" dirty="0" smtClean="0">
                <a:solidFill>
                  <a:schemeClr val="tx2"/>
                </a:solidFill>
                <a:latin typeface="Calisto MT" pitchFamily="18" charset="0"/>
              </a:rPr>
              <a:t>analyze word formation in Modern English</a:t>
            </a:r>
            <a:endParaRPr lang="pt-PT" sz="7200" i="1" spc="50" dirty="0">
              <a:ln w="28575" cmpd="sng">
                <a:solidFill>
                  <a:srgbClr val="008200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alisto MT" pitchFamily="18" charset="0"/>
            </a:endParaRPr>
          </a:p>
          <a:p>
            <a:r>
              <a:rPr lang="en-US" sz="4800" i="1" dirty="0" smtClean="0">
                <a:solidFill>
                  <a:schemeClr val="tx2"/>
                </a:solidFill>
                <a:latin typeface="Calisto MT" pitchFamily="18" charset="0"/>
              </a:rPr>
              <a:t>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METHODS</a:t>
            </a:r>
            <a:endParaRPr lang="ru-RU" sz="66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i="1" dirty="0" smtClean="0">
                <a:solidFill>
                  <a:schemeClr val="tx2"/>
                </a:solidFill>
                <a:latin typeface="Calisto MT" pitchFamily="18" charset="0"/>
              </a:rPr>
              <a:t>theoretical methods – reading, choosing and analyzing literature.</a:t>
            </a:r>
            <a:endParaRPr lang="ru-RU" sz="3600" i="1" dirty="0" smtClean="0">
              <a:solidFill>
                <a:schemeClr val="tx2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i="1" dirty="0" smtClean="0">
                <a:solidFill>
                  <a:schemeClr val="tx2"/>
                </a:solidFill>
                <a:latin typeface="Calisto MT" pitchFamily="18" charset="0"/>
              </a:rPr>
              <a:t>practical methods – making a survey of data</a:t>
            </a:r>
            <a:r>
              <a:rPr lang="ru-RU" sz="3600" i="1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i="1" dirty="0" smtClean="0">
                <a:solidFill>
                  <a:schemeClr val="tx2"/>
                </a:solidFill>
                <a:latin typeface="Calisto MT" pitchFamily="18" charset="0"/>
              </a:rPr>
              <a:t>communicative methods –  a) talks with my parents, friends and classmates;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600" i="1" dirty="0" smtClean="0">
                <a:solidFill>
                  <a:schemeClr val="tx2"/>
                </a:solidFill>
                <a:latin typeface="Calisto MT" pitchFamily="18" charset="0"/>
              </a:rPr>
              <a:t>b) sociological surveys of my friends and classmates.</a:t>
            </a:r>
            <a:endParaRPr lang="ru-RU" sz="36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4300" y="1052513"/>
            <a:ext cx="4968875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F6600"/>
                </a:solidFill>
              </a:rPr>
              <a:t>Suffixes usually change </a:t>
            </a:r>
          </a:p>
          <a:p>
            <a:pPr algn="ctr"/>
            <a:r>
              <a:rPr lang="en-US" sz="2700" b="1">
                <a:solidFill>
                  <a:srgbClr val="FF6600"/>
                </a:solidFill>
              </a:rPr>
              <a:t>the word class of the base word!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3312368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6600" spc="50" dirty="0" err="1">
                <a:ln w="28575" cmpd="sng">
                  <a:solidFill>
                    <a:srgbClr val="008200"/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  <a:cs typeface="+mn-cs"/>
              </a:rPr>
              <a:t>Suffixes</a:t>
            </a:r>
            <a:endParaRPr lang="pt-PT" sz="6600" spc="50" dirty="0">
              <a:ln w="28575" cmpd="sng">
                <a:solidFill>
                  <a:srgbClr val="008200"/>
                </a:solidFill>
                <a:prstDash val="solid"/>
              </a:ln>
              <a:solidFill>
                <a:srgbClr val="00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orte" pitchFamily="66" charset="0"/>
              <a:cs typeface="+mn-c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50825" y="3914775"/>
            <a:ext cx="2233613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survive - surviv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arrive - arriv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try - tri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987675" y="3500438"/>
            <a:ext cx="2663825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combine - combin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ation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accuse - accus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ation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image - imagin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ation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011863" y="3500438"/>
            <a:ext cx="2881312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employ - employ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ment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move - move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ment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arrange – arrange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ment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23850" y="5732463"/>
            <a:ext cx="2016125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work - work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er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sing - sing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er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win - winn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er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6597650" y="5641975"/>
            <a:ext cx="2078038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carry - carri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age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use - us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age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pack - pack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age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2987675" y="5445125"/>
            <a:ext cx="2663825" cy="11699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perform - perform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ance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insure - insur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ance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entry – entr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ance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differ – differ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ence</a:t>
            </a:r>
            <a:r>
              <a:rPr lang="pt-PT" sz="1400">
                <a:latin typeface="Verdana" pitchFamily="34" charset="0"/>
              </a:rPr>
              <a:t>;</a:t>
            </a:r>
            <a:endParaRPr lang="pt-PT" sz="1400" b="1">
              <a:solidFill>
                <a:srgbClr val="C00000"/>
              </a:solidFill>
              <a:latin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prefer - prefer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ence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261938" y="2093913"/>
            <a:ext cx="3733800" cy="585787"/>
          </a:xfrm>
          <a:prstGeom prst="rect">
            <a:avLst/>
          </a:prstGeom>
          <a:solidFill>
            <a:srgbClr val="FFCCFF"/>
          </a:solidFill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 Black" pitchFamily="34" charset="0"/>
                <a:sym typeface="Wingdings" pitchFamily="2" charset="2"/>
              </a:rPr>
              <a:t>Noun formation</a:t>
            </a:r>
            <a:endParaRPr lang="en-GB" sz="3200">
              <a:latin typeface="Arial Black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539750" y="3049588"/>
            <a:ext cx="1439863" cy="757237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-al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Explosion 1 15"/>
          <p:cNvSpPr/>
          <p:nvPr/>
        </p:nvSpPr>
        <p:spPr>
          <a:xfrm>
            <a:off x="3348038" y="2781300"/>
            <a:ext cx="18716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-ation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6372225" y="2655888"/>
            <a:ext cx="1871663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-ment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Explosion 1 24"/>
          <p:cNvSpPr/>
          <p:nvPr/>
        </p:nvSpPr>
        <p:spPr>
          <a:xfrm>
            <a:off x="576263" y="5011738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-er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Explosion 1 35"/>
          <p:cNvSpPr/>
          <p:nvPr/>
        </p:nvSpPr>
        <p:spPr>
          <a:xfrm>
            <a:off x="6732588" y="4833938"/>
            <a:ext cx="18716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-age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8" name="Explosion 1 37"/>
          <p:cNvSpPr/>
          <p:nvPr/>
        </p:nvSpPr>
        <p:spPr>
          <a:xfrm>
            <a:off x="3348038" y="4365625"/>
            <a:ext cx="1871662" cy="1222375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-ance/ -ence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8" grpId="0" animBg="1"/>
      <p:bldP spid="21" grpId="0" animBg="1"/>
      <p:bldP spid="27" grpId="0" animBg="1"/>
      <p:bldP spid="37" grpId="0" animBg="1"/>
      <p:bldP spid="39" grpId="0" animBg="1"/>
      <p:bldP spid="119" grpId="0" animBg="1"/>
      <p:bldP spid="6" grpId="0" animBg="1"/>
      <p:bldP spid="16" grpId="0" animBg="1"/>
      <p:bldP spid="19" grpId="0" animBg="1"/>
      <p:bldP spid="25" grpId="0" animBg="1"/>
      <p:bldP spid="36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23850" y="2781300"/>
            <a:ext cx="2592388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national - national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ity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feminine - feminin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ity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curious - curios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ity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1938" y="1125538"/>
            <a:ext cx="3733800" cy="584200"/>
          </a:xfrm>
          <a:prstGeom prst="rect">
            <a:avLst/>
          </a:prstGeom>
          <a:solidFill>
            <a:srgbClr val="FFCCFF"/>
          </a:solidFill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 Black" pitchFamily="34" charset="0"/>
                <a:sym typeface="Wingdings" pitchFamily="2" charset="2"/>
              </a:rPr>
              <a:t>Noun formation</a:t>
            </a:r>
            <a:endParaRPr lang="en-GB" sz="3200">
              <a:latin typeface="Arial Black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684213" y="2054225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-ity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81363" y="2530475"/>
            <a:ext cx="2171700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king - king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dom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free - free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dom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wise - wis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dom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7296150" y="1858963"/>
            <a:ext cx="1668463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-hood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07988" y="4371975"/>
            <a:ext cx="2363787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dark - dark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ness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fit - fit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ness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weak - weak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ness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5" name="Explosion 1 14"/>
          <p:cNvSpPr/>
          <p:nvPr/>
        </p:nvSpPr>
        <p:spPr>
          <a:xfrm>
            <a:off x="611188" y="3644900"/>
            <a:ext cx="154781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-ness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867400" y="2584450"/>
            <a:ext cx="3138488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neighbour  - neighbour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hood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man - man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hood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parent - parent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hood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3563938" y="1844675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-dom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2987675" y="4240213"/>
            <a:ext cx="3036888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relation - relation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ship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friend - friend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ship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champion - champion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ship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3762375" y="3556000"/>
            <a:ext cx="1441450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-ship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119438" y="5805488"/>
            <a:ext cx="2173287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novel – novel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ist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art - art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ist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piano - pian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ist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4" name="Explosion 1 23"/>
          <p:cNvSpPr/>
          <p:nvPr/>
        </p:nvSpPr>
        <p:spPr>
          <a:xfrm>
            <a:off x="3403600" y="5119688"/>
            <a:ext cx="1439863" cy="757237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-ist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748463" y="4240213"/>
            <a:ext cx="2257425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actor – actr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ess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prince - princ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ess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waiter - waitr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ess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6" name="Explosion 1 25"/>
          <p:cNvSpPr/>
          <p:nvPr/>
        </p:nvSpPr>
        <p:spPr>
          <a:xfrm>
            <a:off x="7031038" y="3556000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 ess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307138" y="5805488"/>
            <a:ext cx="2163762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true - tru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th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grow- grow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th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weigh – weigh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8" name="Explosion 1 27"/>
          <p:cNvSpPr/>
          <p:nvPr/>
        </p:nvSpPr>
        <p:spPr>
          <a:xfrm>
            <a:off x="6591300" y="5119688"/>
            <a:ext cx="1598613" cy="757237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-th/ -t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00038" y="5876925"/>
            <a:ext cx="2255837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study - stud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ent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serve - serv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ant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assist - assist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ant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30" name="Explosion 1 29"/>
          <p:cNvSpPr/>
          <p:nvPr/>
        </p:nvSpPr>
        <p:spPr>
          <a:xfrm>
            <a:off x="133350" y="5191125"/>
            <a:ext cx="2338388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-ant/ ent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1938" y="1125538"/>
            <a:ext cx="4581525" cy="584200"/>
          </a:xfrm>
          <a:prstGeom prst="rect">
            <a:avLst/>
          </a:prstGeom>
          <a:solidFill>
            <a:srgbClr val="FFCCFF"/>
          </a:solidFill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 Black" pitchFamily="34" charset="0"/>
                <a:sym typeface="Wingdings" pitchFamily="2" charset="2"/>
              </a:rPr>
              <a:t>Adjective formation</a:t>
            </a:r>
            <a:endParaRPr lang="en-GB" sz="3200">
              <a:latin typeface="Arial Black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187700" y="2530475"/>
            <a:ext cx="2463800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care - care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ful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beauty - beauti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ful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delight - delight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ful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6804025" y="1858963"/>
            <a:ext cx="1668463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-y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07988" y="3003550"/>
            <a:ext cx="2292350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tall - tall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ish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dark - dark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ish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green - green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ish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5" name="Explosion 1 14"/>
          <p:cNvSpPr/>
          <p:nvPr/>
        </p:nvSpPr>
        <p:spPr>
          <a:xfrm>
            <a:off x="611188" y="2276475"/>
            <a:ext cx="154781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-ish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6659563" y="2584450"/>
            <a:ext cx="2011362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sleep  - sleep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rain - rain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fun - funn</a:t>
            </a:r>
            <a:r>
              <a:rPr lang="pt-PT" sz="14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3563938" y="1844675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-ful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363913" y="4240213"/>
            <a:ext cx="2503487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use - use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less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shame - shame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less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hair - hair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less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3762375" y="3556000"/>
            <a:ext cx="1441450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-less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408363" y="5930900"/>
            <a:ext cx="2603500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electric – electric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nation - nation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emotion - emotion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al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4" name="Explosion 1 23"/>
          <p:cNvSpPr/>
          <p:nvPr/>
        </p:nvSpPr>
        <p:spPr>
          <a:xfrm>
            <a:off x="3408363" y="5245100"/>
            <a:ext cx="2082800" cy="757238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-al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372225" y="4240213"/>
            <a:ext cx="2520950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fame – fam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ous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fury - furi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ous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poison - poison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ous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6" name="Explosion 1 25"/>
          <p:cNvSpPr/>
          <p:nvPr/>
        </p:nvSpPr>
        <p:spPr>
          <a:xfrm>
            <a:off x="6799263" y="3556000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-ous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30988" y="5930900"/>
            <a:ext cx="2262187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create – creat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ive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attract - attract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ive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act - act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ive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8" name="Explosion 1 27"/>
          <p:cNvSpPr/>
          <p:nvPr/>
        </p:nvSpPr>
        <p:spPr>
          <a:xfrm>
            <a:off x="6927850" y="5245100"/>
            <a:ext cx="1600200" cy="757238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-ive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00038" y="5138738"/>
            <a:ext cx="2400300" cy="73818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accept - accept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able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agree - agree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able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access - access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ible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30" name="Explosion 1 29"/>
          <p:cNvSpPr/>
          <p:nvPr/>
        </p:nvSpPr>
        <p:spPr>
          <a:xfrm>
            <a:off x="133350" y="4452938"/>
            <a:ext cx="2638425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-able/ ible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3850" y="1125538"/>
            <a:ext cx="3627438" cy="584200"/>
          </a:xfrm>
          <a:prstGeom prst="rect">
            <a:avLst/>
          </a:prstGeom>
          <a:solidFill>
            <a:srgbClr val="FFCCFF"/>
          </a:solidFill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 Black" pitchFamily="34" charset="0"/>
                <a:sym typeface="Wingdings" pitchFamily="2" charset="2"/>
              </a:rPr>
              <a:t>Verb formation</a:t>
            </a:r>
            <a:endParaRPr lang="en-GB" sz="3200">
              <a:latin typeface="Arial Black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1530350" y="2054225"/>
            <a:ext cx="1439863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-en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462588" y="2749550"/>
            <a:ext cx="2565400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identity - ident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ify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solid - solid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ify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example - exempl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ify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04838" y="5316538"/>
            <a:ext cx="2814637" cy="7397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apology - apolog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tranquil - tranquil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sympathy - sympath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ise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15" name="Explosion 1 14"/>
          <p:cNvSpPr/>
          <p:nvPr/>
        </p:nvSpPr>
        <p:spPr>
          <a:xfrm>
            <a:off x="684213" y="4591050"/>
            <a:ext cx="2286000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-ise/ -ize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5745163" y="2063750"/>
            <a:ext cx="1439862" cy="755650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-ify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943350" y="5346700"/>
            <a:ext cx="3036888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regular - regul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ate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circular - circul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ate</a:t>
            </a:r>
            <a:r>
              <a:rPr lang="en-GB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en-GB" sz="1400">
                <a:latin typeface="Verdana" pitchFamily="34" charset="0"/>
              </a:rPr>
              <a:t>domestic - domestic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ate</a:t>
            </a:r>
            <a:r>
              <a:rPr lang="en-GB" sz="1400">
                <a:latin typeface="Verdana" pitchFamily="34" charset="0"/>
              </a:rPr>
              <a:t>...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4719638" y="4660900"/>
            <a:ext cx="1439862" cy="757238"/>
          </a:xfrm>
          <a:prstGeom prst="irregularSeal1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 Black" pitchFamily="34" charset="0"/>
              </a:rPr>
              <a:t>-ate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1385888" y="2781300"/>
            <a:ext cx="2322512" cy="7381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deep - deep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en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wide - wid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en</a:t>
            </a:r>
            <a:r>
              <a:rPr lang="pt-PT" sz="1400">
                <a:latin typeface="Verdana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µ"/>
            </a:pPr>
            <a:r>
              <a:rPr lang="pt-PT" sz="1400">
                <a:latin typeface="Verdana" pitchFamily="34" charset="0"/>
              </a:rPr>
              <a:t>short - short</a:t>
            </a:r>
            <a:r>
              <a:rPr lang="en-GB" sz="1400" b="1">
                <a:solidFill>
                  <a:srgbClr val="C00000"/>
                </a:solidFill>
                <a:latin typeface="Verdana" pitchFamily="34" charset="0"/>
              </a:rPr>
              <a:t>en</a:t>
            </a:r>
            <a:r>
              <a:rPr lang="pt-PT" sz="1400">
                <a:latin typeface="Verdana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12" grpId="0" animBg="1"/>
      <p:bldP spid="14" grpId="0" animBg="1"/>
      <p:bldP spid="15" grpId="0" animBg="1"/>
      <p:bldP spid="17" grpId="0" animBg="1"/>
      <p:bldP spid="21" grpId="0" animBg="1"/>
      <p:bldP spid="22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505</Words>
  <Application>Microsoft Office PowerPoint</Application>
  <PresentationFormat>Экран (4:3)</PresentationFormat>
  <Paragraphs>131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Waveform</vt:lpstr>
      <vt:lpstr>English is in the process of constant changes</vt:lpstr>
      <vt:lpstr>Foreign languages in my life</vt:lpstr>
      <vt:lpstr>The aim of my work is </vt:lpstr>
      <vt:lpstr>METHODS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Polovko</dc:creator>
  <cp:lastModifiedBy>User</cp:lastModifiedBy>
  <cp:revision>90</cp:revision>
  <dcterms:created xsi:type="dcterms:W3CDTF">2010-10-17T19:14:11Z</dcterms:created>
  <dcterms:modified xsi:type="dcterms:W3CDTF">2016-11-27T06:13:08Z</dcterms:modified>
</cp:coreProperties>
</file>