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5"/>
  </p:notesMasterIdLst>
  <p:sldIdLst>
    <p:sldId id="257" r:id="rId2"/>
    <p:sldId id="259" r:id="rId3"/>
    <p:sldId id="261" r:id="rId4"/>
    <p:sldId id="281" r:id="rId5"/>
    <p:sldId id="260" r:id="rId6"/>
    <p:sldId id="262" r:id="rId7"/>
    <p:sldId id="263" r:id="rId8"/>
    <p:sldId id="264" r:id="rId9"/>
    <p:sldId id="265" r:id="rId10"/>
    <p:sldId id="267" r:id="rId11"/>
    <p:sldId id="277" r:id="rId12"/>
    <p:sldId id="272" r:id="rId13"/>
    <p:sldId id="278" r:id="rId14"/>
    <p:sldId id="273" r:id="rId15"/>
    <p:sldId id="276" r:id="rId16"/>
    <p:sldId id="274" r:id="rId17"/>
    <p:sldId id="280" r:id="rId18"/>
    <p:sldId id="284" r:id="rId19"/>
    <p:sldId id="275" r:id="rId20"/>
    <p:sldId id="279" r:id="rId21"/>
    <p:sldId id="269" r:id="rId22"/>
    <p:sldId id="268" r:id="rId23"/>
    <p:sldId id="28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16" autoAdjust="0"/>
  </p:normalViewPr>
  <p:slideViewPr>
    <p:cSldViewPr>
      <p:cViewPr>
        <p:scale>
          <a:sx n="90" d="100"/>
          <a:sy n="90" d="100"/>
        </p:scale>
        <p:origin x="-804"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B1135-0889-4F24-8B87-D365E4AB1ED4}" type="datetimeFigureOut">
              <a:rPr lang="ru-RU" smtClean="0"/>
              <a:pPr/>
              <a:t>30.11.2017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768B4-A58A-40D3-BFEB-8DAEF4A1868D}" type="slidenum">
              <a:rPr lang="ru-RU" smtClean="0"/>
              <a:pPr/>
              <a:t>‹#›</a:t>
            </a:fld>
            <a:endParaRPr lang="ru-RU"/>
          </a:p>
        </p:txBody>
      </p:sp>
    </p:spTree>
    <p:extLst>
      <p:ext uri="{BB962C8B-B14F-4D97-AF65-F5344CB8AC3E}">
        <p14:creationId xmlns:p14="http://schemas.microsoft.com/office/powerpoint/2010/main" val="159246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E768B4-A58A-40D3-BFEB-8DAEF4A1868D}" type="slidenum">
              <a:rPr lang="ru-RU" smtClean="0"/>
              <a:pPr/>
              <a:t>3</a:t>
            </a:fld>
            <a:endParaRPr lang="ru-RU"/>
          </a:p>
        </p:txBody>
      </p:sp>
    </p:spTree>
    <p:extLst>
      <p:ext uri="{BB962C8B-B14F-4D97-AF65-F5344CB8AC3E}">
        <p14:creationId xmlns:p14="http://schemas.microsoft.com/office/powerpoint/2010/main" val="346788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9C67F27-916A-4D13-93DA-48041C875A44}"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64054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74465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302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05586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42841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544775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534893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01432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6051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36593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13511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3808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4910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26970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14055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30.11.2017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86742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C71EC6-210F-42DE-9C53-41977AD35B3D}" type="datetimeFigureOut">
              <a:rPr lang="ru-RU" smtClean="0"/>
              <a:pPr/>
              <a:t>30.11.2017</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185128593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Desktop\Рисунок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1440"/>
            <a:ext cx="91383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45154" y="2060848"/>
            <a:ext cx="7087453"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k-KZ" sz="60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Судың маңызы</a:t>
            </a:r>
            <a:endParaRPr lang="ru-RU" sz="6000"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281"/>
          <a:stretch/>
        </p:blipFill>
        <p:spPr bwMode="auto">
          <a:xfrm>
            <a:off x="0" y="3563902"/>
            <a:ext cx="4986185" cy="3313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452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31" y="-123130"/>
            <a:ext cx="9161931"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27584" y="5877272"/>
            <a:ext cx="7200800" cy="830997"/>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4.Судың </a:t>
            </a:r>
            <a:r>
              <a:rPr lang="ru-RU" sz="2400" b="1" dirty="0" err="1">
                <a:latin typeface="Times New Roman" panose="02020603050405020304" pitchFamily="18" charset="0"/>
                <a:cs typeface="Times New Roman" panose="02020603050405020304" pitchFamily="18" charset="0"/>
              </a:rPr>
              <a:t>күйлері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иіс</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дәм</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түс</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мұз</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қатты</a:t>
            </a:r>
            <a:r>
              <a:rPr lang="ru-RU" sz="2400" b="1" dirty="0">
                <a:latin typeface="Times New Roman" panose="02020603050405020304" pitchFamily="18" charset="0"/>
                <a:cs typeface="Times New Roman" panose="02020603050405020304" pitchFamily="18" charset="0"/>
              </a:rPr>
              <a:t>, газ, </a:t>
            </a:r>
            <a:r>
              <a:rPr lang="ru-RU" sz="2400" b="1" dirty="0" err="1">
                <a:latin typeface="Times New Roman" panose="02020603050405020304" pitchFamily="18" charset="0"/>
                <a:cs typeface="Times New Roman" panose="02020603050405020304" pitchFamily="18" charset="0"/>
              </a:rPr>
              <a:t>сұйық</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қайнау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булану</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477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5945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236381" y="4919008"/>
            <a:ext cx="3884090" cy="1569660"/>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3.Су </a:t>
            </a:r>
            <a:r>
              <a:rPr lang="ru-RU" sz="2400" b="1" dirty="0" err="1">
                <a:latin typeface="Times New Roman" panose="02020603050405020304" pitchFamily="18" charset="0"/>
                <a:cs typeface="Times New Roman" panose="02020603050405020304" pitchFamily="18" charset="0"/>
              </a:rPr>
              <a:t>айналымы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булану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жаңбыр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бұлт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жауу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өзен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көл</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жер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асты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сулары</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су </a:t>
            </a:r>
            <a:r>
              <a:rPr lang="ru-RU" sz="2400" b="1" dirty="0" err="1" smtClean="0">
                <a:latin typeface="Times New Roman" panose="02020603050405020304" pitchFamily="18" charset="0"/>
                <a:cs typeface="Times New Roman" panose="02020603050405020304" pitchFamily="18" charset="0"/>
              </a:rPr>
              <a:t>айналымы</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359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Kcy;&amp;acy;&amp;rcy;&amp;tcy;&amp;icy;&amp;ncy;&amp;kcy;&amp;icy; &amp;pcy;&amp;ocy; &amp;zcy;&amp;acy;&amp;pcy;&amp;rcy;&amp;ocy;&amp;scy;&amp;ucy; &amp;fcy;&amp;ocy;&amp;ncy; &amp;vcy;&amp;ocy;&amp;d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5" y="27384"/>
            <a:ext cx="9145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59568" y="404663"/>
            <a:ext cx="4493025" cy="1015663"/>
          </a:xfrm>
          <a:prstGeom prst="rect">
            <a:avLst/>
          </a:prstGeom>
        </p:spPr>
        <p:txBody>
          <a:bodyPr wrap="none">
            <a:spAutoFit/>
          </a:bodyPr>
          <a:lstStyle/>
          <a:p>
            <a:r>
              <a:rPr lang="kk-KZ" sz="6000" b="1" dirty="0">
                <a:solidFill>
                  <a:srgbClr val="C00000"/>
                </a:solidFill>
                <a:latin typeface="Times New Roman"/>
                <a:ea typeface="Times New Roman"/>
              </a:rPr>
              <a:t>Ой шақыру </a:t>
            </a:r>
            <a:endParaRPr lang="ru-RU" sz="6000" b="1" dirty="0">
              <a:solidFill>
                <a:srgbClr val="C00000"/>
              </a:solidFill>
            </a:endParaRPr>
          </a:p>
        </p:txBody>
      </p:sp>
      <p:sp>
        <p:nvSpPr>
          <p:cNvPr id="7" name="Скругленный прямоугольник 6"/>
          <p:cNvSpPr/>
          <p:nvPr/>
        </p:nvSpPr>
        <p:spPr>
          <a:xfrm>
            <a:off x="1081890" y="1880125"/>
            <a:ext cx="1753344" cy="533400"/>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kk-KZ" sz="2000" b="1" dirty="0">
                <a:effectLst/>
                <a:latin typeface="Times New Roman"/>
                <a:ea typeface="Times New Roman"/>
              </a:rPr>
              <a:t>АТАУЛАРЫ</a:t>
            </a:r>
            <a:endParaRPr lang="ru-RU" sz="3200" b="1" dirty="0">
              <a:effectLst/>
              <a:latin typeface="Arial"/>
              <a:ea typeface="Times New Roman"/>
            </a:endParaRPr>
          </a:p>
        </p:txBody>
      </p:sp>
      <p:sp>
        <p:nvSpPr>
          <p:cNvPr id="8" name="Овал 7"/>
          <p:cNvSpPr/>
          <p:nvPr/>
        </p:nvSpPr>
        <p:spPr>
          <a:xfrm>
            <a:off x="3624163" y="1692322"/>
            <a:ext cx="1661145" cy="914400"/>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k-KZ" sz="2000" b="1" i="0" u="none" strike="noStrike" kern="0" cap="none" spc="0" normalizeH="0" baseline="0" noProof="0" dirty="0">
                <a:ln>
                  <a:noFill/>
                </a:ln>
                <a:solidFill>
                  <a:sysClr val="windowText" lastClr="000000"/>
                </a:solidFill>
                <a:effectLst/>
                <a:uLnTx/>
                <a:uFillTx/>
                <a:latin typeface="Times New Roman"/>
                <a:ea typeface="Times New Roman"/>
                <a:cs typeface="+mn-cs"/>
              </a:rPr>
              <a:t>САН ЕСІМ</a:t>
            </a:r>
            <a:endParaRPr kumimoji="0" lang="ru-RU" sz="2000" b="0" i="0" u="none" strike="noStrike" kern="0" cap="none" spc="0" normalizeH="0" baseline="0" noProof="0" dirty="0">
              <a:ln>
                <a:noFill/>
              </a:ln>
              <a:solidFill>
                <a:sysClr val="windowText" lastClr="000000"/>
              </a:solidFill>
              <a:effectLst/>
              <a:uLnTx/>
              <a:uFillTx/>
              <a:latin typeface="Arial"/>
              <a:ea typeface="Times New Roman"/>
              <a:cs typeface="+mn-cs"/>
            </a:endParaRPr>
          </a:p>
        </p:txBody>
      </p:sp>
      <p:sp>
        <p:nvSpPr>
          <p:cNvPr id="9" name="Скругленный прямоугольник 8"/>
          <p:cNvSpPr/>
          <p:nvPr/>
        </p:nvSpPr>
        <p:spPr>
          <a:xfrm>
            <a:off x="6159970" y="1882822"/>
            <a:ext cx="1623790" cy="5334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kk-KZ" b="1" dirty="0">
                <a:effectLst/>
                <a:latin typeface="Times New Roman"/>
                <a:ea typeface="Times New Roman"/>
              </a:rPr>
              <a:t>ҚҰРАМЫ</a:t>
            </a:r>
            <a:endParaRPr lang="ru-RU" sz="2800" b="1" dirty="0">
              <a:effectLst/>
              <a:latin typeface="Arial"/>
              <a:ea typeface="Times New Roman"/>
            </a:endParaRPr>
          </a:p>
        </p:txBody>
      </p:sp>
      <p:sp>
        <p:nvSpPr>
          <p:cNvPr id="4" name="Прямоугольник 3"/>
          <p:cNvSpPr/>
          <p:nvPr/>
        </p:nvSpPr>
        <p:spPr>
          <a:xfrm>
            <a:off x="899592" y="3293921"/>
            <a:ext cx="7810590" cy="830997"/>
          </a:xfrm>
          <a:prstGeom prst="rect">
            <a:avLst/>
          </a:prstGeom>
        </p:spPr>
        <p:txBody>
          <a:bodyPr wrap="square">
            <a:spAutoFit/>
          </a:bodyPr>
          <a:lstStyle/>
          <a:p>
            <a:pPr algn="just"/>
            <a:r>
              <a:rPr lang="kk-KZ" sz="2400" b="1" dirty="0">
                <a:latin typeface="Times New Roman"/>
              </a:rPr>
              <a:t>Атаулары:</a:t>
            </a:r>
            <a:r>
              <a:rPr lang="kk-KZ" sz="2400" dirty="0">
                <a:latin typeface="Times New Roman"/>
              </a:rPr>
              <a:t> бірліктер, ондықтар, жүздіктер, мыңдықтар</a:t>
            </a:r>
            <a:endParaRPr lang="ru-RU" sz="2400" dirty="0"/>
          </a:p>
          <a:p>
            <a:r>
              <a:rPr lang="kk-KZ" sz="2400" b="1" dirty="0">
                <a:latin typeface="Times New Roman"/>
                <a:ea typeface="Times New Roman"/>
              </a:rPr>
              <a:t>Құрамы:</a:t>
            </a:r>
            <a:r>
              <a:rPr lang="kk-KZ" sz="2400" dirty="0">
                <a:latin typeface="Times New Roman"/>
                <a:ea typeface="Times New Roman"/>
              </a:rPr>
              <a:t> дара сан есім, күрделі сан есім</a:t>
            </a:r>
            <a:endParaRPr lang="ru-RU" sz="2400"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3704" y="0"/>
            <a:ext cx="1890296" cy="185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796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547286"/>
            <a:ext cx="4945585" cy="1015663"/>
          </a:xfrm>
          <a:prstGeom prst="rect">
            <a:avLst/>
          </a:prstGeom>
        </p:spPr>
        <p:txBody>
          <a:bodyPr wrap="none">
            <a:spAutoFit/>
          </a:bodyPr>
          <a:lstStyle/>
          <a:p>
            <a:r>
              <a:rPr lang="kk-KZ" sz="6000" b="1" dirty="0">
                <a:solidFill>
                  <a:srgbClr val="C00000"/>
                </a:solidFill>
                <a:latin typeface="Times New Roman"/>
                <a:ea typeface="Times New Roman"/>
              </a:rPr>
              <a:t>Кім </a:t>
            </a:r>
            <a:r>
              <a:rPr lang="kk-KZ" sz="6000" b="1" dirty="0" smtClean="0">
                <a:solidFill>
                  <a:srgbClr val="C00000"/>
                </a:solidFill>
                <a:latin typeface="Times New Roman"/>
                <a:ea typeface="Times New Roman"/>
              </a:rPr>
              <a:t>жылдам</a:t>
            </a:r>
            <a:r>
              <a:rPr lang="en-US" sz="6000" b="1" dirty="0" smtClean="0">
                <a:solidFill>
                  <a:srgbClr val="C00000"/>
                </a:solidFill>
                <a:latin typeface="Times New Roman"/>
                <a:ea typeface="Times New Roman"/>
              </a:rPr>
              <a:t>?</a:t>
            </a:r>
            <a:endParaRPr lang="ru-RU" sz="6000" b="1" dirty="0">
              <a:solidFill>
                <a:srgbClr val="C00000"/>
              </a:solidFill>
            </a:endParaRPr>
          </a:p>
        </p:txBody>
      </p:sp>
      <p:pic>
        <p:nvPicPr>
          <p:cNvPr id="6148" name="Picture 4" descr="&amp;Pcy;&amp;ocy;&amp;khcy;&amp;ocy;&amp;zhcy;&amp;iecy;&amp;iecy; &amp;icy;&amp;zcy;&amp;ocy;&amp;bcy;&amp;rcy;&amp;acy;&amp;zhcy;&amp;iecy;&amp;ncy;&amp;icy;&amp;ie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599058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11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Kcy;&amp;acy;&amp;rcy;&amp;tcy;&amp;icy;&amp;ncy;&amp;kcy;&amp;icy; &amp;pcy;&amp;ocy; &amp;zcy;&amp;acy;&amp;pcy;&amp;rcy;&amp;ocy;&amp;scy;&amp;ucy; &amp;fcy;&amp;ocy;&amp;ncy; &amp;vcy;&amp;ocy;&amp;d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89" name="Rectangle 1"/>
          <p:cNvSpPr>
            <a:spLocks noChangeArrowheads="1"/>
          </p:cNvSpPr>
          <p:nvPr/>
        </p:nvSpPr>
        <p:spPr bwMode="auto">
          <a:xfrm>
            <a:off x="500034" y="0"/>
            <a:ext cx="8215370" cy="37861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kumimoji="0" lang="kk-KZ" sz="4000" b="1" i="0"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spcAft>
                <a:spcPct val="0"/>
              </a:spcAft>
            </a:pPr>
            <a:endParaRPr lang="kk-KZ" sz="4000" b="1" dirty="0" smtClean="0">
              <a:latin typeface="Times New Roman" pitchFamily="18" charset="0"/>
              <a:cs typeface="Times New Roman" pitchFamily="18" charset="0"/>
            </a:endParaRPr>
          </a:p>
          <a:p>
            <a:pPr algn="ctr" fontAlgn="base">
              <a:spcBef>
                <a:spcPct val="0"/>
              </a:spcBef>
              <a:spcAft>
                <a:spcPct val="0"/>
              </a:spcAft>
            </a:pPr>
            <a:endParaRPr kumimoji="0" lang="kk-KZ" sz="4000" b="1" i="0"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spcAft>
                <a:spcPct val="0"/>
              </a:spcAft>
            </a:pPr>
            <a:endParaRPr lang="kk-KZ" sz="4000" b="1" dirty="0" smtClean="0">
              <a:latin typeface="Times New Roman" pitchFamily="18" charset="0"/>
              <a:cs typeface="Times New Roman" pitchFamily="18" charset="0"/>
            </a:endParaRPr>
          </a:p>
          <a:p>
            <a:pPr algn="ctr" fontAlgn="base">
              <a:spcBef>
                <a:spcPct val="0"/>
              </a:spcBef>
              <a:spcAft>
                <a:spcPct val="0"/>
              </a:spcAft>
            </a:pPr>
            <a:r>
              <a:rPr kumimoji="0" lang="kk-KZ" sz="4000" b="1" i="0" u="none" strike="noStrike" cap="none" normalizeH="0" baseline="0" dirty="0" smtClean="0">
                <a:ln>
                  <a:noFill/>
                </a:ln>
                <a:solidFill>
                  <a:schemeClr val="tx1"/>
                </a:solidFill>
                <a:effectLst/>
                <a:latin typeface="Times New Roman" pitchFamily="18" charset="0"/>
                <a:cs typeface="Times New Roman" pitchFamily="18" charset="0"/>
              </a:rPr>
              <a:t>Мағынану тану:</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a:p>
            <a:pPr algn="ctr" eaLnBrk="0" fontAlgn="base" hangingPunct="0">
              <a:spcBef>
                <a:spcPct val="0"/>
              </a:spcBef>
              <a:spcAft>
                <a:spcPct val="0"/>
              </a:spcAft>
            </a:pPr>
            <a:r>
              <a:rPr kumimoji="0" lang="kk-KZ" sz="4000" b="1" i="0" u="none" strike="noStrike" cap="none" normalizeH="0" baseline="0" dirty="0" smtClean="0">
                <a:ln>
                  <a:noFill/>
                </a:ln>
                <a:solidFill>
                  <a:schemeClr val="tx1"/>
                </a:solidFill>
                <a:effectLst/>
                <a:latin typeface="Times New Roman" pitchFamily="18" charset="0"/>
                <a:cs typeface="Times New Roman" pitchFamily="18" charset="0"/>
              </a:rPr>
              <a:t>Тыңдалымалды тапсырмасы</a:t>
            </a:r>
            <a:endParaRPr kumimoji="0" lang="kk-KZ"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76772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72" y="595552"/>
            <a:ext cx="8349931" cy="626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71472" y="285728"/>
            <a:ext cx="8136904" cy="400110"/>
          </a:xfrm>
          <a:prstGeom prst="rect">
            <a:avLst/>
          </a:prstGeom>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nvGraphicFramePr>
        <p:xfrm>
          <a:off x="928662" y="1357299"/>
          <a:ext cx="7143800" cy="4894825"/>
        </p:xfrm>
        <a:graphic>
          <a:graphicData uri="http://schemas.openxmlformats.org/drawingml/2006/table">
            <a:tbl>
              <a:tblPr/>
              <a:tblGrid>
                <a:gridCol w="3237424"/>
                <a:gridCol w="3906376"/>
              </a:tblGrid>
              <a:tr h="1557265">
                <a:tc>
                  <a:txBody>
                    <a:bodyPr/>
                    <a:lstStyle/>
                    <a:p>
                      <a:pPr algn="just"/>
                      <a:r>
                        <a:rPr lang="kk-KZ" sz="4000" i="1" dirty="0">
                          <a:latin typeface="Times New Roman"/>
                          <a:ea typeface="Calibri"/>
                          <a:cs typeface="Times New Roman"/>
                        </a:rPr>
                        <a:t>Сұйықтық-сұйық </a:t>
                      </a:r>
                      <a:r>
                        <a:rPr lang="kk-KZ" sz="4000" i="1" dirty="0" smtClean="0">
                          <a:latin typeface="Times New Roman"/>
                          <a:ea typeface="Calibri"/>
                          <a:cs typeface="Times New Roman"/>
                        </a:rPr>
                        <a:t>зат,су</a:t>
                      </a:r>
                      <a:endParaRPr lang="ru-RU" sz="40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ru-RU" sz="11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8598">
                <a:tc>
                  <a:txBody>
                    <a:bodyPr/>
                    <a:lstStyle/>
                    <a:p>
                      <a:pPr algn="just"/>
                      <a:r>
                        <a:rPr lang="kk-KZ" sz="4000" i="1">
                          <a:latin typeface="Times New Roman"/>
                          <a:ea typeface="Calibri"/>
                          <a:cs typeface="Times New Roman"/>
                        </a:rPr>
                        <a:t>Жұту-ішу, сіңіру</a:t>
                      </a:r>
                      <a:endParaRPr lang="ru-RU" sz="40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ru-RU" sz="1100" dirty="0" smtClean="0">
                        <a:latin typeface="Calibri"/>
                        <a:cs typeface="Times New Roman"/>
                      </a:endParaRPr>
                    </a:p>
                    <a:p>
                      <a:pPr algn="just"/>
                      <a:endParaRPr lang="ru-RU" sz="1100" dirty="0" smtClean="0">
                        <a:latin typeface="Calibri"/>
                        <a:cs typeface="Times New Roman"/>
                      </a:endParaRPr>
                    </a:p>
                    <a:p>
                      <a:pPr algn="just"/>
                      <a:endParaRPr lang="ru-RU" sz="1100" dirty="0" smtClean="0">
                        <a:latin typeface="Calibri"/>
                        <a:cs typeface="Times New Roman"/>
                      </a:endParaRPr>
                    </a:p>
                    <a:p>
                      <a:pPr algn="just"/>
                      <a:endParaRPr lang="ru-RU" sz="1100" dirty="0" smtClean="0">
                        <a:latin typeface="Calibri"/>
                        <a:cs typeface="Times New Roman"/>
                      </a:endParaRPr>
                    </a:p>
                    <a:p>
                      <a:pPr algn="just"/>
                      <a:endParaRPr lang="ru-RU" sz="1100" dirty="0" smtClean="0">
                        <a:latin typeface="Calibri"/>
                        <a:cs typeface="Times New Roman"/>
                      </a:endParaRPr>
                    </a:p>
                    <a:p>
                      <a:pPr algn="just"/>
                      <a:endParaRPr lang="ru-RU" sz="1100" dirty="0" smtClean="0">
                        <a:latin typeface="Calibri"/>
                        <a:cs typeface="Times New Roman"/>
                      </a:endParaRPr>
                    </a:p>
                    <a:p>
                      <a:pPr algn="just"/>
                      <a:endParaRPr lang="ru-RU" sz="1100" dirty="0" smtClean="0">
                        <a:latin typeface="Calibri"/>
                        <a:cs typeface="Times New Roman"/>
                      </a:endParaRPr>
                    </a:p>
                    <a:p>
                      <a:pPr algn="just"/>
                      <a:endParaRPr lang="ru-RU" sz="1100" dirty="0" smtClean="0">
                        <a:latin typeface="Calibri"/>
                        <a:cs typeface="Times New Roman"/>
                      </a:endParaRPr>
                    </a:p>
                    <a:p>
                      <a:pPr algn="just"/>
                      <a:endParaRPr lang="ru-RU" sz="11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2708">
                <a:tc>
                  <a:txBody>
                    <a:bodyPr/>
                    <a:lstStyle/>
                    <a:p>
                      <a:pPr algn="just"/>
                      <a:r>
                        <a:rPr lang="kk-KZ" sz="4000" i="1" dirty="0">
                          <a:latin typeface="Times New Roman"/>
                          <a:ea typeface="Calibri"/>
                          <a:cs typeface="Times New Roman"/>
                        </a:rPr>
                        <a:t>Құбыр-су өткізуші құрал</a:t>
                      </a:r>
                      <a:endParaRPr lang="ru-RU" sz="40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ru-RU" sz="1100" dirty="0" smtClean="0">
                        <a:latin typeface="Calibri"/>
                        <a:cs typeface="Times New Roman"/>
                      </a:endParaRPr>
                    </a:p>
                    <a:p>
                      <a:pPr algn="just"/>
                      <a:endParaRPr lang="ru-RU" sz="1100" dirty="0" smtClean="0">
                        <a:latin typeface="Calibri"/>
                        <a:cs typeface="Times New Roman"/>
                      </a:endParaRPr>
                    </a:p>
                    <a:p>
                      <a:pPr algn="just"/>
                      <a:endParaRPr lang="ru-RU" sz="1100" dirty="0" smtClean="0">
                        <a:latin typeface="Calibri"/>
                        <a:cs typeface="Times New Roman"/>
                      </a:endParaRPr>
                    </a:p>
                    <a:p>
                      <a:pPr algn="just"/>
                      <a:endParaRPr lang="ru-RU" sz="1100" dirty="0" smtClean="0">
                        <a:latin typeface="Calibri"/>
                        <a:cs typeface="Times New Roman"/>
                      </a:endParaRPr>
                    </a:p>
                    <a:p>
                      <a:pPr algn="just"/>
                      <a:endParaRPr lang="ru-RU" sz="1100" dirty="0" smtClean="0">
                        <a:latin typeface="Calibri"/>
                        <a:cs typeface="Times New Roman"/>
                      </a:endParaRPr>
                    </a:p>
                    <a:p>
                      <a:pPr algn="just"/>
                      <a:endParaRPr lang="ru-RU" sz="1100" dirty="0" smtClean="0">
                        <a:latin typeface="Calibri"/>
                        <a:cs typeface="Times New Roman"/>
                      </a:endParaRPr>
                    </a:p>
                    <a:p>
                      <a:pPr algn="just"/>
                      <a:endParaRPr lang="ru-RU" sz="1100" dirty="0" smtClean="0">
                        <a:latin typeface="Calibri"/>
                        <a:cs typeface="Times New Roman"/>
                      </a:endParaRPr>
                    </a:p>
                    <a:p>
                      <a:pPr algn="just"/>
                      <a:endParaRPr lang="ru-RU" sz="11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195" name="Рисунок 11" descr="Картинки по запросу жидкость картинки"/>
          <p:cNvPicPr>
            <a:picLocks noChangeAspect="1" noChangeArrowheads="1"/>
          </p:cNvPicPr>
          <p:nvPr/>
        </p:nvPicPr>
        <p:blipFill>
          <a:blip r:embed="rId4"/>
          <a:srcRect/>
          <a:stretch>
            <a:fillRect/>
          </a:stretch>
        </p:blipFill>
        <p:spPr bwMode="auto">
          <a:xfrm>
            <a:off x="5143504" y="1489926"/>
            <a:ext cx="2143140" cy="1334408"/>
          </a:xfrm>
          <a:prstGeom prst="rect">
            <a:avLst/>
          </a:prstGeom>
          <a:noFill/>
        </p:spPr>
      </p:pic>
      <p:pic>
        <p:nvPicPr>
          <p:cNvPr id="8" name="Рисунок 6"/>
          <p:cNvPicPr>
            <a:picLocks noChangeAspect="1" noChangeArrowheads="1"/>
          </p:cNvPicPr>
          <p:nvPr/>
        </p:nvPicPr>
        <p:blipFill>
          <a:blip r:embed="rId5"/>
          <a:srcRect/>
          <a:stretch>
            <a:fillRect/>
          </a:stretch>
        </p:blipFill>
        <p:spPr bwMode="auto">
          <a:xfrm>
            <a:off x="4500562" y="3071810"/>
            <a:ext cx="2571768" cy="1285877"/>
          </a:xfrm>
          <a:prstGeom prst="rect">
            <a:avLst/>
          </a:prstGeom>
          <a:noFill/>
        </p:spPr>
      </p:pic>
      <p:pic>
        <p:nvPicPr>
          <p:cNvPr id="9" name="Рисунок 9"/>
          <p:cNvPicPr>
            <a:picLocks noChangeAspect="1" noChangeArrowheads="1"/>
          </p:cNvPicPr>
          <p:nvPr/>
        </p:nvPicPr>
        <p:blipFill>
          <a:blip r:embed="rId6"/>
          <a:srcRect/>
          <a:stretch>
            <a:fillRect/>
          </a:stretch>
        </p:blipFill>
        <p:spPr bwMode="auto">
          <a:xfrm>
            <a:off x="4571999" y="4643446"/>
            <a:ext cx="3067725" cy="938214"/>
          </a:xfrm>
          <a:prstGeom prst="rect">
            <a:avLst/>
          </a:prstGeom>
          <a:noFill/>
        </p:spPr>
      </p:pic>
    </p:spTree>
    <p:extLst>
      <p:ext uri="{BB962C8B-B14F-4D97-AF65-F5344CB8AC3E}">
        <p14:creationId xmlns:p14="http://schemas.microsoft.com/office/powerpoint/2010/main" val="3588233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Kcy;&amp;acy;&amp;rcy;&amp;tcy;&amp;icy;&amp;ncy;&amp;kcy;&amp;icy; &amp;pcy;&amp;ocy; &amp;zcy;&amp;acy;&amp;pcy;&amp;rcy;&amp;ocy;&amp;scy;&amp;ucy; &amp;fcy;&amp;ocy;&amp;ncy; &amp;vcy;&amp;ocy;&amp;d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52"/>
            <a:ext cx="9145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27584" y="548680"/>
            <a:ext cx="7416824" cy="861774"/>
          </a:xfrm>
          <a:prstGeom prst="rect">
            <a:avLst/>
          </a:prstGeom>
        </p:spPr>
        <p:txBody>
          <a:bodyPr wrap="square">
            <a:spAutoFit/>
          </a:bodyPr>
          <a:lstStyle/>
          <a:p>
            <a:pPr algn="ctr"/>
            <a:endParaRPr lang="kk-KZ" sz="3200" b="1" dirty="0" smtClean="0">
              <a:solidFill>
                <a:schemeClr val="tx2"/>
              </a:solidFill>
              <a:latin typeface="Times New Roman" panose="02020603050405020304" pitchFamily="18" charset="0"/>
              <a:cs typeface="Times New Roman" panose="02020603050405020304" pitchFamily="18" charset="0"/>
            </a:endParaRPr>
          </a:p>
          <a:p>
            <a:endParaRPr lang="kk-KZ" dirty="0"/>
          </a:p>
        </p:txBody>
      </p:sp>
      <p:graphicFrame>
        <p:nvGraphicFramePr>
          <p:cNvPr id="17" name="Таблица 16"/>
          <p:cNvGraphicFramePr>
            <a:graphicFrameLocks noGrp="1"/>
          </p:cNvGraphicFramePr>
          <p:nvPr/>
        </p:nvGraphicFramePr>
        <p:xfrm>
          <a:off x="928662" y="928670"/>
          <a:ext cx="7215238" cy="5374024"/>
        </p:xfrm>
        <a:graphic>
          <a:graphicData uri="http://schemas.openxmlformats.org/drawingml/2006/table">
            <a:tbl>
              <a:tblPr/>
              <a:tblGrid>
                <a:gridCol w="3316243"/>
                <a:gridCol w="3898995"/>
              </a:tblGrid>
              <a:tr h="2869025">
                <a:tc>
                  <a:txBody>
                    <a:bodyPr/>
                    <a:lstStyle/>
                    <a:p>
                      <a:pPr algn="just"/>
                      <a:r>
                        <a:rPr lang="kk-KZ" sz="4000" i="1" kern="1200" dirty="0" smtClean="0">
                          <a:solidFill>
                            <a:schemeClr val="tx1"/>
                          </a:solidFill>
                          <a:latin typeface="Times New Roman" pitchFamily="18" charset="0"/>
                          <a:ea typeface="+mn-ea"/>
                          <a:cs typeface="Times New Roman" pitchFamily="18" charset="0"/>
                        </a:rPr>
                        <a:t>Лас-кір, таза емес</a:t>
                      </a:r>
                      <a:endParaRPr lang="ru-RU" sz="40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ru-RU" sz="11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999">
                <a:tc>
                  <a:txBody>
                    <a:bodyPr/>
                    <a:lstStyle/>
                    <a:p>
                      <a:pPr algn="just"/>
                      <a:r>
                        <a:rPr lang="kk-KZ" sz="4000" i="1" dirty="0">
                          <a:latin typeface="Times New Roman" pitchFamily="18" charset="0"/>
                          <a:ea typeface="Calibri"/>
                          <a:cs typeface="Times New Roman" pitchFamily="18" charset="0"/>
                        </a:rPr>
                        <a:t>Сүзгі-арнайы тазалайтын құрал</a:t>
                      </a:r>
                      <a:endParaRPr lang="ru-RU" sz="40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ru-RU" sz="11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151" name="Рисунок 4" descr="Картинки по запросу фильтр картинки"/>
          <p:cNvPicPr>
            <a:picLocks noChangeAspect="1" noChangeArrowheads="1"/>
          </p:cNvPicPr>
          <p:nvPr/>
        </p:nvPicPr>
        <p:blipFill>
          <a:blip r:embed="rId3"/>
          <a:srcRect/>
          <a:stretch>
            <a:fillRect/>
          </a:stretch>
        </p:blipFill>
        <p:spPr bwMode="auto">
          <a:xfrm>
            <a:off x="4643438" y="4143380"/>
            <a:ext cx="2689949" cy="1556328"/>
          </a:xfrm>
          <a:prstGeom prst="rect">
            <a:avLst/>
          </a:prstGeom>
          <a:noFill/>
        </p:spPr>
      </p:pic>
      <p:pic>
        <p:nvPicPr>
          <p:cNvPr id="20" name="Рисунок 19" descr="Картинки по запросу кляксы картинки"/>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4810" y="1285860"/>
            <a:ext cx="2500330" cy="1919295"/>
          </a:xfrm>
          <a:prstGeom prst="rect">
            <a:avLst/>
          </a:prstGeom>
          <a:noFill/>
          <a:ln>
            <a:noFill/>
          </a:ln>
        </p:spPr>
      </p:pic>
    </p:spTree>
    <p:extLst>
      <p:ext uri="{BB962C8B-B14F-4D97-AF65-F5344CB8AC3E}">
        <p14:creationId xmlns:p14="http://schemas.microsoft.com/office/powerpoint/2010/main" val="662796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Kcy;&amp;acy;&amp;rcy;&amp;tcy;&amp;icy;&amp;ncy;&amp;kcy;&amp;icy; &amp;pcy;&amp;ocy; &amp;zcy;&amp;acy;&amp;pcy;&amp;rcy;&amp;ocy;&amp;scy;&amp;ucy; &amp;fcy;&amp;ocy;&amp;ncy; &amp;vcy;&amp;ocy;&amp;d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285728"/>
            <a:ext cx="8143932" cy="583691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27584" y="548680"/>
            <a:ext cx="7416824" cy="861774"/>
          </a:xfrm>
          <a:prstGeom prst="rect">
            <a:avLst/>
          </a:prstGeom>
        </p:spPr>
        <p:txBody>
          <a:bodyPr wrap="square">
            <a:spAutoFit/>
          </a:bodyPr>
          <a:lstStyle/>
          <a:p>
            <a:pPr algn="ctr"/>
            <a:endParaRPr lang="kk-KZ" sz="3200" b="1" dirty="0" smtClean="0">
              <a:solidFill>
                <a:schemeClr val="tx2"/>
              </a:solidFill>
              <a:latin typeface="Times New Roman" panose="02020603050405020304" pitchFamily="18" charset="0"/>
              <a:cs typeface="Times New Roman" panose="02020603050405020304" pitchFamily="18" charset="0"/>
            </a:endParaRPr>
          </a:p>
          <a:p>
            <a:endParaRPr lang="kk-KZ" dirty="0"/>
          </a:p>
        </p:txBody>
      </p:sp>
      <p:graphicFrame>
        <p:nvGraphicFramePr>
          <p:cNvPr id="5" name="Таблица 4"/>
          <p:cNvGraphicFramePr>
            <a:graphicFrameLocks noGrp="1"/>
          </p:cNvGraphicFramePr>
          <p:nvPr/>
        </p:nvGraphicFramePr>
        <p:xfrm>
          <a:off x="928662" y="500042"/>
          <a:ext cx="7143800" cy="4900586"/>
        </p:xfrm>
        <a:graphic>
          <a:graphicData uri="http://schemas.openxmlformats.org/drawingml/2006/table">
            <a:tbl>
              <a:tblPr/>
              <a:tblGrid>
                <a:gridCol w="4239413"/>
                <a:gridCol w="2904387"/>
              </a:tblGrid>
              <a:tr h="402270">
                <a:tc>
                  <a:txBody>
                    <a:bodyPr/>
                    <a:lstStyle/>
                    <a:p>
                      <a:pPr algn="ctr">
                        <a:spcAft>
                          <a:spcPts val="0"/>
                        </a:spcAft>
                      </a:pPr>
                      <a:r>
                        <a:rPr lang="kk-KZ" sz="2000" b="1" dirty="0">
                          <a:latin typeface="Times New Roman"/>
                          <a:ea typeface="Times New Roman"/>
                          <a:cs typeface="Times New Roman"/>
                        </a:rPr>
                        <a:t>Сұрақ</a:t>
                      </a:r>
                      <a:endParaRPr lang="ru-R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2000" b="1" dirty="0">
                          <a:latin typeface="Times New Roman"/>
                          <a:ea typeface="Times New Roman"/>
                          <a:cs typeface="Times New Roman"/>
                        </a:rPr>
                        <a:t>Жауап</a:t>
                      </a:r>
                      <a:endParaRPr lang="ru-R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539">
                <a:tc>
                  <a:txBody>
                    <a:bodyPr/>
                    <a:lstStyle/>
                    <a:p>
                      <a:pPr>
                        <a:spcAft>
                          <a:spcPts val="0"/>
                        </a:spcAft>
                      </a:pPr>
                      <a:r>
                        <a:rPr lang="kk-KZ" sz="2400" i="1" dirty="0">
                          <a:latin typeface="Times New Roman"/>
                          <a:ea typeface="Times New Roman"/>
                          <a:cs typeface="Times New Roman"/>
                        </a:rPr>
                        <a:t>Адам ағзасында судың мөлшері қанша?</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3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539">
                <a:tc>
                  <a:txBody>
                    <a:bodyPr/>
                    <a:lstStyle/>
                    <a:p>
                      <a:pPr>
                        <a:spcAft>
                          <a:spcPts val="0"/>
                        </a:spcAft>
                      </a:pPr>
                      <a:r>
                        <a:rPr lang="kk-KZ" sz="2400" i="1" dirty="0">
                          <a:latin typeface="Times New Roman"/>
                          <a:ea typeface="Times New Roman"/>
                          <a:cs typeface="Times New Roman"/>
                        </a:rPr>
                        <a:t>Суық судың ағзаға қандай зияны бар?</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3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270">
                <a:tc>
                  <a:txBody>
                    <a:bodyPr/>
                    <a:lstStyle/>
                    <a:p>
                      <a:pPr>
                        <a:spcAft>
                          <a:spcPts val="0"/>
                        </a:spcAft>
                      </a:pPr>
                      <a:r>
                        <a:rPr lang="kk-KZ" sz="2400" i="1" dirty="0">
                          <a:latin typeface="Times New Roman"/>
                          <a:ea typeface="Times New Roman"/>
                          <a:cs typeface="Times New Roman"/>
                        </a:rPr>
                        <a:t>Суды қалай ішкен пайдалы?</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3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539">
                <a:tc>
                  <a:txBody>
                    <a:bodyPr/>
                    <a:lstStyle/>
                    <a:p>
                      <a:pPr>
                        <a:spcAft>
                          <a:spcPts val="0"/>
                        </a:spcAft>
                      </a:pPr>
                      <a:r>
                        <a:rPr lang="kk-KZ" sz="2400" i="1" dirty="0">
                          <a:latin typeface="Times New Roman"/>
                          <a:ea typeface="Times New Roman"/>
                          <a:cs typeface="Times New Roman"/>
                        </a:rPr>
                        <a:t>Құбыр арқылы келетін суды неге ішуге болмайды?</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3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539">
                <a:tc>
                  <a:txBody>
                    <a:bodyPr/>
                    <a:lstStyle/>
                    <a:p>
                      <a:pPr>
                        <a:spcAft>
                          <a:spcPts val="0"/>
                        </a:spcAft>
                      </a:pPr>
                      <a:r>
                        <a:rPr lang="kk-KZ" sz="2400" i="1" dirty="0">
                          <a:latin typeface="Times New Roman"/>
                          <a:ea typeface="Times New Roman"/>
                          <a:cs typeface="Times New Roman"/>
                        </a:rPr>
                        <a:t>Өзен суын неліктен ішуге болмайды?</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3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60">
                <a:tc>
                  <a:txBody>
                    <a:bodyPr/>
                    <a:lstStyle/>
                    <a:p>
                      <a:pPr>
                        <a:spcAft>
                          <a:spcPts val="0"/>
                        </a:spcAft>
                      </a:pPr>
                      <a:r>
                        <a:rPr lang="kk-KZ" sz="2400" i="1" dirty="0">
                          <a:latin typeface="Times New Roman"/>
                          <a:ea typeface="Times New Roman"/>
                          <a:cs typeface="Times New Roman"/>
                        </a:rPr>
                        <a:t>Мәтіннің </a:t>
                      </a:r>
                      <a:r>
                        <a:rPr lang="kk-KZ" sz="2400" i="1" dirty="0" smtClean="0">
                          <a:latin typeface="Times New Roman"/>
                          <a:ea typeface="Times New Roman"/>
                          <a:cs typeface="Times New Roman"/>
                        </a:rPr>
                        <a:t>атауы</a:t>
                      </a:r>
                      <a:endParaRPr lang="ru-RU" sz="2400" i="1" dirty="0" smtClean="0">
                        <a:latin typeface="Times New Roman"/>
                        <a:ea typeface="Times New Roman"/>
                        <a:cs typeface="Times New Roman"/>
                      </a:endParaRPr>
                    </a:p>
                    <a:p>
                      <a:pPr>
                        <a:spcAft>
                          <a:spcPts val="0"/>
                        </a:spcAft>
                      </a:pP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62796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857232"/>
            <a:ext cx="6341465" cy="1093774"/>
          </a:xfrm>
        </p:spPr>
        <p:txBody>
          <a:bodyPr/>
          <a:lstStyle/>
          <a:p>
            <a:pPr fontAlgn="t"/>
            <a:endParaRPr lang="ru-RU" dirty="0"/>
          </a:p>
        </p:txBody>
      </p:sp>
      <p:sp>
        <p:nvSpPr>
          <p:cNvPr id="5" name="Текст 4"/>
          <p:cNvSpPr>
            <a:spLocks noGrp="1"/>
          </p:cNvSpPr>
          <p:nvPr>
            <p:ph type="body" sz="quarter" idx="13"/>
          </p:nvPr>
        </p:nvSpPr>
        <p:spPr/>
        <p:txBody>
          <a:bodyPr/>
          <a:lstStyle/>
          <a:p>
            <a:endParaRPr lang="ru-RU"/>
          </a:p>
        </p:txBody>
      </p:sp>
      <p:sp>
        <p:nvSpPr>
          <p:cNvPr id="4" name="Текст 3"/>
          <p:cNvSpPr>
            <a:spLocks noGrp="1"/>
          </p:cNvSpPr>
          <p:nvPr>
            <p:ph type="body" idx="1"/>
          </p:nvPr>
        </p:nvSpPr>
        <p:spPr/>
        <p:txBody>
          <a:bodyPr/>
          <a:lstStyle/>
          <a:p>
            <a:endParaRPr lang="ru-RU" dirty="0"/>
          </a:p>
        </p:txBody>
      </p:sp>
      <p:graphicFrame>
        <p:nvGraphicFramePr>
          <p:cNvPr id="7" name="Таблица 6"/>
          <p:cNvGraphicFramePr>
            <a:graphicFrameLocks noGrp="1"/>
          </p:cNvGraphicFramePr>
          <p:nvPr/>
        </p:nvGraphicFramePr>
        <p:xfrm>
          <a:off x="1524000" y="1397000"/>
          <a:ext cx="7143800" cy="4754216"/>
        </p:xfrm>
        <a:graphic>
          <a:graphicData uri="http://schemas.openxmlformats.org/drawingml/2006/table">
            <a:tbl>
              <a:tblPr/>
              <a:tblGrid>
                <a:gridCol w="4239413"/>
                <a:gridCol w="2904387"/>
              </a:tblGrid>
              <a:tr h="402270">
                <a:tc>
                  <a:txBody>
                    <a:bodyPr/>
                    <a:lstStyle/>
                    <a:p>
                      <a:pPr algn="ctr">
                        <a:spcAft>
                          <a:spcPts val="0"/>
                        </a:spcAft>
                      </a:pPr>
                      <a:r>
                        <a:rPr lang="kk-KZ" sz="2000" b="1" dirty="0">
                          <a:latin typeface="Times New Roman"/>
                          <a:ea typeface="Times New Roman"/>
                          <a:cs typeface="Times New Roman"/>
                        </a:rPr>
                        <a:t>Сұрақ</a:t>
                      </a:r>
                      <a:endParaRPr lang="ru-R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2000" b="1" dirty="0">
                          <a:latin typeface="Times New Roman"/>
                          <a:ea typeface="Times New Roman"/>
                          <a:cs typeface="Times New Roman"/>
                        </a:rPr>
                        <a:t>Жауап</a:t>
                      </a:r>
                      <a:endParaRPr lang="ru-R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539">
                <a:tc>
                  <a:txBody>
                    <a:bodyPr/>
                    <a:lstStyle/>
                    <a:p>
                      <a:pPr>
                        <a:spcAft>
                          <a:spcPts val="0"/>
                        </a:spcAft>
                      </a:pPr>
                      <a:r>
                        <a:rPr lang="kk-KZ" sz="2400" i="1" dirty="0" smtClean="0">
                          <a:latin typeface="Times New Roman"/>
                          <a:ea typeface="Times New Roman"/>
                          <a:cs typeface="Times New Roman"/>
                        </a:rPr>
                        <a:t>Адам </a:t>
                      </a:r>
                      <a:r>
                        <a:rPr lang="kk-KZ" sz="2400" i="1" dirty="0">
                          <a:latin typeface="Times New Roman"/>
                          <a:ea typeface="Times New Roman"/>
                          <a:cs typeface="Times New Roman"/>
                        </a:rPr>
                        <a:t>ағзасында судың мөлшері қанша?</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2400" dirty="0" smtClean="0">
                          <a:latin typeface="Times New Roman"/>
                          <a:ea typeface="Times New Roman"/>
                          <a:cs typeface="Times New Roman"/>
                        </a:rPr>
                        <a:t>86%</a:t>
                      </a:r>
                      <a:endParaRPr lang="kk-KZ"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539">
                <a:tc>
                  <a:txBody>
                    <a:bodyPr/>
                    <a:lstStyle/>
                    <a:p>
                      <a:pPr>
                        <a:spcAft>
                          <a:spcPts val="0"/>
                        </a:spcAft>
                      </a:pPr>
                      <a:r>
                        <a:rPr lang="kk-KZ" sz="2400" i="1" dirty="0">
                          <a:latin typeface="Times New Roman"/>
                          <a:ea typeface="Times New Roman"/>
                          <a:cs typeface="Times New Roman"/>
                        </a:rPr>
                        <a:t>Суық судың ағзаға қандай зияны бар?</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2400" dirty="0" smtClean="0">
                          <a:latin typeface="Times New Roman"/>
                          <a:ea typeface="Times New Roman"/>
                          <a:cs typeface="Times New Roman"/>
                        </a:rPr>
                        <a:t>Буйрекке зиян</a:t>
                      </a:r>
                      <a:endParaRPr lang="kk-KZ"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270">
                <a:tc>
                  <a:txBody>
                    <a:bodyPr/>
                    <a:lstStyle/>
                    <a:p>
                      <a:pPr>
                        <a:spcAft>
                          <a:spcPts val="0"/>
                        </a:spcAft>
                      </a:pPr>
                      <a:r>
                        <a:rPr lang="kk-KZ" sz="2400" i="1" dirty="0">
                          <a:latin typeface="Times New Roman"/>
                          <a:ea typeface="Times New Roman"/>
                          <a:cs typeface="Times New Roman"/>
                        </a:rPr>
                        <a:t>Суды қалай ішкен пайдалы?</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2400" dirty="0" smtClean="0">
                          <a:latin typeface="Times New Roman"/>
                          <a:ea typeface="Times New Roman"/>
                          <a:cs typeface="Times New Roman"/>
                        </a:rPr>
                        <a:t>Аз-аздан</a:t>
                      </a:r>
                      <a:endParaRPr lang="kk-KZ"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539">
                <a:tc>
                  <a:txBody>
                    <a:bodyPr/>
                    <a:lstStyle/>
                    <a:p>
                      <a:pPr>
                        <a:spcAft>
                          <a:spcPts val="0"/>
                        </a:spcAft>
                      </a:pPr>
                      <a:r>
                        <a:rPr lang="kk-KZ" sz="2400" i="1" dirty="0">
                          <a:latin typeface="Times New Roman"/>
                          <a:ea typeface="Times New Roman"/>
                          <a:cs typeface="Times New Roman"/>
                        </a:rPr>
                        <a:t>Құбыр арқылы келетін суды неге ішуге болмайды?</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2400" dirty="0" smtClean="0">
                          <a:latin typeface="Times New Roman"/>
                          <a:ea typeface="Times New Roman"/>
                          <a:cs typeface="Times New Roman"/>
                        </a:rPr>
                        <a:t>Хлор бар</a:t>
                      </a:r>
                      <a:endParaRPr lang="kk-KZ"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539">
                <a:tc>
                  <a:txBody>
                    <a:bodyPr/>
                    <a:lstStyle/>
                    <a:p>
                      <a:pPr>
                        <a:spcAft>
                          <a:spcPts val="0"/>
                        </a:spcAft>
                      </a:pPr>
                      <a:r>
                        <a:rPr lang="kk-KZ" sz="2400" i="1" dirty="0">
                          <a:latin typeface="Times New Roman"/>
                          <a:ea typeface="Times New Roman"/>
                          <a:cs typeface="Times New Roman"/>
                        </a:rPr>
                        <a:t>Өзен суын неліктен ішуге болмайды?</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2400" dirty="0" smtClean="0">
                          <a:latin typeface="Times New Roman"/>
                          <a:ea typeface="Times New Roman"/>
                          <a:cs typeface="Times New Roman"/>
                        </a:rPr>
                        <a:t>Таза емес</a:t>
                      </a:r>
                      <a:endParaRPr lang="kk-KZ"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60">
                <a:tc>
                  <a:txBody>
                    <a:bodyPr/>
                    <a:lstStyle/>
                    <a:p>
                      <a:pPr>
                        <a:spcAft>
                          <a:spcPts val="0"/>
                        </a:spcAft>
                      </a:pPr>
                      <a:r>
                        <a:rPr lang="kk-KZ" sz="2400" i="1" dirty="0">
                          <a:latin typeface="Times New Roman"/>
                          <a:ea typeface="Times New Roman"/>
                          <a:cs typeface="Times New Roman"/>
                        </a:rPr>
                        <a:t>Мәтіннің </a:t>
                      </a:r>
                      <a:r>
                        <a:rPr lang="kk-KZ" sz="2400" i="1" dirty="0" smtClean="0">
                          <a:latin typeface="Times New Roman"/>
                          <a:ea typeface="Times New Roman"/>
                          <a:cs typeface="Times New Roman"/>
                        </a:rPr>
                        <a:t>атауы</a:t>
                      </a:r>
                      <a:endParaRPr lang="ru-RU" sz="2400" i="1" dirty="0" smtClean="0">
                        <a:latin typeface="Times New Roman"/>
                        <a:ea typeface="Times New Roman"/>
                        <a:cs typeface="Times New Roman"/>
                      </a:endParaRPr>
                    </a:p>
                    <a:p>
                      <a:pPr>
                        <a:spcAft>
                          <a:spcPts val="0"/>
                        </a:spcAft>
                      </a:pP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baseline="0" dirty="0" smtClean="0">
                          <a:latin typeface="Times New Roman"/>
                          <a:ea typeface="Times New Roman"/>
                          <a:cs typeface="Times New Roman"/>
                        </a:rPr>
                        <a:t>                        </a:t>
                      </a:r>
                      <a:endParaRPr lang="kk-KZ"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02816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764704"/>
            <a:ext cx="8280920" cy="4278094"/>
          </a:xfrm>
          <a:prstGeom prst="rect">
            <a:avLst/>
          </a:prstGeom>
        </p:spPr>
        <p:txBody>
          <a:bodyPr wrap="square">
            <a:spAutoFit/>
          </a:bodyPr>
          <a:lstStyle/>
          <a:p>
            <a:r>
              <a:rPr lang="kk-KZ" sz="4000" b="1" dirty="0" smtClean="0">
                <a:latin typeface="Times New Roman" pitchFamily="18" charset="0"/>
                <a:cs typeface="Times New Roman" pitchFamily="18" charset="0"/>
              </a:rPr>
              <a:t>Тыңдалымнан кейінгі тапсырма</a:t>
            </a:r>
          </a:p>
          <a:p>
            <a:endParaRPr lang="ru-RU" sz="4000" dirty="0" smtClean="0">
              <a:latin typeface="Times New Roman" pitchFamily="18" charset="0"/>
              <a:cs typeface="Times New Roman" pitchFamily="18" charset="0"/>
            </a:endParaRPr>
          </a:p>
          <a:p>
            <a:r>
              <a:rPr lang="kk-KZ" sz="4000" dirty="0" smtClean="0">
                <a:latin typeface="Times New Roman" pitchFamily="18" charset="0"/>
                <a:cs typeface="Times New Roman" pitchFamily="18" charset="0"/>
              </a:rPr>
              <a:t>Мәтіннің тақырыбы мен мазмұнын ашатын постер құрастырыңыздар. </a:t>
            </a:r>
          </a:p>
          <a:p>
            <a:endParaRPr lang="kk-KZ" sz="4000" dirty="0" smtClean="0">
              <a:latin typeface="Times New Roman" pitchFamily="18" charset="0"/>
              <a:cs typeface="Times New Roman" pitchFamily="18" charset="0"/>
            </a:endParaRPr>
          </a:p>
          <a:p>
            <a:r>
              <a:rPr lang="kk-KZ" sz="4000" dirty="0" smtClean="0">
                <a:latin typeface="Times New Roman" pitchFamily="18" charset="0"/>
                <a:cs typeface="Times New Roman" pitchFamily="18" charset="0"/>
              </a:rPr>
              <a:t>Постер сюжетін мазмұндаңыздар.</a:t>
            </a:r>
            <a:endParaRPr lang="ru-RU" sz="4000" dirty="0" smtClean="0">
              <a:latin typeface="Times New Roman" pitchFamily="18" charset="0"/>
              <a:cs typeface="Times New Roman" pitchFamily="18" charset="0"/>
            </a:endParaRPr>
          </a:p>
          <a:p>
            <a:endParaRPr lang="ru-RU" sz="3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487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13" y="0"/>
            <a:ext cx="917912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788024" y="404664"/>
            <a:ext cx="3773084"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000" b="1" cap="none" spc="0" dirty="0" smtClean="0">
                <a:ln w="11430"/>
                <a:solidFill>
                  <a:srgbClr val="FFC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r>
              <a:rPr lang="ru-RU" sz="6000" b="1" cap="none" spc="0" dirty="0" err="1" smtClean="0">
                <a:ln w="11430"/>
                <a:solidFill>
                  <a:srgbClr val="FFC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Шаттық</a:t>
            </a:r>
            <a:r>
              <a:rPr lang="ru-RU" sz="6000" b="1" cap="none" spc="0" dirty="0" smtClean="0">
                <a:ln w="11430"/>
                <a:solidFill>
                  <a:srgbClr val="FFC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p>
          <a:p>
            <a:pPr algn="ctr"/>
            <a:r>
              <a:rPr lang="ru-RU" sz="6000" b="1" dirty="0" err="1" smtClean="0">
                <a:ln w="11430"/>
                <a:solidFill>
                  <a:srgbClr val="FFC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шеңбері</a:t>
            </a:r>
            <a:r>
              <a:rPr lang="ru-RU" sz="6000" b="1" cap="none" spc="0" dirty="0" smtClean="0">
                <a:ln w="11430"/>
                <a:solidFill>
                  <a:srgbClr val="FFC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endParaRPr lang="ru-RU" sz="6000" b="1" cap="none" spc="0" dirty="0">
              <a:ln w="11430"/>
              <a:solidFill>
                <a:srgbClr val="FFC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7364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Kcy;&amp;acy;&amp;rcy;&amp;tcy;&amp;icy;&amp;ncy;&amp;kcy;&amp;icy; &amp;pcy;&amp;ocy; &amp;zcy;&amp;acy;&amp;pcy;&amp;rcy;&amp;ocy;&amp;scy;&amp;ucy; &amp;fcy;&amp;ocy;&amp;ncy; &amp;vcy;&amp;ocy;&amp;d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03648" y="682513"/>
            <a:ext cx="5648278" cy="769441"/>
          </a:xfrm>
          <a:prstGeom prst="rect">
            <a:avLst/>
          </a:prstGeom>
        </p:spPr>
        <p:txBody>
          <a:bodyPr wrap="none">
            <a:spAutoFit/>
          </a:bodyPr>
          <a:lstStyle/>
          <a:p>
            <a:r>
              <a:rPr lang="kk-KZ" sz="4400" b="1" dirty="0" smtClean="0">
                <a:solidFill>
                  <a:srgbClr val="002060"/>
                </a:solidFill>
                <a:latin typeface="Times New Roman"/>
                <a:ea typeface="Times New Roman"/>
              </a:rPr>
              <a:t>«Төрт </a:t>
            </a:r>
            <a:r>
              <a:rPr lang="kk-KZ" sz="4400" b="1" dirty="0">
                <a:solidFill>
                  <a:srgbClr val="002060"/>
                </a:solidFill>
                <a:latin typeface="Times New Roman"/>
                <a:ea typeface="Times New Roman"/>
              </a:rPr>
              <a:t>қадам» ойыны</a:t>
            </a:r>
            <a:endParaRPr lang="ru-RU" sz="4400" b="1" dirty="0">
              <a:solidFill>
                <a:srgbClr val="00206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260648"/>
            <a:ext cx="1613173" cy="161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096165" y="1700808"/>
            <a:ext cx="6768752" cy="3046988"/>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1.Суға </a:t>
            </a:r>
            <a:r>
              <a:rPr lang="ru-RU" sz="2400" dirty="0" err="1">
                <a:latin typeface="Times New Roman" panose="02020603050405020304" pitchFamily="18" charset="0"/>
                <a:cs typeface="Times New Roman" panose="02020603050405020304" pitchFamily="18" charset="0"/>
              </a:rPr>
              <a:t>қатысты</a:t>
            </a:r>
            <a:r>
              <a:rPr lang="ru-RU" sz="2400" dirty="0">
                <a:latin typeface="Times New Roman" panose="02020603050405020304" pitchFamily="18" charset="0"/>
                <a:cs typeface="Times New Roman" panose="02020603050405020304" pitchFamily="18" charset="0"/>
              </a:rPr>
              <a:t> 5 </a:t>
            </a:r>
            <a:r>
              <a:rPr lang="ru-RU" sz="2400" dirty="0" err="1">
                <a:latin typeface="Times New Roman" panose="02020603050405020304" pitchFamily="18" charset="0"/>
                <a:cs typeface="Times New Roman" panose="02020603050405020304" pitchFamily="18" charset="0"/>
              </a:rPr>
              <a:t>етістік</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айтыңыз</a:t>
            </a:r>
            <a:endParaRPr lang="en-US"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2.Суға </a:t>
            </a:r>
            <a:r>
              <a:rPr lang="ru-RU" sz="2400" dirty="0" err="1">
                <a:latin typeface="Times New Roman" panose="02020603050405020304" pitchFamily="18" charset="0"/>
                <a:cs typeface="Times New Roman" panose="02020603050405020304" pitchFamily="18" charset="0"/>
              </a:rPr>
              <a:t>қатысты</a:t>
            </a:r>
            <a:r>
              <a:rPr lang="ru-RU" sz="2400" dirty="0">
                <a:latin typeface="Times New Roman" panose="02020603050405020304" pitchFamily="18" charset="0"/>
                <a:cs typeface="Times New Roman" panose="02020603050405020304" pitchFamily="18" charset="0"/>
              </a:rPr>
              <a:t> 5 сын </a:t>
            </a:r>
            <a:r>
              <a:rPr lang="ru-RU" sz="2400" dirty="0" err="1">
                <a:latin typeface="Times New Roman" panose="02020603050405020304" pitchFamily="18" charset="0"/>
                <a:cs typeface="Times New Roman" panose="02020603050405020304" pitchFamily="18" charset="0"/>
              </a:rPr>
              <a:t>есім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айтыңыз</a:t>
            </a:r>
            <a:r>
              <a:rPr lang="ru-RU"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3.Су</a:t>
            </a:r>
            <a:r>
              <a:rPr lang="kk-KZ" sz="2400" dirty="0" smtClean="0">
                <a:latin typeface="Times New Roman" panose="02020603050405020304" pitchFamily="18" charset="0"/>
                <a:cs typeface="Times New Roman" panose="02020603050405020304" pitchFamily="18" charset="0"/>
              </a:rPr>
              <a:t>ға қатысты 5 сан есім айтыңыз.</a:t>
            </a:r>
            <a:endParaRPr lang="en-US"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4.Суды </a:t>
            </a:r>
            <a:r>
              <a:rPr lang="ru-RU" sz="2400" dirty="0" err="1">
                <a:latin typeface="Times New Roman" panose="02020603050405020304" pitchFamily="18" charset="0"/>
                <a:cs typeface="Times New Roman" panose="02020603050405020304" pitchFamily="18" charset="0"/>
              </a:rPr>
              <a:t>қандай мақсатта қолданатынымызды айтыңыз</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614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492896"/>
            <a:ext cx="7143443" cy="1320800"/>
          </a:xfrm>
        </p:spPr>
        <p:txBody>
          <a:bodyPr>
            <a:normAutofit fontScale="90000"/>
          </a:bodyPr>
          <a:lstStyle/>
          <a:p>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Сіз</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бүгінгі</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оқу</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мақсатына</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жеттім</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деп</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санайсыз</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 </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Неге?</a:t>
            </a:r>
            <a:b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Тапсырмалардың </a:t>
            </a:r>
            <a:r>
              <a:rPr lang="ru-RU"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қайсысы қиынырақ болды</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Неге?</a:t>
            </a:r>
            <a:b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26041" y="1124744"/>
            <a:ext cx="5112297"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err="1" smtClean="0">
                <a:ln w="11430"/>
                <a:solidFill>
                  <a:schemeClr val="accent2">
                    <a:lumMod val="50000"/>
                  </a:schemeClr>
                </a:solidFill>
                <a:effectLst>
                  <a:outerShdw blurRad="50800" dist="39000" dir="5460000" algn="tl">
                    <a:srgbClr val="000000">
                      <a:alpha val="38000"/>
                    </a:srgbClr>
                  </a:outerShdw>
                </a:effectLst>
              </a:rPr>
              <a:t>Кері</a:t>
            </a:r>
            <a:r>
              <a:rPr lang="ru-RU" sz="5400" b="1" cap="none" spc="0" dirty="0" smtClean="0">
                <a:ln w="11430"/>
                <a:solidFill>
                  <a:schemeClr val="accent2">
                    <a:lumMod val="50000"/>
                  </a:schemeClr>
                </a:solidFill>
                <a:effectLst>
                  <a:outerShdw blurRad="50800" dist="39000" dir="5460000" algn="tl">
                    <a:srgbClr val="000000">
                      <a:alpha val="38000"/>
                    </a:srgbClr>
                  </a:outerShdw>
                </a:effectLst>
              </a:rPr>
              <a:t> </a:t>
            </a:r>
            <a:r>
              <a:rPr lang="ru-RU" sz="5400" b="1" cap="none" spc="0" dirty="0" err="1" smtClean="0">
                <a:ln w="11430"/>
                <a:solidFill>
                  <a:schemeClr val="accent2">
                    <a:lumMod val="50000"/>
                  </a:schemeClr>
                </a:solidFill>
                <a:effectLst>
                  <a:outerShdw blurRad="50800" dist="39000" dir="5460000" algn="tl">
                    <a:srgbClr val="000000">
                      <a:alpha val="38000"/>
                    </a:srgbClr>
                  </a:outerShdw>
                </a:effectLst>
              </a:rPr>
              <a:t>байланыс</a:t>
            </a:r>
            <a:endParaRPr lang="ru-RU" sz="5400" b="1" cap="none" spc="0" dirty="0" smtClean="0">
              <a:ln w="11430"/>
              <a:solidFill>
                <a:schemeClr val="accent2">
                  <a:lumMod val="50000"/>
                </a:schemeClr>
              </a:solidFill>
              <a:effectLst>
                <a:outerShdw blurRad="50800" dist="39000" dir="5460000" algn="tl">
                  <a:srgbClr val="000000">
                    <a:alpha val="38000"/>
                  </a:srgbClr>
                </a:outerShdw>
              </a:effectLst>
            </a:endParaRPr>
          </a:p>
          <a:p>
            <a:pPr algn="ctr"/>
            <a:endParaRPr lang="ru-RU" sz="5400" b="1" cap="none" spc="0" dirty="0">
              <a:ln w="11430"/>
              <a:solidFill>
                <a:schemeClr val="accent2">
                  <a:lumMod val="5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53944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857232"/>
            <a:ext cx="6341465" cy="1093774"/>
          </a:xfrm>
        </p:spPr>
        <p:txBody>
          <a:bodyPr/>
          <a:lstStyle/>
          <a:p>
            <a:pPr fontAlgn="t"/>
            <a:endParaRPr lang="ru-RU" dirty="0"/>
          </a:p>
        </p:txBody>
      </p:sp>
      <p:sp>
        <p:nvSpPr>
          <p:cNvPr id="5" name="Текст 4"/>
          <p:cNvSpPr>
            <a:spLocks noGrp="1"/>
          </p:cNvSpPr>
          <p:nvPr>
            <p:ph type="body" sz="quarter" idx="13"/>
          </p:nvPr>
        </p:nvSpPr>
        <p:spPr/>
        <p:txBody>
          <a:bodyPr/>
          <a:lstStyle/>
          <a:p>
            <a:endParaRPr lang="ru-RU"/>
          </a:p>
        </p:txBody>
      </p:sp>
      <p:sp>
        <p:nvSpPr>
          <p:cNvPr id="4" name="Текст 3"/>
          <p:cNvSpPr>
            <a:spLocks noGrp="1"/>
          </p:cNvSpPr>
          <p:nvPr>
            <p:ph type="body" idx="1"/>
          </p:nvPr>
        </p:nvSpPr>
        <p:spPr/>
        <p:txBody>
          <a:bodyPr/>
          <a:lstStyle/>
          <a:p>
            <a:endParaRPr lang="ru-RU" dirty="0"/>
          </a:p>
        </p:txBody>
      </p:sp>
      <p:graphicFrame>
        <p:nvGraphicFramePr>
          <p:cNvPr id="7" name="Таблица 6"/>
          <p:cNvGraphicFramePr>
            <a:graphicFrameLocks noGrp="1"/>
          </p:cNvGraphicFramePr>
          <p:nvPr/>
        </p:nvGraphicFramePr>
        <p:xfrm>
          <a:off x="1524000" y="1397000"/>
          <a:ext cx="7143800" cy="4754216"/>
        </p:xfrm>
        <a:graphic>
          <a:graphicData uri="http://schemas.openxmlformats.org/drawingml/2006/table">
            <a:tbl>
              <a:tblPr/>
              <a:tblGrid>
                <a:gridCol w="4239413"/>
                <a:gridCol w="2904387"/>
              </a:tblGrid>
              <a:tr h="402270">
                <a:tc>
                  <a:txBody>
                    <a:bodyPr/>
                    <a:lstStyle/>
                    <a:p>
                      <a:pPr algn="ctr">
                        <a:spcAft>
                          <a:spcPts val="0"/>
                        </a:spcAft>
                      </a:pPr>
                      <a:r>
                        <a:rPr lang="kk-KZ" sz="2000" b="1" dirty="0">
                          <a:latin typeface="Times New Roman"/>
                          <a:ea typeface="Times New Roman"/>
                          <a:cs typeface="Times New Roman"/>
                        </a:rPr>
                        <a:t>Сұрақ</a:t>
                      </a:r>
                      <a:endParaRPr lang="ru-R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2000" b="1" dirty="0">
                          <a:latin typeface="Times New Roman"/>
                          <a:ea typeface="Times New Roman"/>
                          <a:cs typeface="Times New Roman"/>
                        </a:rPr>
                        <a:t>Жауап</a:t>
                      </a:r>
                      <a:endParaRPr lang="ru-R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539">
                <a:tc>
                  <a:txBody>
                    <a:bodyPr/>
                    <a:lstStyle/>
                    <a:p>
                      <a:pPr>
                        <a:spcAft>
                          <a:spcPts val="0"/>
                        </a:spcAft>
                      </a:pPr>
                      <a:r>
                        <a:rPr lang="kk-KZ" sz="2400" i="1" dirty="0" smtClean="0">
                          <a:latin typeface="Times New Roman"/>
                          <a:ea typeface="Times New Roman"/>
                          <a:cs typeface="Times New Roman"/>
                        </a:rPr>
                        <a:t>Адам </a:t>
                      </a:r>
                      <a:r>
                        <a:rPr lang="kk-KZ" sz="2400" i="1" dirty="0">
                          <a:latin typeface="Times New Roman"/>
                          <a:ea typeface="Times New Roman"/>
                          <a:cs typeface="Times New Roman"/>
                        </a:rPr>
                        <a:t>ағзасында судың мөлшері қанша?</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2400" dirty="0" smtClean="0">
                          <a:latin typeface="Times New Roman"/>
                          <a:ea typeface="Times New Roman"/>
                          <a:cs typeface="Times New Roman"/>
                        </a:rPr>
                        <a:t>86%</a:t>
                      </a:r>
                      <a:endParaRPr lang="kk-KZ"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539">
                <a:tc>
                  <a:txBody>
                    <a:bodyPr/>
                    <a:lstStyle/>
                    <a:p>
                      <a:pPr>
                        <a:spcAft>
                          <a:spcPts val="0"/>
                        </a:spcAft>
                      </a:pPr>
                      <a:r>
                        <a:rPr lang="kk-KZ" sz="2400" i="1" dirty="0">
                          <a:latin typeface="Times New Roman"/>
                          <a:ea typeface="Times New Roman"/>
                          <a:cs typeface="Times New Roman"/>
                        </a:rPr>
                        <a:t>Суық судың ағзаға қандай зияны бар?</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2400" dirty="0" smtClean="0">
                          <a:latin typeface="Times New Roman"/>
                          <a:ea typeface="Times New Roman"/>
                          <a:cs typeface="Times New Roman"/>
                        </a:rPr>
                        <a:t>Буйрекке зиян</a:t>
                      </a:r>
                      <a:endParaRPr lang="kk-KZ"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270">
                <a:tc>
                  <a:txBody>
                    <a:bodyPr/>
                    <a:lstStyle/>
                    <a:p>
                      <a:pPr>
                        <a:spcAft>
                          <a:spcPts val="0"/>
                        </a:spcAft>
                      </a:pPr>
                      <a:r>
                        <a:rPr lang="kk-KZ" sz="2400" i="1" dirty="0">
                          <a:latin typeface="Times New Roman"/>
                          <a:ea typeface="Times New Roman"/>
                          <a:cs typeface="Times New Roman"/>
                        </a:rPr>
                        <a:t>Суды қалай ішкен пайдалы?</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2400" dirty="0" smtClean="0">
                          <a:latin typeface="Times New Roman"/>
                          <a:ea typeface="Times New Roman"/>
                          <a:cs typeface="Times New Roman"/>
                        </a:rPr>
                        <a:t>Аз-аздан</a:t>
                      </a:r>
                      <a:endParaRPr lang="kk-KZ"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539">
                <a:tc>
                  <a:txBody>
                    <a:bodyPr/>
                    <a:lstStyle/>
                    <a:p>
                      <a:pPr>
                        <a:spcAft>
                          <a:spcPts val="0"/>
                        </a:spcAft>
                      </a:pPr>
                      <a:r>
                        <a:rPr lang="kk-KZ" sz="2400" i="1" dirty="0">
                          <a:latin typeface="Times New Roman"/>
                          <a:ea typeface="Times New Roman"/>
                          <a:cs typeface="Times New Roman"/>
                        </a:rPr>
                        <a:t>Құбыр арқылы келетін суды неге ішуге болмайды?</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2400" dirty="0" smtClean="0">
                          <a:latin typeface="Times New Roman"/>
                          <a:ea typeface="Times New Roman"/>
                          <a:cs typeface="Times New Roman"/>
                        </a:rPr>
                        <a:t>Хлор бар</a:t>
                      </a:r>
                      <a:endParaRPr lang="kk-KZ"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539">
                <a:tc>
                  <a:txBody>
                    <a:bodyPr/>
                    <a:lstStyle/>
                    <a:p>
                      <a:pPr>
                        <a:spcAft>
                          <a:spcPts val="0"/>
                        </a:spcAft>
                      </a:pPr>
                      <a:r>
                        <a:rPr lang="kk-KZ" sz="2400" i="1" dirty="0">
                          <a:latin typeface="Times New Roman"/>
                          <a:ea typeface="Times New Roman"/>
                          <a:cs typeface="Times New Roman"/>
                        </a:rPr>
                        <a:t>Өзен суын неліктен ішуге болмайды?</a:t>
                      </a: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2400" dirty="0" smtClean="0">
                          <a:latin typeface="Times New Roman"/>
                          <a:ea typeface="Times New Roman"/>
                          <a:cs typeface="Times New Roman"/>
                        </a:rPr>
                        <a:t>Таза емес</a:t>
                      </a:r>
                      <a:endParaRPr lang="kk-KZ"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60">
                <a:tc>
                  <a:txBody>
                    <a:bodyPr/>
                    <a:lstStyle/>
                    <a:p>
                      <a:pPr>
                        <a:spcAft>
                          <a:spcPts val="0"/>
                        </a:spcAft>
                      </a:pPr>
                      <a:r>
                        <a:rPr lang="kk-KZ" sz="2400" i="1" dirty="0">
                          <a:latin typeface="Times New Roman"/>
                          <a:ea typeface="Times New Roman"/>
                          <a:cs typeface="Times New Roman"/>
                        </a:rPr>
                        <a:t>Мәтіннің </a:t>
                      </a:r>
                      <a:r>
                        <a:rPr lang="kk-KZ" sz="2400" i="1" dirty="0" smtClean="0">
                          <a:latin typeface="Times New Roman"/>
                          <a:ea typeface="Times New Roman"/>
                          <a:cs typeface="Times New Roman"/>
                        </a:rPr>
                        <a:t>атауы</a:t>
                      </a:r>
                      <a:endParaRPr lang="ru-RU" sz="2400" i="1" dirty="0" smtClean="0">
                        <a:latin typeface="Times New Roman"/>
                        <a:ea typeface="Times New Roman"/>
                        <a:cs typeface="Times New Roman"/>
                      </a:endParaRPr>
                    </a:p>
                    <a:p>
                      <a:pPr>
                        <a:spcAft>
                          <a:spcPts val="0"/>
                        </a:spcAft>
                      </a:pPr>
                      <a:endParaRPr lang="ru-RU"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baseline="0" dirty="0" smtClean="0">
                          <a:latin typeface="Times New Roman"/>
                          <a:ea typeface="Times New Roman"/>
                          <a:cs typeface="Times New Roman"/>
                        </a:rPr>
                        <a:t>                        </a:t>
                      </a:r>
                      <a:endParaRPr lang="kk-KZ"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2705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5" name="Текст 4"/>
          <p:cNvSpPr>
            <a:spLocks noGrp="1"/>
          </p:cNvSpPr>
          <p:nvPr>
            <p:ph type="body" sz="quarter" idx="13"/>
          </p:nvPr>
        </p:nvSpPr>
        <p:spPr/>
        <p:txBody>
          <a:bodyPr/>
          <a:lstStyle/>
          <a:p>
            <a:endParaRPr lang="ru-RU"/>
          </a:p>
        </p:txBody>
      </p:sp>
      <p:sp>
        <p:nvSpPr>
          <p:cNvPr id="4" name="Текст 3"/>
          <p:cNvSpPr>
            <a:spLocks noGrp="1"/>
          </p:cNvSpPr>
          <p:nvPr>
            <p:ph type="body" idx="1"/>
          </p:nvPr>
        </p:nvSpPr>
        <p:spPr/>
        <p:txBody>
          <a:bodyPr/>
          <a:lstStyle/>
          <a:p>
            <a:endParaRPr lang="ru-RU" dirty="0"/>
          </a:p>
        </p:txBody>
      </p:sp>
      <p:pic>
        <p:nvPicPr>
          <p:cNvPr id="2253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052513"/>
            <a:ext cx="6713538"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705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456"/>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547664" y="4221088"/>
            <a:ext cx="6347713" cy="1320800"/>
          </a:xfrm>
        </p:spPr>
        <p:txBody>
          <a:bodyPr>
            <a:noAutofit/>
          </a:bodyPr>
          <a:lstStyle/>
          <a:p>
            <a:r>
              <a:rPr lang="ru-RU"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Самал</a:t>
            </a: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жел</a:t>
            </a: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бізді</a:t>
            </a: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желдетші</a:t>
            </a: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Күн</a:t>
            </a: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нұры</a:t>
            </a: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бізді</a:t>
            </a: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жарқырат</a:t>
            </a:r>
            <a:r>
              <a:rPr lang="ru-RU"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Таза </a:t>
            </a:r>
            <a:r>
              <a:rPr lang="ru-RU"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ауа</a:t>
            </a:r>
            <a:r>
              <a:rPr lang="ru-RU"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бізге</a:t>
            </a:r>
            <a:r>
              <a:rPr lang="ru-RU"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дем</a:t>
            </a: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берші</a:t>
            </a: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Мөлдір</a:t>
            </a: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су </a:t>
            </a:r>
            <a:r>
              <a:rPr lang="ru-RU"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бізді</a:t>
            </a: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салқындат</a:t>
            </a:r>
            <a: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2206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lvl="2" algn="ctr">
              <a:buNone/>
            </a:pPr>
            <a:r>
              <a:rPr lang="ru-RU" sz="3600" dirty="0" smtClean="0">
                <a:latin typeface="Times New Roman" pitchFamily="18" charset="0"/>
                <a:cs typeface="Times New Roman" pitchFamily="18" charset="0"/>
              </a:rPr>
              <a:t>Д</a:t>
            </a:r>
            <a:r>
              <a:rPr lang="kk-KZ" sz="3600" dirty="0" smtClean="0">
                <a:latin typeface="Times New Roman" pitchFamily="18" charset="0"/>
                <a:cs typeface="Times New Roman" pitchFamily="18" charset="0"/>
              </a:rPr>
              <a:t>әмі де жоқ, түсі жоқ</a:t>
            </a:r>
          </a:p>
          <a:p>
            <a:pPr algn="ctr">
              <a:buNone/>
            </a:pPr>
            <a:r>
              <a:rPr lang="kk-KZ" sz="4000" dirty="0" smtClean="0">
                <a:latin typeface="Times New Roman" pitchFamily="18" charset="0"/>
                <a:cs typeface="Times New Roman" pitchFamily="18" charset="0"/>
              </a:rPr>
              <a:t>Пайдаланбас кісі жоқ</a:t>
            </a:r>
          </a:p>
          <a:p>
            <a:pPr algn="ctr">
              <a:buNone/>
            </a:pPr>
            <a:r>
              <a:rPr lang="kk-KZ" sz="4000" dirty="0" smtClean="0">
                <a:latin typeface="Times New Roman" pitchFamily="18" charset="0"/>
                <a:cs typeface="Times New Roman" pitchFamily="18" charset="0"/>
              </a:rPr>
              <a:t>Бұл не?</a:t>
            </a: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7274769" cy="1320800"/>
          </a:xfrm>
        </p:spPr>
        <p:txBody>
          <a:bodyPr>
            <a:normAutofit fontScale="90000"/>
          </a:bodyPr>
          <a:lstStyle/>
          <a:p>
            <a:r>
              <a:rPr lang="kk-KZ"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Оқу мақсаты: </a:t>
            </a:r>
            <a:r>
              <a:rPr lang="kk-KZ"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kk-KZ"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kk-KZ"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А5</a:t>
            </a:r>
            <a:r>
              <a:rPr lang="kk-KZ"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Берілген сұрақты дұрыс түсініп, лайықты жауап беру, шағын диалогке </a:t>
            </a:r>
            <a:r>
              <a:rPr lang="kk-KZ"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қатысу.Сан есім атауларын және</a:t>
            </a:r>
            <a:br>
              <a:rPr lang="kk-KZ"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kk-KZ"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құрамын білу.</a:t>
            </a:r>
            <a:r>
              <a:rPr lang="kk-KZ" sz="31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kk-KZ" sz="31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kk-KZ" sz="31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Сабақ </a:t>
            </a:r>
            <a:r>
              <a:rPr lang="kk-KZ" sz="31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мақсаты:</a:t>
            </a:r>
            <a:br>
              <a:rPr lang="kk-KZ" sz="31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kk-KZ" sz="31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 тақырыбына қатысты сөздер мен сөз тіркесіннің мағынасын меңгеру;</a:t>
            </a:r>
            <a:br>
              <a:rPr lang="kk-KZ" sz="31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kk-KZ" sz="31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Тәжірибеде меңгерген сөздерді қолданады;</a:t>
            </a:r>
            <a:br>
              <a:rPr lang="kk-KZ" sz="31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kk-KZ" sz="31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Берілген </a:t>
            </a:r>
            <a:r>
              <a:rPr lang="kk-KZ" sz="31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тапсырмаларды </a:t>
            </a:r>
            <a:r>
              <a:rPr lang="kk-KZ" sz="31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түсініп,  жүйелі жауап береді;</a:t>
            </a:r>
            <a:r>
              <a:rPr lang="kk-KZ"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kk-KZ"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kk-KZ"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kk-KZ"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342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02" y="0"/>
            <a:ext cx="9167002"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259632" y="3933056"/>
            <a:ext cx="7704856" cy="1320800"/>
          </a:xfrm>
        </p:spPr>
        <p:txBody>
          <a:bodyPr>
            <a:noAutofit/>
          </a:bodyPr>
          <a:lstStyle/>
          <a:p>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 </a:t>
            </a: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жүргізер тіршіліктің тамырын</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 </a:t>
            </a: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жоқ болса</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тіршілік</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жоқ </a:t>
            </a: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бауырым</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Судың</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біз</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біле</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тұра</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маңызын</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Көп</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болған</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соң</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ұмытамыз</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қадірін</a:t>
            </a:r>
            <a: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755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354889" cy="1320800"/>
          </a:xfrm>
        </p:spPr>
        <p:txBody>
          <a:bodyPr>
            <a:noAutofit/>
          </a:bodyPr>
          <a:lstStyle/>
          <a:p>
            <a:pPr marL="457200" indent="-457200">
              <a:buFont typeface="Wingdings" panose="05000000000000000000" pitchFamily="2" charset="2"/>
              <a:buChar char="Ø"/>
            </a:pPr>
            <a:r>
              <a:rPr lang="ru-RU" sz="2800" b="1" dirty="0" err="1">
                <a:solidFill>
                  <a:srgbClr val="FF0000"/>
                </a:solidFill>
                <a:latin typeface="Times New Roman" panose="02020603050405020304" pitchFamily="18" charset="0"/>
                <a:cs typeface="Times New Roman" panose="02020603050405020304" pitchFamily="18" charset="0"/>
              </a:rPr>
              <a:t>Айтылым</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тапсырмасы</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b="1" dirty="0">
                <a:solidFill>
                  <a:srgbClr val="FF0000"/>
                </a:solidFill>
                <a:latin typeface="Times New Roman" panose="02020603050405020304" pitchFamily="18" charset="0"/>
                <a:cs typeface="Times New Roman" panose="02020603050405020304" pitchFamily="18" charset="0"/>
              </a:rPr>
              <a:t>1-тапсырма:</a:t>
            </a:r>
            <a:br>
              <a:rPr lang="ru-RU" sz="2800" b="1" dirty="0">
                <a:solidFill>
                  <a:srgbClr val="FF0000"/>
                </a:solidFill>
                <a:latin typeface="Times New Roman" panose="02020603050405020304" pitchFamily="18" charset="0"/>
                <a:cs typeface="Times New Roman" panose="02020603050405020304" pitchFamily="18" charset="0"/>
              </a:rPr>
            </a:br>
            <a:r>
              <a:rPr lang="ru-RU" sz="2800" b="1" dirty="0">
                <a:solidFill>
                  <a:srgbClr val="FF0000"/>
                </a:solidFill>
                <a:latin typeface="Times New Roman" panose="02020603050405020304" pitchFamily="18" charset="0"/>
                <a:cs typeface="Times New Roman" panose="02020603050405020304" pitchFamily="18" charset="0"/>
              </a:rPr>
              <a:t>«</a:t>
            </a:r>
            <a:r>
              <a:rPr lang="ru-RU" sz="2800" b="1" dirty="0" err="1">
                <a:solidFill>
                  <a:srgbClr val="FF0000"/>
                </a:solidFill>
                <a:latin typeface="Times New Roman" panose="02020603050405020304" pitchFamily="18" charset="0"/>
                <a:cs typeface="Times New Roman" panose="02020603050405020304" pitchFamily="18" charset="0"/>
              </a:rPr>
              <a:t>Миға</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шабуыл</a:t>
            </a:r>
            <a:r>
              <a:rPr lang="ru-RU" sz="2800" b="1" dirty="0" smtClean="0">
                <a:solidFill>
                  <a:srgbClr val="FF0000"/>
                </a:solidFill>
                <a:latin typeface="Times New Roman" panose="02020603050405020304" pitchFamily="18" charset="0"/>
                <a:cs typeface="Times New Roman" panose="02020603050405020304" pitchFamily="18" charset="0"/>
              </a:rPr>
              <a:t>»</a:t>
            </a:r>
            <a:br>
              <a:rPr lang="ru-RU" sz="2800" b="1" dirty="0" smtClean="0">
                <a:solidFill>
                  <a:srgbClr val="FF0000"/>
                </a:solidFill>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b="1" dirty="0" err="1" smtClean="0">
                <a:solidFill>
                  <a:srgbClr val="002060"/>
                </a:solidFill>
                <a:latin typeface="Times New Roman" panose="02020603050405020304" pitchFamily="18" charset="0"/>
                <a:cs typeface="Times New Roman" panose="02020603050405020304" pitchFamily="18" charset="0"/>
              </a:rPr>
              <a:t>Балалар</a:t>
            </a:r>
            <a:r>
              <a:rPr lang="ru-RU" sz="2800" b="1" dirty="0">
                <a:solidFill>
                  <a:srgbClr val="002060"/>
                </a:solidFill>
                <a:latin typeface="Times New Roman" panose="02020603050405020304" pitchFamily="18" charset="0"/>
                <a:cs typeface="Times New Roman" panose="02020603050405020304" pitchFamily="18" charset="0"/>
              </a:rPr>
              <a:t>, су </a:t>
            </a:r>
            <a:r>
              <a:rPr lang="ru-RU" sz="2800" b="1" dirty="0" err="1">
                <a:solidFill>
                  <a:srgbClr val="002060"/>
                </a:solidFill>
                <a:latin typeface="Times New Roman" panose="02020603050405020304" pitchFamily="18" charset="0"/>
                <a:cs typeface="Times New Roman" panose="02020603050405020304" pitchFamily="18" charset="0"/>
              </a:rPr>
              <a:t>қандай</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зат</a:t>
            </a:r>
            <a:r>
              <a:rPr lang="ru-RU" sz="2800" b="1" dirty="0">
                <a:solidFill>
                  <a:srgbClr val="002060"/>
                </a:solidFill>
                <a:latin typeface="Times New Roman" panose="02020603050405020304" pitchFamily="18" charset="0"/>
                <a:cs typeface="Times New Roman" panose="02020603050405020304" pitchFamily="18" charset="0"/>
              </a:rPr>
              <a:t>? </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smtClean="0">
                <a:solidFill>
                  <a:srgbClr val="002060"/>
                </a:solidFill>
                <a:latin typeface="Times New Roman" panose="02020603050405020304" pitchFamily="18" charset="0"/>
                <a:cs typeface="Times New Roman" panose="02020603050405020304" pitchFamily="18" charset="0"/>
              </a:rPr>
              <a:t>Ал </a:t>
            </a:r>
            <a:r>
              <a:rPr lang="ru-RU" sz="2800" b="1" dirty="0" err="1">
                <a:solidFill>
                  <a:srgbClr val="002060"/>
                </a:solidFill>
                <a:latin typeface="Times New Roman" panose="02020603050405020304" pitchFamily="18" charset="0"/>
                <a:cs typeface="Times New Roman" panose="02020603050405020304" pitchFamily="18" charset="0"/>
              </a:rPr>
              <a:t>судың</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иісі</a:t>
            </a:r>
            <a:r>
              <a:rPr lang="ru-RU" sz="2800" b="1" dirty="0">
                <a:solidFill>
                  <a:srgbClr val="002060"/>
                </a:solidFill>
                <a:latin typeface="Times New Roman" panose="02020603050405020304" pitchFamily="18" charset="0"/>
                <a:cs typeface="Times New Roman" panose="02020603050405020304" pitchFamily="18" charset="0"/>
              </a:rPr>
              <a:t> бар </a:t>
            </a:r>
            <a:r>
              <a:rPr lang="ru-RU" sz="2800" b="1" dirty="0" err="1">
                <a:solidFill>
                  <a:srgbClr val="002060"/>
                </a:solidFill>
                <a:latin typeface="Times New Roman" panose="02020603050405020304" pitchFamily="18" charset="0"/>
                <a:cs typeface="Times New Roman" panose="02020603050405020304" pitchFamily="18" charset="0"/>
              </a:rPr>
              <a:t>ма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иіскеп</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көріңдерші</a:t>
            </a:r>
            <a:r>
              <a:rPr lang="ru-RU" sz="2800" b="1" dirty="0">
                <a:solidFill>
                  <a:srgbClr val="002060"/>
                </a:solidFill>
                <a:latin typeface="Times New Roman" panose="02020603050405020304" pitchFamily="18" charset="0"/>
                <a:cs typeface="Times New Roman" panose="02020603050405020304" pitchFamily="18" charset="0"/>
              </a:rPr>
              <a:t>? </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err="1" smtClean="0">
                <a:solidFill>
                  <a:srgbClr val="002060"/>
                </a:solidFill>
                <a:latin typeface="Times New Roman" panose="02020603050405020304" pitchFamily="18" charset="0"/>
                <a:cs typeface="Times New Roman" panose="02020603050405020304" pitchFamily="18" charset="0"/>
              </a:rPr>
              <a:t>Судың</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пішіні</a:t>
            </a:r>
            <a:r>
              <a:rPr lang="ru-RU" sz="2800" b="1" dirty="0">
                <a:solidFill>
                  <a:srgbClr val="002060"/>
                </a:solidFill>
                <a:latin typeface="Times New Roman" panose="02020603050405020304" pitchFamily="18" charset="0"/>
                <a:cs typeface="Times New Roman" panose="02020603050405020304" pitchFamily="18" charset="0"/>
              </a:rPr>
              <a:t> бар </a:t>
            </a:r>
            <a:r>
              <a:rPr lang="ru-RU" sz="2800" b="1" dirty="0" err="1">
                <a:solidFill>
                  <a:srgbClr val="002060"/>
                </a:solidFill>
                <a:latin typeface="Times New Roman" panose="02020603050405020304" pitchFamily="18" charset="0"/>
                <a:cs typeface="Times New Roman" panose="02020603050405020304" pitchFamily="18" charset="0"/>
              </a:rPr>
              <a:t>ма</a:t>
            </a:r>
            <a:r>
              <a:rPr lang="ru-RU" sz="2800" b="1" dirty="0" smtClean="0">
                <a:solidFill>
                  <a:srgbClr val="002060"/>
                </a:solidFill>
                <a:latin typeface="Times New Roman" panose="02020603050405020304" pitchFamily="18" charset="0"/>
                <a:cs typeface="Times New Roman" panose="02020603050405020304" pitchFamily="18" charset="0"/>
              </a:rPr>
              <a:t>?</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800" b="1" dirty="0" err="1" smtClean="0">
                <a:solidFill>
                  <a:srgbClr val="002060"/>
                </a:solidFill>
                <a:latin typeface="Times New Roman" panose="02020603050405020304" pitchFamily="18" charset="0"/>
                <a:cs typeface="Times New Roman" panose="02020603050405020304" pitchFamily="18" charset="0"/>
              </a:rPr>
              <a:t>Судың</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дәмі</a:t>
            </a:r>
            <a:r>
              <a:rPr lang="ru-RU" sz="2800" b="1" dirty="0">
                <a:solidFill>
                  <a:srgbClr val="002060"/>
                </a:solidFill>
                <a:latin typeface="Times New Roman" panose="02020603050405020304" pitchFamily="18" charset="0"/>
                <a:cs typeface="Times New Roman" panose="02020603050405020304" pitchFamily="18" charset="0"/>
              </a:rPr>
              <a:t> бар </a:t>
            </a:r>
            <a:r>
              <a:rPr lang="ru-RU" sz="2800" b="1" dirty="0" err="1">
                <a:solidFill>
                  <a:srgbClr val="002060"/>
                </a:solidFill>
                <a:latin typeface="Times New Roman" panose="02020603050405020304" pitchFamily="18" charset="0"/>
                <a:cs typeface="Times New Roman" panose="02020603050405020304" pitchFamily="18" charset="0"/>
              </a:rPr>
              <a:t>ма</a:t>
            </a:r>
            <a:r>
              <a:rPr lang="ru-RU" sz="2800" b="1" dirty="0">
                <a:solidFill>
                  <a:srgbClr val="002060"/>
                </a:solidFill>
                <a:latin typeface="Times New Roman" panose="02020603050405020304" pitchFamily="18" charset="0"/>
                <a:cs typeface="Times New Roman" panose="02020603050405020304" pitchFamily="18" charset="0"/>
              </a:rPr>
              <a:t>? </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err="1" smtClean="0">
                <a:solidFill>
                  <a:srgbClr val="002060"/>
                </a:solidFill>
                <a:latin typeface="Times New Roman" panose="02020603050405020304" pitchFamily="18" charset="0"/>
                <a:cs typeface="Times New Roman" panose="02020603050405020304" pitchFamily="18" charset="0"/>
              </a:rPr>
              <a:t>Суға</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қантты</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немесе</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тұзды</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қоссақ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дәмі</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өзгереді</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ме</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Суға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біз</a:t>
            </a:r>
            <a:r>
              <a:rPr lang="ru-RU" sz="2800" b="1" dirty="0">
                <a:solidFill>
                  <a:srgbClr val="002060"/>
                </a:solidFill>
                <a:latin typeface="Times New Roman" panose="02020603050405020304" pitchFamily="18" charset="0"/>
                <a:cs typeface="Times New Roman" panose="02020603050405020304" pitchFamily="18" charset="0"/>
              </a:rPr>
              <a:t> не </a:t>
            </a:r>
            <a:r>
              <a:rPr lang="ru-RU" sz="2800" b="1" dirty="0" err="1">
                <a:solidFill>
                  <a:srgbClr val="002060"/>
                </a:solidFill>
                <a:latin typeface="Times New Roman" panose="02020603050405020304" pitchFamily="18" charset="0"/>
                <a:cs typeface="Times New Roman" panose="02020603050405020304" pitchFamily="18" charset="0"/>
              </a:rPr>
              <a:t>қоссақ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сол</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заттың</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дәмін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сеземіз</a:t>
            </a:r>
            <a:r>
              <a:rPr lang="ru-RU" sz="2800" b="1" dirty="0">
                <a:solidFill>
                  <a:srgbClr val="002060"/>
                </a:solidFill>
                <a:latin typeface="Times New Roman" panose="02020603050405020304" pitchFamily="18" charset="0"/>
                <a:cs typeface="Times New Roman" panose="02020603050405020304" pitchFamily="18" charset="0"/>
              </a:rPr>
              <a:t>, ал </a:t>
            </a:r>
            <a:r>
              <a:rPr lang="ru-RU" sz="2800" b="1" dirty="0" err="1">
                <a:solidFill>
                  <a:srgbClr val="002060"/>
                </a:solidFill>
                <a:latin typeface="Times New Roman" panose="02020603050405020304" pitchFamily="18" charset="0"/>
                <a:cs typeface="Times New Roman" panose="02020603050405020304" pitchFamily="18" charset="0"/>
              </a:rPr>
              <a:t>судың</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дәмі</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жоқ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екен</a:t>
            </a:r>
            <a:r>
              <a:rPr lang="ru-RU" sz="2800" b="1" dirty="0">
                <a:solidFill>
                  <a:srgbClr val="002060"/>
                </a:solidFill>
                <a:latin typeface="Times New Roman" panose="02020603050405020304" pitchFamily="18" charset="0"/>
                <a:cs typeface="Times New Roman" panose="02020603050405020304" pitchFamily="18" charset="0"/>
              </a:rPr>
              <a:t>.)</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err="1" smtClean="0">
                <a:solidFill>
                  <a:srgbClr val="002060"/>
                </a:solidFill>
                <a:latin typeface="Times New Roman" panose="02020603050405020304" pitchFamily="18" charset="0"/>
                <a:cs typeface="Times New Roman" panose="02020603050405020304" pitchFamily="18" charset="0"/>
              </a:rPr>
              <a:t>Судың</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түсі</a:t>
            </a:r>
            <a:r>
              <a:rPr lang="ru-RU" sz="2800" b="1" dirty="0">
                <a:solidFill>
                  <a:srgbClr val="002060"/>
                </a:solidFill>
                <a:latin typeface="Times New Roman" panose="02020603050405020304" pitchFamily="18" charset="0"/>
                <a:cs typeface="Times New Roman" panose="02020603050405020304" pitchFamily="18" charset="0"/>
              </a:rPr>
              <a:t> бар </a:t>
            </a:r>
            <a:r>
              <a:rPr lang="ru-RU" sz="2800" b="1" dirty="0" err="1">
                <a:solidFill>
                  <a:srgbClr val="002060"/>
                </a:solidFill>
                <a:latin typeface="Times New Roman" panose="02020603050405020304" pitchFamily="18" charset="0"/>
                <a:cs typeface="Times New Roman" panose="02020603050405020304" pitchFamily="18" charset="0"/>
              </a:rPr>
              <a:t>ма</a:t>
            </a:r>
            <a:r>
              <a:rPr lang="ru-RU" sz="2800" b="1" dirty="0">
                <a:solidFill>
                  <a:srgbClr val="002060"/>
                </a:solidFill>
                <a:latin typeface="Times New Roman" panose="02020603050405020304" pitchFamily="18" charset="0"/>
                <a:cs typeface="Times New Roman" panose="02020603050405020304" pitchFamily="18" charset="0"/>
              </a:rPr>
              <a:t>? </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err="1" smtClean="0">
                <a:solidFill>
                  <a:srgbClr val="002060"/>
                </a:solidFill>
                <a:latin typeface="Times New Roman" panose="02020603050405020304" pitchFamily="18" charset="0"/>
                <a:cs typeface="Times New Roman" panose="02020603050405020304" pitchFamily="18" charset="0"/>
              </a:rPr>
              <a:t>Судың</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қандай</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қасиеттерін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білесіңдер</a:t>
            </a:r>
            <a:r>
              <a:rPr lang="ru-RU" sz="2800" b="1" dirty="0">
                <a:solidFill>
                  <a:srgbClr val="002060"/>
                </a:solidFill>
                <a:latin typeface="Times New Roman" panose="02020603050405020304" pitchFamily="18" charset="0"/>
                <a:cs typeface="Times New Roman" panose="02020603050405020304" pitchFamily="18" charset="0"/>
              </a:rPr>
              <a:t>? </a:t>
            </a:r>
            <a:br>
              <a:rPr lang="ru-RU" sz="2800" b="1" dirty="0">
                <a:solidFill>
                  <a:srgbClr val="002060"/>
                </a:solidFill>
                <a:latin typeface="Times New Roman" panose="02020603050405020304" pitchFamily="18" charset="0"/>
                <a:cs typeface="Times New Roman" panose="02020603050405020304" pitchFamily="18" charset="0"/>
              </a:rPr>
            </a:b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648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2-тапсырма</a:t>
            </a: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Суретке</a:t>
            </a: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қарап</a:t>
            </a: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сөйлеп</a:t>
            </a: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көр</a:t>
            </a: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772816"/>
            <a:ext cx="460851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5877272"/>
            <a:ext cx="8496944" cy="830997"/>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2</a:t>
            </a:r>
            <a:r>
              <a:rPr lang="kk-KZ" sz="2400" b="1" dirty="0" smtClean="0">
                <a:latin typeface="Times New Roman" panose="02020603050405020304" pitchFamily="18" charset="0"/>
                <a:cs typeface="Times New Roman" panose="02020603050405020304" pitchFamily="18" charset="0"/>
              </a:rPr>
              <a:t>.</a:t>
            </a:r>
            <a:r>
              <a:rPr lang="ru-RU" sz="2400" b="1" dirty="0" err="1" smtClean="0">
                <a:latin typeface="Times New Roman" panose="02020603050405020304" pitchFamily="18" charset="0"/>
                <a:cs typeface="Times New Roman" panose="02020603050405020304" pitchFamily="18" charset="0"/>
              </a:rPr>
              <a:t>Жер</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шарындағы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судың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үлесі</a:t>
            </a:r>
            <a:r>
              <a:rPr lang="ru-RU" sz="2400" b="1" dirty="0">
                <a:latin typeface="Times New Roman" panose="02020603050405020304" pitchFamily="18" charset="0"/>
                <a:cs typeface="Times New Roman" panose="02020603050405020304" pitchFamily="18" charset="0"/>
              </a:rPr>
              <a:t> (су, </a:t>
            </a:r>
            <a:r>
              <a:rPr lang="ru-RU" sz="2400" b="1" dirty="0" err="1">
                <a:latin typeface="Times New Roman" panose="02020603050405020304" pitchFamily="18" charset="0"/>
                <a:cs typeface="Times New Roman" panose="02020603050405020304" pitchFamily="18" charset="0"/>
              </a:rPr>
              <a:t>жер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өзен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көл</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теңіз</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мұхит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тұщы</a:t>
            </a:r>
            <a:r>
              <a:rPr lang="ru-RU" sz="2400" b="1" dirty="0">
                <a:latin typeface="Times New Roman" panose="02020603050405020304" pitchFamily="18" charset="0"/>
                <a:cs typeface="Times New Roman" panose="02020603050405020304" pitchFamily="18" charset="0"/>
              </a:rPr>
              <a:t> су, </a:t>
            </a:r>
            <a:r>
              <a:rPr lang="ru-RU" sz="2400" b="1" dirty="0" err="1">
                <a:latin typeface="Times New Roman" panose="02020603050405020304" pitchFamily="18" charset="0"/>
                <a:cs typeface="Times New Roman" panose="02020603050405020304" pitchFamily="18" charset="0"/>
              </a:rPr>
              <a:t>ащы</a:t>
            </a:r>
            <a:r>
              <a:rPr lang="ru-RU" sz="2400" b="1" dirty="0">
                <a:latin typeface="Times New Roman" panose="02020603050405020304" pitchFamily="18" charset="0"/>
                <a:cs typeface="Times New Roman" panose="02020603050405020304" pitchFamily="18" charset="0"/>
              </a:rPr>
              <a:t> су, </a:t>
            </a:r>
            <a:r>
              <a:rPr lang="ru-RU" sz="2400" b="1" dirty="0" err="1">
                <a:latin typeface="Times New Roman" panose="02020603050405020304" pitchFamily="18" charset="0"/>
                <a:cs typeface="Times New Roman" panose="02020603050405020304" pitchFamily="18" charset="0"/>
              </a:rPr>
              <a:t>ауыз</a:t>
            </a:r>
            <a:r>
              <a:rPr lang="ru-RU" sz="2400" b="1" dirty="0">
                <a:latin typeface="Times New Roman" panose="02020603050405020304" pitchFamily="18" charset="0"/>
                <a:cs typeface="Times New Roman" panose="02020603050405020304" pitchFamily="18" charset="0"/>
              </a:rPr>
              <a:t> су </a:t>
            </a:r>
            <a:r>
              <a:rPr lang="ru-RU" sz="2400" b="1" dirty="0" err="1">
                <a:latin typeface="Times New Roman" panose="02020603050405020304" pitchFamily="18" charset="0"/>
                <a:cs typeface="Times New Roman" panose="02020603050405020304" pitchFamily="18" charset="0"/>
              </a:rPr>
              <a:t>т.б</a:t>
            </a:r>
            <a:r>
              <a:rPr lang="ru-RU" sz="2400" b="1" dirty="0">
                <a:latin typeface="Times New Roman" panose="02020603050405020304" pitchFamily="18" charset="0"/>
                <a:cs typeface="Times New Roman" panose="02020603050405020304" pitchFamily="18" charset="0"/>
              </a:rPr>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66" y="1785926"/>
            <a:ext cx="460851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66" y="1938326"/>
            <a:ext cx="460851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221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76672"/>
            <a:ext cx="9190880"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899267" y="5649964"/>
            <a:ext cx="7848872" cy="1200329"/>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1.Судың </a:t>
            </a:r>
            <a:r>
              <a:rPr lang="ru-RU" sz="2400" b="1" dirty="0" err="1">
                <a:latin typeface="Times New Roman" panose="02020603050405020304" pitchFamily="18" charset="0"/>
                <a:cs typeface="Times New Roman" panose="02020603050405020304" pitchFamily="18" charset="0"/>
              </a:rPr>
              <a:t>күнделікті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өмірде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қолданылуы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туралы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жуыну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тамақ</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пісіру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тазалау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ішу</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қолдану</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пайдалану</a:t>
            </a:r>
            <a:r>
              <a:rPr lang="ru-RU" sz="2400" b="1"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184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769</TotalTime>
  <Words>365</Words>
  <Application>Microsoft Office PowerPoint</Application>
  <PresentationFormat>Экран (4:3)</PresentationFormat>
  <Paragraphs>100</Paragraphs>
  <Slides>23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Грань</vt:lpstr>
      <vt:lpstr>Презентация PowerPoint</vt:lpstr>
      <vt:lpstr>Презентация PowerPoint</vt:lpstr>
      <vt:lpstr>Самал жел бізді желдетші, Күн нұры бізді жарқырат Таза ауа бізге дем берші, Мөлдір су бізді салқындат. </vt:lpstr>
      <vt:lpstr>Презентация PowerPoint</vt:lpstr>
      <vt:lpstr>Оқу мақсаты:  А5. Берілген сұрақты дұрыс түсініп, лайықты жауап беру, шағын диалогке қатысу.Сан есім атауларын және құрамын білу.  Сабақ мақсаты: Су тақырыбына қатысты сөздер мен сөз тіркесіннің мағынасын меңгеру; Тәжірибеде меңгерген сөздерді қолданады; Берілген тапсырмаларды түсініп,  жүйелі жауап береді;  </vt:lpstr>
      <vt:lpstr>Су жүргізер тіршіліктің тамырын, Су жоқ болса, тіршілік жоқ бауырым. Судың біз біле тұра маңызын, Көп болған соң ұмытамыз қадірін </vt:lpstr>
      <vt:lpstr>Айтылым тапсырмасы 1-тапсырма: «Миға шабуыл»  Балалар, су қандай зат?  Ал судың иісі бар ма, иіскеп көріңдерші?  Судың пішіні бар ма? Судың дәмі бар ма?  Суға қантты немесе тұзды қоссақ, дәмі өзгереді ме? (Суға біз не қоссақ, сол заттың дәмін сеземіз, ал судың дәмі жоқ екен.) Судың түсі бар ма?  Судың қандай қасиеттерін білесіңдер?  </vt:lpstr>
      <vt:lpstr>2-тапсырма: «Суретке қарап, сөйлеп көр»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Сіз  бүгінгі оқу мақсатына жеттім деп санайсыз ба? Неге? * Тапсырмалардың қайсысы қиынырақ болды? Неге?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Elena Nurlibekova</dc:creator>
  <cp:lastModifiedBy>Admin</cp:lastModifiedBy>
  <cp:revision>83</cp:revision>
  <dcterms:created xsi:type="dcterms:W3CDTF">2014-11-18T03:50:49Z</dcterms:created>
  <dcterms:modified xsi:type="dcterms:W3CDTF">2017-11-30T09:37:34Z</dcterms:modified>
</cp:coreProperties>
</file>