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11" autoAdjust="0"/>
    <p:restoredTop sz="94660"/>
  </p:normalViewPr>
  <p:slideViewPr>
    <p:cSldViewPr snapToGrid="0">
      <p:cViewPr>
        <p:scale>
          <a:sx n="70" d="100"/>
          <a:sy n="70" d="100"/>
        </p:scale>
        <p:origin x="-1498" y="-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5C1C9-4ED9-4E87-A69A-0134E52C7696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5EBE5-86F6-43C0-BBCA-66A1D8E96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8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5EBE5-86F6-43C0-BBCA-66A1D8E965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1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8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4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2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3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1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62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0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1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3AFD8-1ADE-44C6-8C93-B9ED280ED9B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39185-A432-42CB-84F5-25F3B79A07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729948" y="991712"/>
            <a:ext cx="3962400" cy="280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573120" y="63500"/>
            <a:ext cx="5119227" cy="92821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cap="all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rgbClr val="C00000"/>
                </a:solidFill>
              </a:rPr>
              <a:t>«</a:t>
            </a:r>
            <a:r>
              <a:rPr lang="ru-RU" sz="1000" b="1" dirty="0">
                <a:solidFill>
                  <a:srgbClr val="C00000"/>
                </a:solidFill>
              </a:rPr>
              <a:t>Проектная и исследовательская деятельность как способ формирования  </a:t>
            </a:r>
            <a:r>
              <a:rPr lang="ru-RU" sz="1000" b="1" dirty="0" err="1">
                <a:solidFill>
                  <a:srgbClr val="C00000"/>
                </a:solidFill>
              </a:rPr>
              <a:t>метапредметных</a:t>
            </a:r>
            <a:r>
              <a:rPr lang="ru-RU" sz="1000" b="1" dirty="0">
                <a:solidFill>
                  <a:srgbClr val="C00000"/>
                </a:solidFill>
              </a:rPr>
              <a:t> результатов обучения в условиях реализации ФГОС в детском объединении «Юный </a:t>
            </a:r>
            <a:r>
              <a:rPr lang="ru-RU" sz="1000" b="1" dirty="0" smtClean="0">
                <a:solidFill>
                  <a:srgbClr val="C00000"/>
                </a:solidFill>
              </a:rPr>
              <a:t>исследователь</a:t>
            </a:r>
            <a:endParaRPr lang="ru-RU" sz="1000" dirty="0">
              <a:solidFill>
                <a:srgbClr val="C00000"/>
              </a:solidFill>
            </a:endParaRPr>
          </a:p>
          <a:p>
            <a:pPr algn="ctr"/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Автор доклада:      Балахнина Ольга Ивановна, методист, педагог дополнительного образования</a:t>
            </a:r>
          </a:p>
          <a:p>
            <a:pPr algn="ctr"/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МБУ ДО «Дворец пионеров и школьников г. Курска»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9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00426" y="5451475"/>
            <a:ext cx="3394073" cy="30745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соответствии с ФГОС </a:t>
            </a:r>
            <a:r>
              <a:rPr lang="ru-RU" sz="9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метапредметными</a:t>
            </a:r>
            <a:r>
              <a:rPr lang="ru-RU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результатами  у выпускников будут заложены: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потребность вникать в суть изучаемых проблем, ставить вопросы, затрагивающие основы знаний, личный, социальный, исторический жизненный опыт; 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основы критического отношения к знанию, жизненному опыту;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основы ценностных суждений и оценок; </a:t>
            </a:r>
          </a:p>
          <a:p>
            <a:pPr marL="171450" indent="-171450" algn="just">
              <a:buFontTx/>
              <a:buChar char="-"/>
            </a:pPr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уважение 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 величию человеческого разума, </a:t>
            </a: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основы понимания принципиальной ограниченности знания, существования различных точек зрения, взглядов, характерных для разных социокультурных сред </a:t>
            </a: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Выпускник научится: </a:t>
            </a:r>
          </a:p>
          <a:p>
            <a:pPr marL="171450" indent="-171450" algn="just">
              <a:buFontTx/>
              <a:buChar char="-"/>
            </a:pPr>
            <a:r>
              <a:rPr lang="ru-RU" sz="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планировать </a:t>
            </a:r>
            <a:r>
              <a:rPr lang="ru-RU" sz="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выполнять учебное исследование,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выбирать </a:t>
            </a:r>
            <a:r>
              <a:rPr lang="ru-RU" sz="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использовать методы,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адекватные рассматриваемой проблеме; </a:t>
            </a:r>
          </a:p>
          <a:p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распознавать и ставить вопросы, 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ответы на которые могут быть </a:t>
            </a:r>
            <a:r>
              <a:rPr lang="ru-RU" sz="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получены путём научного исследования,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отбирать адекватные методы исследования, формулировать вытекающие из исследования </a:t>
            </a:r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выводы. др.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171450" indent="-171450" algn="just">
              <a:buFontTx/>
              <a:buChar char="-"/>
            </a:pP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ru-RU" sz="800" dirty="0"/>
          </a:p>
          <a:p>
            <a:pPr marL="285750" indent="-285750">
              <a:buFontTx/>
              <a:buChar char="-"/>
            </a:pPr>
            <a:endParaRPr lang="ru-RU" sz="800" dirty="0" smtClean="0"/>
          </a:p>
          <a:p>
            <a:pPr marL="285750" indent="-285750">
              <a:buFontTx/>
              <a:buChar char="-"/>
            </a:pPr>
            <a:endParaRPr lang="ru-RU" sz="800" dirty="0"/>
          </a:p>
          <a:p>
            <a:pPr marL="285750" indent="-285750">
              <a:buFontTx/>
              <a:buChar char="-"/>
            </a:pPr>
            <a:endParaRPr lang="ru-RU" sz="800" dirty="0" smtClean="0"/>
          </a:p>
          <a:p>
            <a:pPr marL="285750" indent="-285750">
              <a:buFontTx/>
              <a:buChar char="-"/>
            </a:pPr>
            <a:endParaRPr lang="ru-RU" sz="800" dirty="0"/>
          </a:p>
          <a:p>
            <a:pPr marL="285750" indent="-285750">
              <a:buFontTx/>
              <a:buChar char="-"/>
            </a:pPr>
            <a:endParaRPr lang="ru-RU" sz="800" dirty="0" smtClean="0"/>
          </a:p>
          <a:p>
            <a:pPr marL="285750" indent="-285750">
              <a:buFontTx/>
              <a:buChar char="-"/>
            </a:pPr>
            <a:endParaRPr lang="ru-RU" sz="800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67654" y="991713"/>
            <a:ext cx="3626846" cy="2107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endParaRPr lang="ru-RU" sz="800" b="1" dirty="0"/>
          </a:p>
          <a:p>
            <a:endParaRPr lang="ru-RU" sz="800" b="1" dirty="0" smtClean="0"/>
          </a:p>
          <a:p>
            <a:pPr algn="just"/>
            <a:r>
              <a:rPr lang="ru-RU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Главная цель любого проекта 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формирование различных ключевых компетенций, как  комплексные свойства личности, включающие взаимосвязанные знания, умения, ценности, а также готовность </a:t>
            </a:r>
            <a:r>
              <a:rPr lang="ru-RU" sz="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мобилизировать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их в необходимой </a:t>
            </a:r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ситуации</a:t>
            </a:r>
            <a:endParaRPr lang="ru-RU" sz="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Ключевые характеристики проектной и исследовательской деятельности:</a:t>
            </a:r>
            <a:endParaRPr lang="ru-RU" sz="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продуманность и организованность; </a:t>
            </a:r>
          </a:p>
          <a:p>
            <a:pPr marL="171450" indent="-171450" algn="just">
              <a:buFontTx/>
              <a:buChar char="-"/>
            </a:pPr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последовательность 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шагов и </a:t>
            </a:r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логичность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наличие конечного результата; 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решение определенной проблемы;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ограниченность во времени; 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акцент на рефлексивный характер деятельности; 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анализ информации;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-проведение мониторинга и оценивания.</a:t>
            </a: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52" y="2120900"/>
            <a:ext cx="3017552" cy="34226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7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7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/>
          </a:p>
          <a:p>
            <a:pPr algn="just"/>
            <a:endParaRPr lang="ru-RU" sz="800" dirty="0"/>
          </a:p>
          <a:p>
            <a:pPr algn="just"/>
            <a:endParaRPr lang="ru-RU" sz="800" dirty="0" smtClean="0"/>
          </a:p>
          <a:p>
            <a:pPr algn="just"/>
            <a:endParaRPr lang="ru-RU" sz="800" dirty="0"/>
          </a:p>
          <a:p>
            <a:pPr algn="just"/>
            <a:endParaRPr lang="ru-RU" sz="800" dirty="0" smtClean="0"/>
          </a:p>
          <a:p>
            <a:pPr algn="just"/>
            <a:endParaRPr lang="ru-RU" sz="800" dirty="0"/>
          </a:p>
          <a:p>
            <a:pPr algn="just"/>
            <a:endParaRPr lang="ru-RU" sz="800" dirty="0" smtClean="0"/>
          </a:p>
          <a:p>
            <a:pPr algn="just"/>
            <a:endParaRPr lang="ru-RU" sz="800" dirty="0"/>
          </a:p>
          <a:p>
            <a:pPr algn="just"/>
            <a:endParaRPr lang="ru-RU" sz="800" dirty="0" smtClean="0"/>
          </a:p>
          <a:p>
            <a:pPr algn="just"/>
            <a:r>
              <a:rPr lang="ru-RU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государственный стандарт среднего образования второго поколения определяет главной целью 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воспитание, оказание социально-педагогической поддержки и развитие  высоконравственного, социально-активного, творческого индивида, который способен и стремится непрерывно совершенствоваться, развиваться и обучаться.  </a:t>
            </a:r>
          </a:p>
          <a:p>
            <a:pPr algn="just"/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         В соответствии с ФГОС в </a:t>
            </a:r>
            <a:r>
              <a:rPr lang="ru-RU" sz="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результатах освоения образовательной программы представлены три вида УУД: </a:t>
            </a:r>
            <a:r>
              <a:rPr lang="ru-RU" sz="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коммуникативные, регулятивные и познавательные</a:t>
            </a:r>
            <a:r>
              <a:rPr lang="ru-RU" sz="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Регулятивные 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это организационные действия, которые позволяют обучающимся осуществлять организацию своей учебно-познавательную деятельность.</a:t>
            </a:r>
          </a:p>
          <a:p>
            <a:pPr algn="just"/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Познавательные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действия обеспечивают способность к активному познанию и преобразованию окружающего мира: готовность осуществлять направленный поиск, обработку и использование информации.</a:t>
            </a:r>
          </a:p>
          <a:p>
            <a:pPr algn="just"/>
            <a:r>
              <a:rPr lang="ru-RU" sz="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Коммуникативные</a:t>
            </a:r>
            <a:r>
              <a:rPr lang="ru-RU" sz="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действия обеспечивают способность осуществлять продуктивное сотрудничество в совместной деятельности, проявлять толерантность к партнерам, соблюдать правила вербального и невербального поведения с учетом конкретной речевой ситуации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800" i="1" dirty="0" smtClean="0"/>
          </a:p>
          <a:p>
            <a:endParaRPr lang="ru-RU" sz="800" i="1" dirty="0" smtClean="0"/>
          </a:p>
          <a:p>
            <a:endParaRPr lang="ru-RU" sz="800" i="1" dirty="0"/>
          </a:p>
          <a:p>
            <a:endParaRPr lang="ru-RU" sz="800" i="1" dirty="0" smtClean="0"/>
          </a:p>
          <a:p>
            <a:endParaRPr lang="ru-RU" sz="800" i="1" dirty="0" smtClean="0"/>
          </a:p>
          <a:p>
            <a:endParaRPr lang="ru-RU" sz="800" i="1" dirty="0"/>
          </a:p>
          <a:p>
            <a:endParaRPr lang="ru-RU" sz="800" i="1" dirty="0" smtClean="0"/>
          </a:p>
          <a:p>
            <a:endParaRPr lang="ru-RU" sz="800" i="1" dirty="0"/>
          </a:p>
          <a:p>
            <a:endParaRPr lang="ru-RU" sz="800" dirty="0"/>
          </a:p>
          <a:p>
            <a:r>
              <a:rPr lang="ru-RU" sz="800" b="1" i="1" dirty="0"/>
              <a:t> </a:t>
            </a:r>
            <a:endParaRPr lang="ru-RU" sz="800" dirty="0"/>
          </a:p>
          <a:p>
            <a:pPr algn="just"/>
            <a:endParaRPr lang="ru-RU" sz="7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7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7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9990" y="6324601"/>
            <a:ext cx="3215185" cy="3561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9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Результаты обучающихся детского объединения «Юный исследователь»</a:t>
            </a:r>
            <a:endParaRPr lang="ru-RU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Грамота 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ОБУДО «Курский областной центр туризма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»    «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 лучшую работу по направлению «Исчезнувшие памятники России». 2016 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год</a:t>
            </a:r>
          </a:p>
          <a:p>
            <a:pPr algn="just"/>
            <a:endParaRPr lang="ru-RU" sz="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Грамота ОБУДО «Курский областной центр туризма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»     «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 лучшую работу по направлению «Исторический некрополь России»  областного конкурса исследовательских работ обучающихся туристско-краеведческого движения «Отечество». 2018 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год.</a:t>
            </a:r>
          </a:p>
          <a:p>
            <a:pPr algn="just"/>
            <a:endParaRPr lang="ru-RU" sz="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 Грамота  Курского института развития образования </a:t>
            </a:r>
            <a:r>
              <a:rPr lang="ru-RU" sz="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финалиста  регионального этапа 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Всероссийского конкурса имени Д.И. Менделеева (9 человек обучающихся). 2018 г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4. Грамота Курского института развития образования участника фестиваля </a:t>
            </a:r>
            <a:r>
              <a:rPr lang="ru-RU" sz="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творческих открытий и инициатив обучающихся общеобразовательных организаций Курской области 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«Леонардо», 2016 , 2019 гг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Грамота 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ОБУДО «Курский областной центр туризма»,  Курская  областная Дума, КРО «Союз литераторов России</a:t>
            </a:r>
            <a:r>
              <a:rPr lang="ru-RU" sz="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»  </a:t>
            </a:r>
            <a:r>
              <a:rPr lang="ru-RU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 творческие успехи    в открытом творческом конкурсе «Воинские памятники Соловьиного края». 2019 г.</a:t>
            </a:r>
          </a:p>
          <a:p>
            <a:r>
              <a:rPr lang="ru-RU" sz="800" dirty="0"/>
              <a:t> </a:t>
            </a:r>
          </a:p>
          <a:p>
            <a:r>
              <a:rPr lang="ru-RU" sz="700" b="1" dirty="0" smtClean="0">
                <a:solidFill>
                  <a:srgbClr val="0000FF"/>
                </a:solidFill>
              </a:rPr>
              <a:t>.</a:t>
            </a:r>
          </a:p>
          <a:p>
            <a:endParaRPr lang="ru-RU" sz="700" b="1" dirty="0">
              <a:solidFill>
                <a:srgbClr val="0000FF"/>
              </a:solidFill>
            </a:endParaRPr>
          </a:p>
          <a:p>
            <a:endParaRPr lang="ru-RU" sz="700" b="1" dirty="0" smtClean="0">
              <a:solidFill>
                <a:srgbClr val="0000FF"/>
              </a:solidFill>
            </a:endParaRPr>
          </a:p>
          <a:p>
            <a:endParaRPr lang="ru-RU" sz="700" b="1" dirty="0">
              <a:solidFill>
                <a:srgbClr val="0000FF"/>
              </a:solidFill>
            </a:endParaRPr>
          </a:p>
          <a:p>
            <a:endParaRPr lang="ru-RU" sz="700" b="1" dirty="0">
              <a:solidFill>
                <a:srgbClr val="0000FF"/>
              </a:solidFill>
            </a:endParaRPr>
          </a:p>
        </p:txBody>
      </p:sp>
      <p:pic>
        <p:nvPicPr>
          <p:cNvPr id="29" name="Рисунок 5" descr="Описание: C:\Users\Пользователь\Downloads\Дипломы Грамоты\Диплом 2 степени для победителей smartolimp.ru №275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739" y="3167273"/>
            <a:ext cx="710920" cy="112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68" descr="Описание: E:\Изображения\Дистанционный Эрудит 2018\Дист. Эрудит Зубков¦ smartolimp.ru тДЦ2746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061" y="3167273"/>
            <a:ext cx="745626" cy="112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23" descr="Описание: C:\Users\Пользователь\Pictures\Достидение детей и педагога\Диплом Эрудит 2 место Катыхин.Бирюков. Памогаев 201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53" y="3167272"/>
            <a:ext cx="735480" cy="116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Рисунок 93" descr="Описание: C:\Users\Public\Music\Дипломы, Грамоты Балахнина 2017\Грамота Исчезнувшие памятники России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66" y="3159722"/>
            <a:ext cx="837283" cy="113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Рисунок 43" descr="http://novduz.ucoz.ru/Document2017/Kartinki/ped-issled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1" y="1131960"/>
            <a:ext cx="1069221" cy="988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Рисунок 56" descr="Описание: E:\Изображения\DSC04438 (Copy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2" y="1131960"/>
            <a:ext cx="1627071" cy="9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Рисунок 51" descr="C:\Users\Пользователь\Pictures\Фото 2 Юн. иссл. 16 г\IMG_9197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6" y="8576877"/>
            <a:ext cx="1774324" cy="1309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Рисунок 60" descr="Описание: C:\Users\Пользователь\Pictures\Фото 2 Юн. иссл. 16 г\IMG_1965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199" y="8576877"/>
            <a:ext cx="1511301" cy="130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Рисунок 55" descr="C:\Users\Пользователь\Pictures\Достидение детей и педагога\doc00042520181107105051_005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09" y="4373561"/>
            <a:ext cx="84455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Рисунок 59" descr="C:\Users\Пользователь\Downloads\Image10 (4)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" y="5595243"/>
            <a:ext cx="899415" cy="612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Рисунок 60" descr="C:\Users\Public\Music\Осенний фестиваль Знаний2019\Дипломы Компэду\Апальков Роман - диплом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061" y="4365625"/>
            <a:ext cx="653988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Рисунок 61" descr="C:\Users\Public\Music\В волш. мире Шаталова Дарья Д-2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251" y="4365625"/>
            <a:ext cx="762999" cy="103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10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074234" y="5595243"/>
            <a:ext cx="966787" cy="612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10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134323" y="5595243"/>
            <a:ext cx="899083" cy="612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10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89991" y="63500"/>
            <a:ext cx="1349342" cy="100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Рисунок 83" descr="Описание: C:\Users\Пользователь\Pictures\Достидение детей и педагога\Благод. Юн.исслед. за участ в мероприят ГВП Эруд 17-18 уч. г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66" y="4373560"/>
            <a:ext cx="837283" cy="10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Рисунок 68" descr="C:\Users\Пользователь\Pictures\Достидение детей и педагога\Руднева Диплом 2 место Эрудит.jpg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66" y="4365625"/>
            <a:ext cx="837283" cy="103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13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881</TotalTime>
  <Words>297</Words>
  <Application>Microsoft Office PowerPoint</Application>
  <PresentationFormat>Лист A4 (210x297 мм)</PresentationFormat>
  <Paragraphs>115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«Результативное участие в хореографических конкурсах как показатель эффективной реализации дополнительных общеобразовательных программ хореографической студии «Виктория»</dc:title>
  <dc:creator>НАТАЛЬЯ</dc:creator>
  <cp:lastModifiedBy>Пользователь</cp:lastModifiedBy>
  <cp:revision>98</cp:revision>
  <cp:lastPrinted>2019-01-16T06:48:05Z</cp:lastPrinted>
  <dcterms:created xsi:type="dcterms:W3CDTF">2017-01-12T07:14:18Z</dcterms:created>
  <dcterms:modified xsi:type="dcterms:W3CDTF">2022-01-10T08:22:57Z</dcterms:modified>
</cp:coreProperties>
</file>