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74" r:id="rId3"/>
    <p:sldId id="275" r:id="rId4"/>
    <p:sldId id="276" r:id="rId5"/>
    <p:sldId id="270" r:id="rId6"/>
    <p:sldId id="281" r:id="rId7"/>
    <p:sldId id="265" r:id="rId8"/>
    <p:sldId id="282" r:id="rId9"/>
    <p:sldId id="285" r:id="rId10"/>
    <p:sldId id="286" r:id="rId11"/>
    <p:sldId id="287" r:id="rId12"/>
    <p:sldId id="284" r:id="rId13"/>
    <p:sldId id="26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80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3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15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319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7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7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5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1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3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19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0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5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6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9C6EC1-8AD5-4094-890C-6799144DF85C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F26433-B118-4CFE-A332-B18676A28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1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0FE98-6B81-98DD-9C6D-70D87FD2E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8656" y="2113710"/>
            <a:ext cx="7474688" cy="895301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«Средневековый город. </a:t>
            </a:r>
            <a:b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Ремесло в средневековом городе»</a:t>
            </a:r>
          </a:p>
        </p:txBody>
      </p:sp>
    </p:spTree>
    <p:extLst>
      <p:ext uri="{BB962C8B-B14F-4D97-AF65-F5344CB8AC3E}">
        <p14:creationId xmlns:p14="http://schemas.microsoft.com/office/powerpoint/2010/main" val="63802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58" y="593875"/>
            <a:ext cx="10956471" cy="95733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Внутренне убранство дома</a:t>
            </a:r>
            <a:endParaRPr lang="ru-RU" sz="4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88B8C8-7439-63B6-921F-95782598E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94" y="1998921"/>
            <a:ext cx="4933508" cy="37001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0AB626-3481-8C01-CE0F-11B3B66B28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9" y="1998921"/>
            <a:ext cx="4933509" cy="37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7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764" y="809520"/>
            <a:ext cx="10956471" cy="64025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Кузнечная мастерская</a:t>
            </a:r>
            <a:endParaRPr lang="ru-RU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E57DDB-FA15-B2F2-A9BF-A5D8C41560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10048" r="4276" b="1867"/>
          <a:stretch/>
        </p:blipFill>
        <p:spPr bwMode="auto">
          <a:xfrm>
            <a:off x="964018" y="1833398"/>
            <a:ext cx="5388651" cy="3894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1D1A91-E7C5-5B26-6471-77AA587AF1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5"/>
          <a:stretch/>
        </p:blipFill>
        <p:spPr>
          <a:xfrm>
            <a:off x="6815470" y="1833397"/>
            <a:ext cx="4412512" cy="38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2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>
            <a:extLst>
              <a:ext uri="{FF2B5EF4-FFF2-40B4-BE49-F238E27FC236}">
                <a16:creationId xmlns:a16="http://schemas.microsoft.com/office/drawing/2014/main" id="{78CAE48D-D83A-8833-3198-A3C67E6559E7}"/>
              </a:ext>
            </a:extLst>
          </p:cNvPr>
          <p:cNvSpPr txBox="1">
            <a:spLocks/>
          </p:cNvSpPr>
          <p:nvPr/>
        </p:nvSpPr>
        <p:spPr>
          <a:xfrm>
            <a:off x="1483179" y="689247"/>
            <a:ext cx="9225642" cy="713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18181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Средневековый дом с мостом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Klinova.YA\Desktop\Доклад\Фото\IMG_03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7733" b="15868"/>
          <a:stretch/>
        </p:blipFill>
        <p:spPr bwMode="auto">
          <a:xfrm>
            <a:off x="2424223" y="1476991"/>
            <a:ext cx="7647784" cy="44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8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43B889E-3B9E-60DE-FC12-7D2AA6A6A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378" y="751114"/>
            <a:ext cx="10597243" cy="78339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Ремесленная мастерская - кузница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Klinova.YA\Desktop\Доклад\Фото\IMG_03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/>
          <a:stretch/>
        </p:blipFill>
        <p:spPr bwMode="auto">
          <a:xfrm>
            <a:off x="2828260" y="1534506"/>
            <a:ext cx="6067266" cy="45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0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B2FB2-71D5-5296-425A-AC02CC486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062520"/>
            <a:ext cx="6815669" cy="1137883"/>
          </a:xfrm>
        </p:spPr>
        <p:txBody>
          <a:bodyPr/>
          <a:lstStyle/>
          <a:p>
            <a:r>
              <a:rPr lang="ru-RU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6D1700-73EB-D38B-7C16-CEEDF788F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83452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0DAD6D-FDB2-C90D-571E-705FDC6E1C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r="28580"/>
          <a:stretch>
            <a:fillRect/>
          </a:stretch>
        </p:blipFill>
        <p:spPr>
          <a:xfrm>
            <a:off x="6943060" y="1041400"/>
            <a:ext cx="4215118" cy="47752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6A06042-C418-F48D-1E9F-32E6D9EDC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6298" y="925033"/>
            <a:ext cx="5635255" cy="503983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Причины возникновения и роста городов: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Отделение ремесла от сельского хозяйства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Увеличение крестьянского населения Европы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Рост объёмов производства и развитие торговли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Городская жизнь зачастую выгодно отличалась от деревенской и этим привлекала новых поселенцев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Потребность населения в защите</a:t>
            </a:r>
            <a:endParaRPr lang="ru-RU" sz="19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92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C9B9B-F464-ADDF-7EBD-2354B9CE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86" y="967563"/>
            <a:ext cx="6888629" cy="850604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2400"/>
              </a:spcAft>
              <a:buClr>
                <a:schemeClr val="accent1"/>
              </a:buClr>
              <a:buSzPct val="115000"/>
            </a:pP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Места расположения городов: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D6F12-BA87-A845-92E3-F68AEED41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6284" y="2152902"/>
            <a:ext cx="6241816" cy="3812722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торговых путях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берегам рек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вдоль важных дорог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морском побережье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рядом с замком феодала или монастырём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D90F16-4180-29CF-B677-71D914C16A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9" r="29949"/>
          <a:stretch>
            <a:fillRect/>
          </a:stretch>
        </p:blipFill>
        <p:spPr>
          <a:xfrm>
            <a:off x="7537215" y="659219"/>
            <a:ext cx="3786459" cy="5528930"/>
          </a:xfrm>
        </p:spPr>
      </p:pic>
    </p:spTree>
    <p:extLst>
      <p:ext uri="{BB962C8B-B14F-4D97-AF65-F5344CB8AC3E}">
        <p14:creationId xmlns:p14="http://schemas.microsoft.com/office/powerpoint/2010/main" val="4401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7E647-D630-20ED-7A41-B7E98238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8" y="714828"/>
            <a:ext cx="10270671" cy="999671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вид и планировка городов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9C734F-6FB3-2602-23AC-8106A26B1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1733107"/>
            <a:ext cx="6241816" cy="3351125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026" name="Picture 2" descr="C:\Users\Klinova.Y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14" y="1824244"/>
            <a:ext cx="8327571" cy="40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4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156CC-FAFE-199E-65F3-0BC86A6CE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963386"/>
            <a:ext cx="6262577" cy="10294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городов, </a:t>
            </a:r>
            <a:b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городов с сеньорами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B94BC8-8451-38B3-7A32-09375D83F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3767" y="2302329"/>
            <a:ext cx="5699052" cy="3592285"/>
          </a:xfrm>
        </p:spPr>
        <p:txBody>
          <a:bodyPr>
            <a:normAutofit lnSpcReduction="10000"/>
          </a:bodyPr>
          <a:lstStyle/>
          <a:p>
            <a:pPr indent="450215" algn="just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Основное население средневековых городов составляли ремесленники. 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</a:t>
            </a:r>
            <a:r>
              <a:rPr lang="ru-RU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орожан называли бюргерами («бург» – нем. «крепость»). </a:t>
            </a:r>
          </a:p>
          <a:p>
            <a:pPr indent="450215" algn="just"/>
            <a:r>
              <a:rPr lang="ru-RU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Важный результат борьбы городов с сеньорами - освобождение горожан от зависимости сеньоров.</a:t>
            </a:r>
          </a:p>
          <a:p>
            <a:pPr indent="450215" algn="just"/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Средневековая пословица гласит: «Городской воздух делает человека свободным».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BD9CF3-41E8-2103-5341-2F068439A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75" y="648586"/>
            <a:ext cx="4614086" cy="55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7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800101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Мастерская городского ремесленника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Klinova.YA\Desktop\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12982" r="19220" b="7046"/>
          <a:stretch/>
        </p:blipFill>
        <p:spPr bwMode="auto">
          <a:xfrm>
            <a:off x="2691493" y="1419687"/>
            <a:ext cx="6809014" cy="454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8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E076492-F777-6153-5EA8-1774A8B53A3A}"/>
              </a:ext>
            </a:extLst>
          </p:cNvPr>
          <p:cNvSpPr txBox="1">
            <a:spLocks/>
          </p:cNvSpPr>
          <p:nvPr/>
        </p:nvSpPr>
        <p:spPr>
          <a:xfrm>
            <a:off x="620486" y="893134"/>
            <a:ext cx="6916729" cy="5255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Цехи – союзы ремесленников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82502" y="1807532"/>
            <a:ext cx="6400800" cy="4167965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Ремесленники одной специальности, проживавшие в одном городе, часто объединялись в союзы –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цехи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Были цехи ткачей, сапожников, каменщиков, плотников и много других.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общем собрании принимали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устав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правила, обязательные для всех членов цеха.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главе цеха стояли избираемые мастерами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старшины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28613"/>
          <a:stretch/>
        </p:blipFill>
        <p:spPr bwMode="auto">
          <a:xfrm>
            <a:off x="7537215" y="971061"/>
            <a:ext cx="3620964" cy="493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53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88" y="956930"/>
            <a:ext cx="6411433" cy="79782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Престижность ремесленных профессий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971" y="1855571"/>
            <a:ext cx="6018029" cy="4061637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все профессии были одинаково престижными и не все цеха – одинаково богатыми. </a:t>
            </a:r>
          </a:p>
          <a:p>
            <a:pPr indent="450215" algn="just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Ступени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иерархии профессий: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монетчики и ювелиры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мастера, работавшие с металлом, аптекари, портные, ткачи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гончары, строители, сапожники, кузнецы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«грязные» ремесла (кожевенники)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894865-64AB-75F3-92B8-5C28D31482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1" r="28101"/>
          <a:stretch>
            <a:fillRect/>
          </a:stretch>
        </p:blipFill>
        <p:spPr>
          <a:xfrm>
            <a:off x="7208874" y="712381"/>
            <a:ext cx="4130057" cy="5443869"/>
          </a:xfrm>
        </p:spPr>
      </p:pic>
    </p:spTree>
    <p:extLst>
      <p:ext uri="{BB962C8B-B14F-4D97-AF65-F5344CB8AC3E}">
        <p14:creationId xmlns:p14="http://schemas.microsoft.com/office/powerpoint/2010/main" val="230233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14" y="770830"/>
            <a:ext cx="10842171" cy="596213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макета средневекового города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482C1-CBDA-F71B-55EB-FE620A712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2479" r="1243" b="1266"/>
          <a:stretch/>
        </p:blipFill>
        <p:spPr>
          <a:xfrm>
            <a:off x="1157176" y="1613014"/>
            <a:ext cx="9877646" cy="40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76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4035</TotalTime>
  <Words>242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Garamond</vt:lpstr>
      <vt:lpstr>Times New Roman</vt:lpstr>
      <vt:lpstr>Wingdings</vt:lpstr>
      <vt:lpstr>Натуральные материалы</vt:lpstr>
      <vt:lpstr>«Средневековый город.  Ремесло в средневековом городе»</vt:lpstr>
      <vt:lpstr>Презентация PowerPoint</vt:lpstr>
      <vt:lpstr>Места расположения городов:</vt:lpstr>
      <vt:lpstr>Внешний вид и планировка городов</vt:lpstr>
      <vt:lpstr>Население городов,  борьба городов с сеньорами</vt:lpstr>
      <vt:lpstr>Презентация PowerPoint</vt:lpstr>
      <vt:lpstr>Презентация PowerPoint</vt:lpstr>
      <vt:lpstr>Престижность ремесленных профессий</vt:lpstr>
      <vt:lpstr>Создание макета средневекового города</vt:lpstr>
      <vt:lpstr>  Внутренне убранство дома</vt:lpstr>
      <vt:lpstr>  Кузнечная мастерская</vt:lpstr>
      <vt:lpstr>Презентация PowerPoint</vt:lpstr>
      <vt:lpstr>Презентация PowerPoint</vt:lpstr>
      <vt:lpstr>СПАСИБО ЗА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Средневековый  город</dc:title>
  <dc:creator>Дмитрий</dc:creator>
  <cp:lastModifiedBy>GIA1</cp:lastModifiedBy>
  <cp:revision>47</cp:revision>
  <dcterms:created xsi:type="dcterms:W3CDTF">2022-11-02T16:01:45Z</dcterms:created>
  <dcterms:modified xsi:type="dcterms:W3CDTF">2023-06-13T04:26:46Z</dcterms:modified>
</cp:coreProperties>
</file>