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0" r:id="rId4"/>
    <p:sldId id="261" r:id="rId5"/>
    <p:sldId id="262" r:id="rId6"/>
    <p:sldId id="280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81" r:id="rId15"/>
    <p:sldId id="271" r:id="rId16"/>
    <p:sldId id="272" r:id="rId17"/>
    <p:sldId id="274" r:id="rId18"/>
    <p:sldId id="275" r:id="rId19"/>
    <p:sldId id="276" r:id="rId20"/>
    <p:sldId id="277" r:id="rId21"/>
    <p:sldId id="287" r:id="rId22"/>
    <p:sldId id="288" r:id="rId23"/>
    <p:sldId id="278" r:id="rId24"/>
    <p:sldId id="284" r:id="rId25"/>
    <p:sldId id="285" r:id="rId26"/>
    <p:sldId id="279" r:id="rId27"/>
    <p:sldId id="283" r:id="rId28"/>
    <p:sldId id="286" r:id="rId29"/>
    <p:sldId id="289" r:id="rId30"/>
    <p:sldId id="29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00"/>
    <a:srgbClr val="A40000"/>
    <a:srgbClr val="001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8448D-91A2-4A06-85AD-88B435D0E2D5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4F55-1D7C-4127-8CD6-DFA634521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88C88-147D-444E-BE6E-E2B8BB3B0CB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0777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4800" b="1" cap="none" spc="5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66552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rgbClr val="002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E99BC-4097-43CC-9D13-75ABF74C2ACB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F09C-691A-44BD-B587-E9F27112F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A58B-BAEE-4B7F-BE21-9465A7B97683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76DD-BE0C-4A55-99AD-14FB74E9F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A539-49EF-4014-A309-4AF50D555532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7B1-9BA9-4F7C-9415-8DFE84A08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80D8-0BB4-4CA8-BB0D-334463E4E311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9724-80EA-4E7E-9041-4042C75E4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3FE8-71BE-491E-B4D6-06B65BC7565C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BBCD-3C52-4B0B-A9C5-122095A96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7" name="Picture 3" descr="C:\Users\Solaris\Downloads\UK.png"/>
          <p:cNvPicPr>
            <a:picLocks noChangeAspect="1" noChangeArrowheads="1"/>
          </p:cNvPicPr>
          <p:nvPr userDrawn="1"/>
        </p:nvPicPr>
        <p:blipFill>
          <a:blip r:embed="rId2" cstate="print"/>
          <a:srcRect b="7382"/>
          <a:stretch>
            <a:fillRect/>
          </a:stretch>
        </p:blipFill>
        <p:spPr bwMode="auto">
          <a:xfrm>
            <a:off x="0" y="5524299"/>
            <a:ext cx="1440000" cy="13337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 userDrawn="1"/>
        </p:nvSpPr>
        <p:spPr>
          <a:xfrm flipH="1"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3FE8-71BE-491E-B4D6-06B65BC7565C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BBCD-3C52-4B0B-A9C5-122095A96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6" name="Picture 2" descr="C:\Users\Solaris\Downloads\Rossiya-Russia.png"/>
          <p:cNvPicPr>
            <a:picLocks noChangeAspect="1" noChangeArrowheads="1"/>
          </p:cNvPicPr>
          <p:nvPr userDrawn="1"/>
        </p:nvPicPr>
        <p:blipFill>
          <a:blip r:embed="rId2" cstate="print"/>
          <a:srcRect b="7382"/>
          <a:stretch>
            <a:fillRect/>
          </a:stretch>
        </p:blipFill>
        <p:spPr bwMode="auto">
          <a:xfrm>
            <a:off x="0" y="5524299"/>
            <a:ext cx="1440000" cy="13337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5614-DBD8-4CAF-ABDD-876B54BF54C6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D905-1ACF-4156-A180-2BDE0C597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39BA-5FCF-41B7-BFD7-8E7DA3C9E8F6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8F713-4922-40AB-8C07-80ED0CFF2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71B3-4A46-4287-97D2-459E520438E5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90BED-F5FE-47C3-9D46-FFAF697F3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8D09-4132-47B2-86D2-8562647DB6CA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C743-20B4-4C50-8251-E72739FDF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F3B9-10CB-4CAF-8EF1-73A5C8530708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9CF9-3D87-41C6-A94D-633C1B6FE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мка 5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AB6-B7D9-493D-8B73-1839B84FB0FA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751B-A817-4CC4-937E-5A1A64055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EA28B9-9D2C-4ABD-9D6A-4D31797CFBC9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DB061F-0AC7-463E-8172-F436812B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2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6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6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6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6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6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metodika/priemy/5871_formy_raboty_v_para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wiki.ru/wiki/index.php" TargetMode="External"/><Relationship Id="rId2" Type="http://schemas.openxmlformats.org/officeDocument/2006/relationships/hyperlink" Target="http://www.debono.ru/article/sixhat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«Современные интерактивные</a:t>
            </a:r>
            <a:b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педагогические технологии обучения</a:t>
            </a:r>
            <a:b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уроках английского языка 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Технология </a:t>
            </a:r>
            <a:br>
              <a:rPr lang="ru-RU" b="1" dirty="0" smtClean="0">
                <a:solidFill>
                  <a:srgbClr val="660066"/>
                </a:solidFill>
              </a:rPr>
            </a:br>
            <a:r>
              <a:rPr lang="ru-RU" b="1" dirty="0" smtClean="0">
                <a:solidFill>
                  <a:srgbClr val="660066"/>
                </a:solidFill>
              </a:rPr>
              <a:t>«Групповой рассказ»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реализуется двумя способами. Во время первого способа, каждый учащийся добавляет одно предложение к уже начатому рассказу. По определенному сигналу (через минуту) лист с незаконченным рассказом передается дальше по кругу. Второй способ хорошо подходит для отработки темы «Вопросительные слова». Учитель задает вопросы в определенном порядке, каждый участник процесса пишет ответ, складывает лист бумаги так, чтобы никто его не видел и передает соседу. Движение происходит по кругу. Таким образом, в конце получаются сразу несколько неожиданных рассказов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Технология «</a:t>
            </a:r>
            <a:r>
              <a:rPr lang="ru-RU" b="1" dirty="0" err="1" smtClean="0">
                <a:solidFill>
                  <a:srgbClr val="FF0000"/>
                </a:solidFill>
              </a:rPr>
              <a:t>Брейн-ринг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200" dirty="0" smtClean="0"/>
              <a:t>     очень хорошо подходит для уроков- обобщения изученного материала. Содержательное наполнение раундов может быть абсолютно разнообразным, и охватывать такие разделы как лексику, грамматику, чтение, </a:t>
            </a:r>
            <a:r>
              <a:rPr lang="ru-RU" sz="2200" dirty="0" err="1" smtClean="0"/>
              <a:t>аудирования</a:t>
            </a:r>
            <a:r>
              <a:rPr lang="ru-RU" sz="2200" dirty="0" smtClean="0"/>
              <a:t> и письмо. Данная технология требует серьезной подготовительной работы, которая включает в себя: выбор темы, составление задания, создание презентации, продумывание вопросов на внимание, заготовка бланков ответов, дипломов. В начале игры происходит выбор жюри, деление учащихся на команды. Каждый раунд длится 3 минуты, после чего, ответы сдаются в жюри в письменном виде. Правильность ответов проверяется и обсуждается после каждого раунда, а затем задается серия вопросов на внимание, что тоже приносит дополнительные очки командам.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Технология «Ролевая игра»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03252"/>
            <a:ext cx="8229600" cy="465992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400" dirty="0" smtClean="0"/>
              <a:t>Ролевая игра – это речевая, игровая и учебная деятельности одновременно. С точки зрения учащихся, ролевая игра – это игровая деятельность, в процессе которой они выступают в разных ролях.</a:t>
            </a:r>
          </a:p>
          <a:p>
            <a:pPr>
              <a:buNone/>
            </a:pPr>
            <a:r>
              <a:rPr lang="ru-RU" sz="2400" dirty="0" smtClean="0"/>
              <a:t>   Существует огромное количество форм ролевых игр на уроках английского языка: презентации, клубы по интересам, интервью, заочные путешествия, круглые столы, пресс-конференции, экскурсии, сказки, репортажи и т.д.Как показывают результаты обучения, применение ролевой игры на уроках иностранного языка способствует положительным изменениям в речи учащихся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Cluster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Method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–</a:t>
            </a:r>
            <a:r>
              <a:rPr lang="ru-RU" sz="2800" b="1" dirty="0" smtClean="0"/>
              <a:t> графический </a:t>
            </a:r>
            <a:br>
              <a:rPr lang="ru-RU" sz="2800" b="1" dirty="0" smtClean="0"/>
            </a:br>
            <a:r>
              <a:rPr lang="ru-RU" sz="2800" b="1" dirty="0" smtClean="0"/>
              <a:t>приём систематизации материала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336" y="1434904"/>
            <a:ext cx="8229600" cy="4353634"/>
          </a:xfrm>
        </p:spPr>
        <p:txBody>
          <a:bodyPr/>
          <a:lstStyle/>
          <a:p>
            <a:pPr marL="571500" indent="-571500" algn="just">
              <a:lnSpc>
                <a:spcPct val="120000"/>
              </a:lnSpc>
              <a:buNone/>
            </a:pPr>
            <a:r>
              <a:rPr lang="ru-RU" sz="2400" dirty="0" smtClean="0"/>
              <a:t>Мысли не громоздятся, а “гроздятся”, </a:t>
            </a:r>
          </a:p>
          <a:p>
            <a:pPr marL="571500" indent="-571500" algn="just">
              <a:lnSpc>
                <a:spcPct val="120000"/>
              </a:lnSpc>
              <a:buNone/>
            </a:pPr>
            <a:r>
              <a:rPr lang="ru-RU" sz="2400" dirty="0" smtClean="0"/>
              <a:t>т. е. располагаются в определённом порядке.</a:t>
            </a:r>
          </a:p>
          <a:p>
            <a:pPr marL="571500" indent="-5715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>
                <a:latin typeface="Comic Sans MS" pitchFamily="66" charset="0"/>
              </a:rPr>
              <a:t>  </a:t>
            </a:r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Технология составления кластера:</a:t>
            </a:r>
            <a:endParaRPr lang="ru-RU" sz="22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2200" dirty="0" smtClean="0"/>
              <a:t>Ключевое слово или понятие;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2200" dirty="0" smtClean="0"/>
              <a:t>Запись слов вокруг ключевого слова. Они обводятся и соединяются с основным словом;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2200" dirty="0" smtClean="0"/>
              <a:t>Каждое новое слово образует собой новое ядро, которое вызывает дальнейшие ассоциации. Таким образом, создаются ассоциативные цепочки;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ru-RU" sz="2200" dirty="0" smtClean="0"/>
              <a:t>Взаимосвязанные понятия соединяются линиями. </a:t>
            </a:r>
          </a:p>
          <a:p>
            <a:pPr marL="571500" indent="-571500">
              <a:lnSpc>
                <a:spcPct val="120000"/>
              </a:lnSpc>
              <a:buNone/>
            </a:pPr>
            <a:r>
              <a:rPr lang="ru-RU" sz="1800" dirty="0" smtClean="0"/>
              <a:t>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Технология составления кластера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3143248"/>
            <a:ext cx="2571768" cy="142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A house</a:t>
            </a:r>
            <a:endParaRPr lang="ru-RU" sz="3600" b="1" dirty="0"/>
          </a:p>
        </p:txBody>
      </p:sp>
      <p:sp>
        <p:nvSpPr>
          <p:cNvPr id="8" name="Овал 7"/>
          <p:cNvSpPr/>
          <p:nvPr/>
        </p:nvSpPr>
        <p:spPr>
          <a:xfrm>
            <a:off x="1000100" y="2143116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/>
              <a:t>a living room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071670" y="5643578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lamp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71472" y="1142984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sofa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0" y="2857496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TV set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142976" y="4429132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 bedroom</a:t>
            </a:r>
            <a:endParaRPr lang="ru-RU" sz="2400" b="1" dirty="0"/>
          </a:p>
        </p:txBody>
      </p:sp>
      <p:sp>
        <p:nvSpPr>
          <p:cNvPr id="13" name="Овал 12"/>
          <p:cNvSpPr/>
          <p:nvPr/>
        </p:nvSpPr>
        <p:spPr>
          <a:xfrm>
            <a:off x="5786446" y="4429132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 kitchen</a:t>
            </a:r>
            <a:endParaRPr lang="ru-RU" sz="2800" b="1" dirty="0"/>
          </a:p>
        </p:txBody>
      </p:sp>
      <p:sp>
        <p:nvSpPr>
          <p:cNvPr id="14" name="Овал 13"/>
          <p:cNvSpPr/>
          <p:nvPr/>
        </p:nvSpPr>
        <p:spPr>
          <a:xfrm>
            <a:off x="5715008" y="2071678"/>
            <a:ext cx="257176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 hall</a:t>
            </a:r>
            <a:endParaRPr lang="ru-RU" sz="2800" b="1" dirty="0"/>
          </a:p>
        </p:txBody>
      </p:sp>
      <p:sp>
        <p:nvSpPr>
          <p:cNvPr id="15" name="Овал 14"/>
          <p:cNvSpPr/>
          <p:nvPr/>
        </p:nvSpPr>
        <p:spPr>
          <a:xfrm>
            <a:off x="357158" y="5357826"/>
            <a:ext cx="1357322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bed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4" idx="7"/>
          </p:cNvCxnSpPr>
          <p:nvPr/>
        </p:nvCxnSpPr>
        <p:spPr>
          <a:xfrm rot="5400000" flipH="1" flipV="1">
            <a:off x="5814986" y="2738082"/>
            <a:ext cx="352113" cy="87669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43570" y="4286256"/>
            <a:ext cx="642942" cy="2143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</p:cNvCxnSpPr>
          <p:nvPr/>
        </p:nvCxnSpPr>
        <p:spPr>
          <a:xfrm rot="5400000">
            <a:off x="3334092" y="4029044"/>
            <a:ext cx="66363" cy="73381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071803" y="3000373"/>
            <a:ext cx="857259" cy="21431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1643042" y="5357826"/>
            <a:ext cx="357190" cy="28575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0"/>
          </p:cNvCxnSpPr>
          <p:nvPr/>
        </p:nvCxnSpPr>
        <p:spPr>
          <a:xfrm rot="5400000">
            <a:off x="2589595" y="5375686"/>
            <a:ext cx="428628" cy="1071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6"/>
          </p:cNvCxnSpPr>
          <p:nvPr/>
        </p:nvCxnSpPr>
        <p:spPr>
          <a:xfrm rot="10800000" flipV="1">
            <a:off x="1357322" y="3071809"/>
            <a:ext cx="428594" cy="25003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0"/>
          </p:cNvCxnSpPr>
          <p:nvPr/>
        </p:nvCxnSpPr>
        <p:spPr>
          <a:xfrm rot="16200000" flipV="1">
            <a:off x="1785921" y="1643052"/>
            <a:ext cx="357189" cy="64293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Возможности использования: 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При систематизации, повторении материала;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работе с текстом;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повторении в начале урока;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введении в тему;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сборе необходимого языкового материала;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контроле.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7286" y="1600200"/>
            <a:ext cx="4228514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  Дети называют слова по теме, которые учитель (или ученики) записывают в две колонки. Затем учащийся называют обобщающие слова: "</a:t>
            </a:r>
            <a:r>
              <a:rPr lang="en-US" dirty="0" smtClean="0">
                <a:solidFill>
                  <a:srgbClr val="000000"/>
                </a:solidFill>
              </a:rPr>
              <a:t>rooms", "furniture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66637" y="1600200"/>
            <a:ext cx="3589435" cy="482830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5422"/>
            <a:ext cx="8229600" cy="1122216"/>
          </a:xfrm>
        </p:spPr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Инсерт</a:t>
            </a:r>
            <a:r>
              <a:rPr lang="ru-RU" b="1" dirty="0" smtClean="0">
                <a:solidFill>
                  <a:srgbClr val="002060"/>
                </a:solidFill>
              </a:rPr>
              <a:t> — что это такое?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3132" y="12203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Название приема представляет собой аббревиатуру:</a:t>
            </a:r>
          </a:p>
          <a:p>
            <a:pPr>
              <a:buNone/>
            </a:pPr>
            <a:r>
              <a:rPr lang="ru-RU" sz="2400" dirty="0" smtClean="0"/>
              <a:t>I — </a:t>
            </a:r>
            <a:r>
              <a:rPr lang="ru-RU" sz="2400" dirty="0" err="1" smtClean="0"/>
              <a:t>interactive</a:t>
            </a:r>
            <a:r>
              <a:rPr lang="ru-RU" sz="2400" dirty="0" smtClean="0"/>
              <a:t> (интерактивная).</a:t>
            </a:r>
          </a:p>
          <a:p>
            <a:pPr>
              <a:buNone/>
            </a:pPr>
            <a:r>
              <a:rPr lang="ru-RU" sz="2400" dirty="0" smtClean="0"/>
              <a:t>N — </a:t>
            </a:r>
            <a:r>
              <a:rPr lang="ru-RU" sz="2400" dirty="0" err="1" smtClean="0"/>
              <a:t>noting</a:t>
            </a:r>
            <a:r>
              <a:rPr lang="ru-RU" sz="2400" dirty="0" smtClean="0"/>
              <a:t> (познавательная).</a:t>
            </a:r>
          </a:p>
          <a:p>
            <a:pPr>
              <a:buNone/>
            </a:pPr>
            <a:r>
              <a:rPr lang="ru-RU" sz="2400" dirty="0" smtClean="0"/>
              <a:t>S — </a:t>
            </a:r>
            <a:r>
              <a:rPr lang="ru-RU" sz="2400" dirty="0" err="1" smtClean="0"/>
              <a:t>system</a:t>
            </a:r>
            <a:r>
              <a:rPr lang="ru-RU" sz="2400" dirty="0" smtClean="0"/>
              <a:t>  </a:t>
            </a:r>
            <a:r>
              <a:rPr lang="ru-RU" sz="2400" dirty="0" err="1" smtClean="0"/>
              <a:t>for</a:t>
            </a:r>
            <a:r>
              <a:rPr lang="ru-RU" sz="2400" dirty="0" smtClean="0"/>
              <a:t> (система).</a:t>
            </a:r>
          </a:p>
          <a:p>
            <a:pPr>
              <a:buNone/>
            </a:pPr>
            <a:r>
              <a:rPr lang="ru-RU" sz="2400" dirty="0" smtClean="0"/>
              <a:t>E — </a:t>
            </a:r>
            <a:r>
              <a:rPr lang="ru-RU" sz="2400" dirty="0" err="1" smtClean="0"/>
              <a:t>effective</a:t>
            </a:r>
            <a:r>
              <a:rPr lang="ru-RU" sz="2400" dirty="0" smtClean="0"/>
              <a:t> (для эффективного).</a:t>
            </a:r>
          </a:p>
          <a:p>
            <a:pPr>
              <a:buNone/>
            </a:pPr>
            <a:r>
              <a:rPr lang="ru-RU" sz="2400" dirty="0" smtClean="0"/>
              <a:t>R — </a:t>
            </a:r>
            <a:r>
              <a:rPr lang="ru-RU" sz="2400" dirty="0" err="1" smtClean="0"/>
              <a:t>reading</a:t>
            </a:r>
            <a:r>
              <a:rPr lang="ru-RU" sz="2400" dirty="0" smtClean="0"/>
              <a:t> (чтения).</a:t>
            </a:r>
          </a:p>
          <a:p>
            <a:pPr>
              <a:buNone/>
            </a:pPr>
            <a:r>
              <a:rPr lang="ru-RU" sz="2400" dirty="0" smtClean="0"/>
              <a:t>T — </a:t>
            </a:r>
            <a:r>
              <a:rPr lang="ru-RU" sz="2400" dirty="0" err="1" smtClean="0"/>
              <a:t>thinking</a:t>
            </a:r>
            <a:r>
              <a:rPr lang="ru-RU" sz="2400" dirty="0" smtClean="0"/>
              <a:t> (и размышления).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Инсерт</a:t>
            </a:r>
            <a:r>
              <a:rPr lang="ru-RU" sz="2400" dirty="0" smtClean="0"/>
              <a:t> — это прием технологии развития критического мышления через чтение и письмо (ТРКМЧП), используемый при работе с текстом, с новой информацией.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Как использовать прием </a:t>
            </a:r>
            <a:r>
              <a:rPr lang="ru-RU" sz="3600" b="1" dirty="0" smtClean="0">
                <a:solidFill>
                  <a:srgbClr val="C00000"/>
                </a:solidFill>
              </a:rPr>
              <a:t>"</a:t>
            </a:r>
            <a:r>
              <a:rPr lang="ru-RU" sz="3600" b="1" dirty="0" err="1" smtClean="0">
                <a:solidFill>
                  <a:srgbClr val="C00000"/>
                </a:solidFill>
              </a:rPr>
              <a:t>Инсерт</a:t>
            </a:r>
            <a:r>
              <a:rPr lang="ru-RU" sz="3600" b="1" dirty="0" smtClean="0">
                <a:solidFill>
                  <a:srgbClr val="C00000"/>
                </a:solidFill>
              </a:rPr>
              <a:t>" </a:t>
            </a:r>
            <a:r>
              <a:rPr lang="ru-RU" sz="3600" b="1" dirty="0" smtClean="0"/>
              <a:t>на уроках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1. Учащиеся читают текст, маркируя его специальными значками:</a:t>
            </a:r>
          </a:p>
          <a:p>
            <a:pPr>
              <a:buNone/>
            </a:pPr>
            <a:r>
              <a:rPr lang="ru-RU" sz="2400" dirty="0" smtClean="0"/>
              <a:t>V — я это знаю;</a:t>
            </a:r>
          </a:p>
          <a:p>
            <a:pPr>
              <a:buNone/>
            </a:pPr>
            <a:r>
              <a:rPr lang="ru-RU" sz="2400" dirty="0" smtClean="0"/>
              <a:t>+ — это новая информация для меня;</a:t>
            </a:r>
          </a:p>
          <a:p>
            <a:pPr>
              <a:buNone/>
            </a:pPr>
            <a:r>
              <a:rPr lang="ru-RU" sz="2400" dirty="0" smtClean="0"/>
              <a:t>- — я думал по-другому, это противоречит тому, что я знал;</a:t>
            </a:r>
          </a:p>
          <a:p>
            <a:pPr>
              <a:buNone/>
            </a:pPr>
            <a:r>
              <a:rPr lang="ru-RU" sz="2400" dirty="0" smtClean="0"/>
              <a:t>? — это мне непонятно, нужны объяснения, уточнения.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Совет</a:t>
            </a:r>
            <a:r>
              <a:rPr lang="ru-RU" sz="2400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/>
              <a:t>маркировки в тексте удобнее делать на полях карандашом. Или можно подложит полоску бумаги, чтобы не пачкать учебники.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2060"/>
                </a:solidFill>
              </a:rPr>
              <a:t>Заполняется таблица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3132" y="1586130"/>
          <a:ext cx="8433584" cy="437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396"/>
                <a:gridCol w="2108396"/>
                <a:gridCol w="2108396"/>
                <a:gridCol w="2108396"/>
              </a:tblGrid>
              <a:tr h="96206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+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?</a:t>
                      </a:r>
                      <a:endParaRPr lang="ru-RU" sz="4000" dirty="0"/>
                    </a:p>
                  </a:txBody>
                  <a:tcPr/>
                </a:tc>
              </a:tr>
              <a:tr h="3416503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Здесь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тезисно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записываются термины и понятия, встречающиеся в тексте, которые уже были известны.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Отмечается все новое, что стало известно из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Отмечаются противоречия. То есть, ученик отмечает то, что идет вразрез с его знаниями и убеждениями.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Перечисляются непонятные моменты, те, что требуют уточнения или вопросы, возникшие по мере прочтения текста.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Перед собой ставлю следующую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выявление возможностей современных педагогических интерактивных технологий как инструмента повышения мотивации к обучению и результативности обучения, и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способностей детей на уроках английского языка.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solidFill>
                  <a:srgbClr val="002060"/>
                </a:solidFill>
              </a:rPr>
              <a:t>Нюансы применения приема  "</a:t>
            </a:r>
            <a:r>
              <a:rPr lang="ru-RU" sz="3600" b="1" dirty="0" err="1" smtClean="0">
                <a:solidFill>
                  <a:srgbClr val="002060"/>
                </a:solidFill>
              </a:rPr>
              <a:t>Инсерт</a:t>
            </a:r>
            <a:r>
              <a:rPr lang="ru-RU" sz="3600" b="1" dirty="0" smtClean="0">
                <a:solidFill>
                  <a:srgbClr val="002060"/>
                </a:solidFill>
              </a:rPr>
              <a:t>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начале работы с приемом желательно использовать небольшие тексты, чтобы дети привыкли к обилию значков.</a:t>
            </a:r>
          </a:p>
          <a:p>
            <a:r>
              <a:rPr lang="ru-RU" sz="2000" dirty="0" smtClean="0"/>
              <a:t>Также в начале работы можно попросить их не записывать тезисы, а говорить их устно. Необходимо выработать навыки тезисной формулировки.</a:t>
            </a:r>
          </a:p>
          <a:p>
            <a:r>
              <a:rPr lang="ru-RU" sz="2000" dirty="0" smtClean="0"/>
              <a:t>Таблица обсуждается по "колонкам". То есть, сначала то, что уже известно, затем то, что явилось новым и т.д.</a:t>
            </a:r>
          </a:p>
          <a:p>
            <a:r>
              <a:rPr lang="ru-RU" sz="2000" dirty="0" smtClean="0"/>
              <a:t>В начальной школе таблицу можно сократить до трех колонок: "Знаю", "Интересуюсь", "Узнал".</a:t>
            </a:r>
          </a:p>
          <a:p>
            <a:r>
              <a:rPr lang="ru-RU" sz="2000" dirty="0" smtClean="0"/>
              <a:t>Работа может проводиться как индивидуально, так и в </a:t>
            </a:r>
            <a:r>
              <a:rPr lang="ru-RU" sz="2000" dirty="0" smtClean="0">
                <a:hlinkClick r:id="rId2"/>
              </a:rPr>
              <a:t>парах или группах</a:t>
            </a:r>
            <a:r>
              <a:rPr lang="ru-RU" sz="2000" dirty="0" smtClean="0"/>
              <a:t>. Например, для использования приема </a:t>
            </a:r>
            <a:r>
              <a:rPr lang="ru-RU" sz="2000" dirty="0" err="1" smtClean="0"/>
              <a:t>инсерт</a:t>
            </a:r>
            <a:r>
              <a:rPr lang="ru-RU" sz="2000" dirty="0" smtClean="0"/>
              <a:t> на уроках английского языка при анализе большого текста, рекомендуется групповая работа.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Кейс –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Суть данного метода заключается в осмыслении, критическом анализе и решении конкретных проблем или случаев (</a:t>
            </a:r>
            <a:r>
              <a:rPr lang="ru-RU" dirty="0" err="1" smtClean="0"/>
              <a:t>cases</a:t>
            </a:r>
            <a:r>
              <a:rPr lang="ru-RU" dirty="0" smtClean="0"/>
              <a:t>). Кейс – это описание ситуации, которая имела место в той или иной практике и содержит в себе некоторую проблему, требующую разрешения.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День из жизни обычной семьи.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b="1" dirty="0" smtClean="0">
                <a:solidFill>
                  <a:srgbClr val="FF0000"/>
                </a:solidFill>
                <a:latin typeface="Algerian" pitchFamily="82" charset="0"/>
              </a:rPr>
              <a:t>One Day in the Life of an Average Family.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/>
              <a:t>Собрать ребенка на отдых </a:t>
            </a:r>
          </a:p>
          <a:p>
            <a:pPr>
              <a:buNone/>
            </a:pPr>
            <a:endParaRPr lang="ru-RU" sz="3200" dirty="0" smtClean="0"/>
          </a:p>
          <a:p>
            <a:pPr>
              <a:buFontTx/>
              <a:buAutoNum type="arabicPeriod"/>
            </a:pPr>
            <a:r>
              <a:rPr lang="ru-RU" dirty="0" smtClean="0"/>
              <a:t>В лагерь на море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ru-RU" dirty="0" smtClean="0"/>
              <a:t>2. В туристическую поездку по Англии.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73526" y="1600200"/>
            <a:ext cx="4213274" cy="452596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Agency FB" pitchFamily="34" charset="0"/>
              </a:rPr>
              <a:t>Pack  your child’s things  to go on holidays. </a:t>
            </a:r>
            <a:endParaRPr lang="ru-RU" sz="3200" b="1" dirty="0" smtClean="0">
              <a:solidFill>
                <a:srgbClr val="FF0000"/>
              </a:solidFill>
              <a:latin typeface="Agency FB" pitchFamily="34" charset="0"/>
            </a:endParaRPr>
          </a:p>
          <a:p>
            <a:pPr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marL="971550" lvl="1" indent="-514350">
              <a:buFontTx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Agency FB" pitchFamily="34" charset="0"/>
              </a:rPr>
              <a:t>To the camp at the seaside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971550" lvl="1" indent="-514350">
              <a:buFontTx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Agency FB" pitchFamily="34" charset="0"/>
              </a:rPr>
              <a:t>On the tour around Britain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Кейс – технологии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" y="1491176"/>
            <a:ext cx="8581291" cy="502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9828"/>
            <a:ext cx="8229600" cy="103781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 </a:t>
            </a:r>
            <a:r>
              <a:rPr lang="ru-RU" sz="3200" b="1" dirty="0" err="1" smtClean="0">
                <a:solidFill>
                  <a:srgbClr val="C00000"/>
                </a:solidFill>
              </a:rPr>
              <a:t>Синквейн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- </a:t>
            </a:r>
            <a:r>
              <a:rPr lang="ru-RU" sz="3200" dirty="0" smtClean="0">
                <a:solidFill>
                  <a:srgbClr val="002060"/>
                </a:solidFill>
              </a:rPr>
              <a:t>прием, позволяющий в нескольких словах изложить учебный материал на определенную тему. 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000" dirty="0" smtClean="0"/>
              <a:t>Это специфическое стихотворение (без рифмы), состоящее из пяти строк , в которых обобщена информация по изученной теме.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Правила написания </a:t>
            </a:r>
            <a:r>
              <a:rPr lang="ru-RU" sz="2000" b="1" dirty="0" err="1" smtClean="0">
                <a:solidFill>
                  <a:srgbClr val="C00000"/>
                </a:solidFill>
              </a:rPr>
              <a:t>синквейна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/>
              <a:t>1.     Первая строка - одним словом обозначается тема (имя существительное).</a:t>
            </a:r>
          </a:p>
          <a:p>
            <a:pPr>
              <a:buNone/>
            </a:pPr>
            <a:r>
              <a:rPr lang="ru-RU" sz="2000" dirty="0" smtClean="0"/>
              <a:t>2.     Вторая строка - описание темы двумя словами (имена прилагательные).</a:t>
            </a:r>
          </a:p>
          <a:p>
            <a:pPr>
              <a:buNone/>
            </a:pPr>
            <a:r>
              <a:rPr lang="ru-RU" sz="2000" dirty="0" smtClean="0"/>
              <a:t>3.     Третья строка - описание действия в рамках этой темы тремя словами (глаголы, причастия).</a:t>
            </a:r>
          </a:p>
          <a:p>
            <a:pPr>
              <a:buNone/>
            </a:pPr>
            <a:r>
              <a:rPr lang="ru-RU" sz="2000" dirty="0" smtClean="0"/>
              <a:t>4.     Четвертая строка - фраза из четырех слов, выражающая отношение к теме (разные части речи).</a:t>
            </a:r>
          </a:p>
          <a:p>
            <a:pPr>
              <a:buNone/>
            </a:pPr>
            <a:r>
              <a:rPr lang="ru-RU" sz="2000" dirty="0" smtClean="0"/>
              <a:t>5.     Пятая строка - это синоним из одного слова, который повторяет суть темы.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Правила написания </a:t>
            </a:r>
            <a:r>
              <a:rPr lang="ru-RU" sz="4000" b="1" dirty="0" err="1" smtClean="0"/>
              <a:t>синквейна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930"/>
          <a:stretch>
            <a:fillRect/>
          </a:stretch>
        </p:blipFill>
        <p:spPr>
          <a:xfrm>
            <a:off x="375171" y="942536"/>
            <a:ext cx="8389002" cy="48814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ИКТ технологии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основных типа  использования ИКТ: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eriod"/>
              <a:tabLst>
                <a:tab pos="571500" algn="l"/>
              </a:tabLs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Компьютерные презентации</a:t>
            </a:r>
          </a:p>
          <a:p>
            <a:pPr eaLnBrk="1" hangingPunct="1">
              <a:buFont typeface="Calibri" pitchFamily="34" charset="0"/>
              <a:buAutoNum type="arabicPeriod"/>
              <a:tabLst>
                <a:tab pos="571500" algn="l"/>
              </a:tabLs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Электронные учебники и компьютерные программы</a:t>
            </a:r>
          </a:p>
          <a:p>
            <a:pPr eaLnBrk="1" hangingPunct="1">
              <a:buFont typeface="Calibri" pitchFamily="34" charset="0"/>
              <a:buAutoNum type="arabicPeriod"/>
              <a:tabLst>
                <a:tab pos="571500" algn="l"/>
              </a:tabLs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Использование Интернет-ресурсов</a:t>
            </a:r>
          </a:p>
          <a:p>
            <a:pPr eaLnBrk="1" hangingPunct="1">
              <a:buNone/>
              <a:tabLst>
                <a:tab pos="5715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Применение компьютерных технологий на уроках иностранного языка позволяет в увлекательной творческой форме продуктивно решать все задачи урока, осуществлять обучающую коммуникативную познавательную деятельность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 на занятиях по иностранному языку – это не просто коллективное развлечение, а основной способ достижения определенных задач обучения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позволяет овладевать всеми речевыми навыками в естественной ситуации – в процессе общения во время игры </a:t>
            </a:r>
          </a:p>
          <a:p>
            <a:pPr eaLnBrk="1" hangingPunct="1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 способствует интенсивной языковой практике, создает контакт, на основании которого язык усваивается более осмысленно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Игровые технологии способствуют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разностороннему развитию личности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 образом, я пришла к выводу, что: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современные интерактивные педагогические технологии – это огромное количество возможностей, приводящих к мотивации, как к основному двигательному механизму образования и самообразования человека, что и является отображением моего педагогического кредо - «желание -это тысяча возможностей,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нежелание-тысяча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причин…»</a:t>
            </a:r>
            <a:endParaRPr lang="ru-RU" sz="2000" dirty="0" smtClean="0"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Thanks for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your attention</a:t>
            </a:r>
            <a:r>
              <a:rPr kumimoji="0" lang="ru-RU" sz="3200" b="1" i="0" u="none" strike="noStrike" kern="1200" cap="none" spc="0" normalizeH="0" baseline="0" noProof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Спасибо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за внимание!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002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инновационных форм обучения в отечественной и зарубежной методической литературе;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ИПТ на уроках английского языка как средства повышения результативности обучения и развития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 для творческой деятельности на уроках английского языка посредством различных современных педагогических технологий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ct val="0"/>
              </a:spcBef>
              <a:tabLst>
                <a:tab pos="457200" algn="l"/>
              </a:tabLst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Заир-Бек С.И.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Развитие критического мышления на уроке: пособие для учителей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Учреждений. М.: Просвещение, 2011.</a:t>
            </a:r>
          </a:p>
          <a:p>
            <a:pPr marL="0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Ляудис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Я. Инновационное обучение и наука. — М., 1992.</a:t>
            </a:r>
            <a:endParaRPr lang="ru-RU" sz="1600" dirty="0" smtClean="0">
              <a:ea typeface="Calibri" pitchFamily="34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Хорст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Мюллер. Составление ментальных карт. Метод генерации и структурирования идей. И.Омега – Л.2007</a:t>
            </a:r>
          </a:p>
          <a:p>
            <a:pPr marL="0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Э. 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Шесть шляп мышления. Основная концепция. </a:t>
            </a:r>
            <a:r>
              <a:rPr lang="ru-RU" sz="1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http://www.debono.ru/article/sixhats.htm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Инновационные подходы к обучению иностранным языкам как основа реализации ФГОС второго поколения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http://www.surwiki.ru/wiki/index.php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Ариян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М.А. «Повышение самостоятельности учебного труда школьников при обучении иностранным языкам», журнал «ИЯШ» №6, 1999 год, с.17</a:t>
            </a:r>
            <a:endParaRPr lang="ru-RU" sz="1600" dirty="0" smtClean="0">
              <a:ea typeface="Calibri" pitchFamily="34" charset="0"/>
              <a:cs typeface="Calibri" pitchFamily="34" charset="0"/>
            </a:endParaRPr>
          </a:p>
          <a:p>
            <a:pPr marL="0"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Сергеева М. Э. Новые информационные технологии в обучении английскому языку // Педагог. - 2005. - № 2. - с .162-166.</a:t>
            </a:r>
          </a:p>
          <a:p>
            <a:pPr marL="0"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Современные учебные Интернет-ресурсы в обучении иностранному языку, ИЯШ, 2008, № 6, с. 2-6. </a:t>
            </a:r>
          </a:p>
          <a:p>
            <a:pPr marL="0"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проблеме модернизации содержания общего образования - ИЯШ, 2002, №5, с.5-8.</a:t>
            </a: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491" y="1267691"/>
            <a:ext cx="8229600" cy="4525963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Современные формы обучения характеризуются высокой коммуникативной возможностью и активным включением учащихся в учебную деятельность, активизируют потенциал знаний и умений навыков говорения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эффективно развивают навыки коммуникативной компетенции учащихся.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способствует адаптации к современным социальным условиям, т.к. обществу нужны люди, быстро ориентирующиеся в современном мире, самостоятельные и инициативные, достигающие успеха в своей деятельности.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Интерактивные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Суть интерактивного обучения состоит в том, что учебный процесс организован таким образом, что практически все учащиеся оказываются вовлеченными в процесс познания, они имеют возможность понимать и рефлектировать по поводу того, что они знают и думают.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68282" y="2433711"/>
            <a:ext cx="2954215" cy="2250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Интер-активные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технологии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67284" y="2827606"/>
            <a:ext cx="1463040" cy="13082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Синк-вейн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60252" y="4100733"/>
            <a:ext cx="1463040" cy="130829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Кейс - технологии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26720" y="1439594"/>
            <a:ext cx="1463040" cy="1308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ИКТ технологии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7345678" y="2900289"/>
            <a:ext cx="1463040" cy="130829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Груп-повой</a:t>
            </a:r>
            <a:r>
              <a:rPr lang="ru-RU" dirty="0" smtClean="0"/>
              <a:t> рассказ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294229" y="5064371"/>
            <a:ext cx="1463040" cy="13082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Инсерт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853397" y="5343379"/>
            <a:ext cx="1463040" cy="13082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Мозго-вой</a:t>
            </a:r>
            <a:r>
              <a:rPr lang="ru-RU" dirty="0" smtClean="0"/>
              <a:t> штурм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4468838" y="5369169"/>
            <a:ext cx="1463040" cy="130829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Кластер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5971735" y="5240217"/>
            <a:ext cx="1463040" cy="130829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Ролевая игра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122939" y="4323472"/>
            <a:ext cx="1463040" cy="130829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Брейн-ринг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7092462" y="1479453"/>
            <a:ext cx="1463040" cy="130829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Незаконченные предложения</a:t>
            </a:r>
            <a:endParaRPr lang="ru-RU" sz="1600" dirty="0"/>
          </a:p>
        </p:txBody>
      </p:sp>
      <p:sp>
        <p:nvSpPr>
          <p:cNvPr id="21" name="Овал 20"/>
          <p:cNvSpPr/>
          <p:nvPr/>
        </p:nvSpPr>
        <p:spPr>
          <a:xfrm>
            <a:off x="6063174" y="506438"/>
            <a:ext cx="1463040" cy="13082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Социологичес-кий</a:t>
            </a:r>
            <a:r>
              <a:rPr lang="ru-RU" dirty="0" smtClean="0"/>
              <a:t> опрос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541521" y="264941"/>
            <a:ext cx="1463040" cy="130829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Карусель</a:t>
            </a:r>
            <a:endParaRPr lang="ru-RU" sz="1600" dirty="0"/>
          </a:p>
        </p:txBody>
      </p:sp>
      <p:sp>
        <p:nvSpPr>
          <p:cNvPr id="23" name="Овал 22"/>
          <p:cNvSpPr/>
          <p:nvPr/>
        </p:nvSpPr>
        <p:spPr>
          <a:xfrm>
            <a:off x="3005796" y="262597"/>
            <a:ext cx="1463040" cy="130829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Проекты</a:t>
            </a:r>
            <a:endParaRPr lang="ru-RU" sz="1600" dirty="0"/>
          </a:p>
        </p:txBody>
      </p:sp>
      <p:sp>
        <p:nvSpPr>
          <p:cNvPr id="24" name="Овал 23"/>
          <p:cNvSpPr/>
          <p:nvPr/>
        </p:nvSpPr>
        <p:spPr>
          <a:xfrm>
            <a:off x="1559171" y="574430"/>
            <a:ext cx="1463040" cy="130829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Игро-вые</a:t>
            </a:r>
            <a:r>
              <a:rPr lang="ru-RU" dirty="0" smtClean="0"/>
              <a:t> технологии</a:t>
            </a:r>
            <a:endParaRPr lang="ru-RU" dirty="0"/>
          </a:p>
        </p:txBody>
      </p:sp>
      <p:sp>
        <p:nvSpPr>
          <p:cNvPr id="25" name="Стрелка вверх 24"/>
          <p:cNvSpPr/>
          <p:nvPr/>
        </p:nvSpPr>
        <p:spPr>
          <a:xfrm rot="21130170">
            <a:off x="3677457" y="1562080"/>
            <a:ext cx="717452" cy="891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 rot="910828">
            <a:off x="4533242" y="1573802"/>
            <a:ext cx="717452" cy="891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2163059">
            <a:off x="5320243" y="1732411"/>
            <a:ext cx="717452" cy="10400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3576474">
            <a:off x="5959750" y="2124930"/>
            <a:ext cx="717452" cy="12741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rot="5400000">
            <a:off x="6137482" y="2839373"/>
            <a:ext cx="717452" cy="12440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 rot="7271839">
            <a:off x="6004326" y="3571609"/>
            <a:ext cx="717452" cy="1152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8531275">
            <a:off x="5463327" y="4173715"/>
            <a:ext cx="717452" cy="10725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 rot="9982082">
            <a:off x="4589513" y="4542085"/>
            <a:ext cx="717452" cy="891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 rot="12209096">
            <a:off x="3574293" y="4539741"/>
            <a:ext cx="717452" cy="891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 rot="13750099">
            <a:off x="2741038" y="4171954"/>
            <a:ext cx="717452" cy="137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 rot="14673425">
            <a:off x="2253620" y="3733204"/>
            <a:ext cx="717452" cy="13433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 rot="16469035">
            <a:off x="2125949" y="3130515"/>
            <a:ext cx="717452" cy="12171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8362417">
            <a:off x="2263034" y="2401083"/>
            <a:ext cx="717452" cy="1171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19699372">
            <a:off x="2718246" y="1701403"/>
            <a:ext cx="717452" cy="1144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18" y="1108364"/>
            <a:ext cx="8368145" cy="53201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Технология «Карусель».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Технология «Социологический опрос»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300" b="1" dirty="0" smtClean="0"/>
              <a:t>    </a:t>
            </a:r>
            <a:r>
              <a:rPr lang="ru-RU" sz="2300" dirty="0" smtClean="0"/>
              <a:t> предполагает движение учеников по всему классу с целью сбора информации по предложенной теме. Каждый участник получает лист с перечнем вопросов-заданий. Учитель помогает формулировать вопросы и ответы, следит, чтобы взаимодействие велось на английском языке.</a:t>
            </a:r>
          </a:p>
          <a:p>
            <a:endParaRPr lang="ru-RU" dirty="0"/>
          </a:p>
        </p:txBody>
      </p:sp>
      <p:pic>
        <p:nvPicPr>
          <p:cNvPr id="2050" name="Picture 2" descr="C:\Users\Дмитрий\Desktop\filling-out-for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51709"/>
            <a:ext cx="4038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Технология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«Незаконченное предложение»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Детям предлагается прочитать незаконченное предложение и быстро продолжить его любыми словами, первой пришедшей в голову мыслью. Предложения начинаются весьма неопределенно, поэтому у ребят практически неограниченные возможности закончить его. Они касаются различных жизненных сфер и       могут охватывать любые 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1402</Words>
  <Application>Microsoft Office PowerPoint</Application>
  <PresentationFormat>Экран (4:3)</PresentationFormat>
  <Paragraphs>149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«Современные интерактивные  педагогические технологии обучения  на уроках английского языка »</vt:lpstr>
      <vt:lpstr> Перед собой ставлю следующую цель:</vt:lpstr>
      <vt:lpstr>Задачи:</vt:lpstr>
      <vt:lpstr>Актуальность:</vt:lpstr>
      <vt:lpstr>Интерактивные технологии</vt:lpstr>
      <vt:lpstr>Слайд 6</vt:lpstr>
      <vt:lpstr>Технология «Карусель».  </vt:lpstr>
      <vt:lpstr>Технология «Социологический опрос»</vt:lpstr>
      <vt:lpstr>Технология  «Незаконченное предложение»</vt:lpstr>
      <vt:lpstr>Технология  «Групповой рассказ»</vt:lpstr>
      <vt:lpstr>Технология «Брейн-ринг»</vt:lpstr>
      <vt:lpstr>Технология «Ролевая игра».</vt:lpstr>
      <vt:lpstr>Cluster - Method – графический  приём систематизации материала</vt:lpstr>
      <vt:lpstr>Технология составления кластера</vt:lpstr>
      <vt:lpstr>Возможности использования:  </vt:lpstr>
      <vt:lpstr>Мозговой штурм</vt:lpstr>
      <vt:lpstr>Инсерт — что это такое? </vt:lpstr>
      <vt:lpstr> Как использовать прием "Инсерт" на уроках </vt:lpstr>
      <vt:lpstr> Заполняется таблица</vt:lpstr>
      <vt:lpstr> Нюансы применения приема  "Инсерт" </vt:lpstr>
      <vt:lpstr>Кейс – технологии</vt:lpstr>
      <vt:lpstr>День из жизни обычной семьи. One Day in the Life of an Average Family.</vt:lpstr>
      <vt:lpstr>Кейс – технологии</vt:lpstr>
      <vt:lpstr> Синквейн - прием, позволяющий в нескольких словах изложить учебный материал на определенную тему. </vt:lpstr>
      <vt:lpstr>Правила написания синквейна </vt:lpstr>
      <vt:lpstr>ИКТ технологии 3 основных типа  использования ИКТ:</vt:lpstr>
      <vt:lpstr>Игровые технологии:</vt:lpstr>
      <vt:lpstr>Таким образом, я пришла к выводу, что:</vt:lpstr>
      <vt:lpstr>Слайд 29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Идиомы английского языка</dc:title>
  <dc:creator>Алексей</dc:creator>
  <cp:lastModifiedBy>Дмитрий Сердобинцев</cp:lastModifiedBy>
  <cp:revision>85</cp:revision>
  <dcterms:modified xsi:type="dcterms:W3CDTF">2018-03-20T17:17:07Z</dcterms:modified>
</cp:coreProperties>
</file>