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4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проценты 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C2BC-486A-9D5A-382D3E1BD38A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C2BC-486A-9D5A-382D3E1BD38A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C2BC-486A-9D5A-382D3E1BD38A}"/>
              </c:ext>
            </c:extLst>
          </c:dPt>
          <c:dLbls>
            <c:dLbl>
              <c:idx val="0"/>
              <c:layout>
                <c:manualLayout>
                  <c:x val="7.1936698016914546E-2"/>
                  <c:y val="2.0619922509686289E-2"/>
                </c:manualLayout>
              </c:layout>
              <c:spPr/>
              <c:txPr>
                <a:bodyPr/>
                <a:lstStyle/>
                <a:p>
                  <a:pPr>
                    <a:defRPr sz="1198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2BC-486A-9D5A-382D3E1BD38A}"/>
                </c:ext>
              </c:extLst>
            </c:dLbl>
            <c:dLbl>
              <c:idx val="1"/>
              <c:layout>
                <c:manualLayout>
                  <c:x val="0.15532325386410031"/>
                  <c:y val="-7.6990063742032253E-2"/>
                </c:manualLayout>
              </c:layout>
              <c:spPr/>
              <c:txPr>
                <a:bodyPr/>
                <a:lstStyle/>
                <a:p>
                  <a:pPr>
                    <a:defRPr sz="1198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2BC-486A-9D5A-382D3E1BD38A}"/>
                </c:ext>
              </c:extLst>
            </c:dLbl>
            <c:dLbl>
              <c:idx val="2"/>
              <c:layout>
                <c:manualLayout>
                  <c:x val="-6.2283737970253716E-2"/>
                  <c:y val="-6.7900887389076361E-3"/>
                </c:manualLayout>
              </c:layout>
              <c:spPr/>
              <c:txPr>
                <a:bodyPr/>
                <a:lstStyle/>
                <a:p>
                  <a:pPr>
                    <a:defRPr sz="1198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2BC-486A-9D5A-382D3E1BD3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98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критический </c:v>
                </c:pt>
                <c:pt idx="1">
                  <c:v>допустимый</c:v>
                </c:pt>
                <c:pt idx="2">
                  <c:v>оптимальный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0.15</c:v>
                </c:pt>
                <c:pt idx="1">
                  <c:v>0.6</c:v>
                </c:pt>
                <c:pt idx="2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2BC-486A-9D5A-382D3E1BD3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55">
          <a:noFill/>
        </a:ln>
      </c:spPr>
    </c:plotArea>
    <c:legend>
      <c:legendPos val="b"/>
      <c:layout/>
      <c:overlay val="0"/>
      <c:txPr>
        <a:bodyPr/>
        <a:lstStyle/>
        <a:p>
          <a:pPr>
            <a:defRPr sz="20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solidFill>
        <a:srgbClr val="0070C0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6194727912143537E-2"/>
          <c:y val="2.4864024864024864E-2"/>
          <c:w val="0.9410091888857427"/>
          <c:h val="0.82261573946613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январь 2017 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критический</c:v>
                </c:pt>
                <c:pt idx="1">
                  <c:v>допустимый</c:v>
                </c:pt>
                <c:pt idx="2">
                  <c:v>оптимальный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0.15</c:v>
                </c:pt>
                <c:pt idx="1">
                  <c:v>0.47</c:v>
                </c:pt>
                <c:pt idx="2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2E-474F-B3F8-8859C52E0F9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январь 2018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критический</c:v>
                </c:pt>
                <c:pt idx="1">
                  <c:v>допустимый</c:v>
                </c:pt>
                <c:pt idx="2">
                  <c:v>оптимальный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0.15</c:v>
                </c:pt>
                <c:pt idx="1">
                  <c:v>0.6</c:v>
                </c:pt>
                <c:pt idx="2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2E-474F-B3F8-8859C52E0F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45843951"/>
        <c:axId val="1937154767"/>
      </c:barChart>
      <c:catAx>
        <c:axId val="20458439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37154767"/>
        <c:crosses val="autoZero"/>
        <c:auto val="1"/>
        <c:lblAlgn val="ctr"/>
        <c:lblOffset val="100"/>
        <c:noMultiLvlLbl val="0"/>
      </c:catAx>
      <c:valAx>
        <c:axId val="19371547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458439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rgbClr val="002060"/>
      </a:solidFill>
      <a:round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90FD-2D6C-4BE9-A3AC-F9F63C241FE1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FDFA-B22A-4A71-B021-3BFA5F2411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991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90FD-2D6C-4BE9-A3AC-F9F63C241FE1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FDFA-B22A-4A71-B021-3BFA5F2411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997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90FD-2D6C-4BE9-A3AC-F9F63C241FE1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FDFA-B22A-4A71-B021-3BFA5F2411EC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5218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90FD-2D6C-4BE9-A3AC-F9F63C241FE1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FDFA-B22A-4A71-B021-3BFA5F2411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2605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90FD-2D6C-4BE9-A3AC-F9F63C241FE1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FDFA-B22A-4A71-B021-3BFA5F2411E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0427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90FD-2D6C-4BE9-A3AC-F9F63C241FE1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FDFA-B22A-4A71-B021-3BFA5F2411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54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90FD-2D6C-4BE9-A3AC-F9F63C241FE1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FDFA-B22A-4A71-B021-3BFA5F2411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624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90FD-2D6C-4BE9-A3AC-F9F63C241FE1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FDFA-B22A-4A71-B021-3BFA5F2411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386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90FD-2D6C-4BE9-A3AC-F9F63C241FE1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FDFA-B22A-4A71-B021-3BFA5F2411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60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90FD-2D6C-4BE9-A3AC-F9F63C241FE1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FDFA-B22A-4A71-B021-3BFA5F2411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293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90FD-2D6C-4BE9-A3AC-F9F63C241FE1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FDFA-B22A-4A71-B021-3BFA5F2411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382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90FD-2D6C-4BE9-A3AC-F9F63C241FE1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FDFA-B22A-4A71-B021-3BFA5F2411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267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90FD-2D6C-4BE9-A3AC-F9F63C241FE1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FDFA-B22A-4A71-B021-3BFA5F2411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681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90FD-2D6C-4BE9-A3AC-F9F63C241FE1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FDFA-B22A-4A71-B021-3BFA5F2411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423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90FD-2D6C-4BE9-A3AC-F9F63C241FE1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FDFA-B22A-4A71-B021-3BFA5F2411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26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A90FD-2D6C-4BE9-A3AC-F9F63C241FE1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9FDFA-B22A-4A71-B021-3BFA5F2411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156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A90FD-2D6C-4BE9-A3AC-F9F63C241FE1}" type="datetimeFigureOut">
              <a:rPr lang="ru-RU" smtClean="0"/>
              <a:t>01.03.2018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329FDFA-B22A-4A71-B021-3BFA5F2411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901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Социальная зрелость выпускников как один из факторов успешной социализации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954616" y="4600576"/>
            <a:ext cx="8227483" cy="1299632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10000"/>
              </a:lnSpc>
            </a:pP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диагностики </a:t>
            </a:r>
          </a:p>
          <a:p>
            <a:pPr algn="ctr">
              <a:lnSpc>
                <a:spcPct val="110000"/>
              </a:lnSpc>
            </a:pP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зрелости обучающихся 9, 11 классов </a:t>
            </a:r>
          </a:p>
          <a:p>
            <a:pPr algn="ctr">
              <a:lnSpc>
                <a:spcPct val="110000"/>
              </a:lnSpc>
            </a:pPr>
            <a:r>
              <a:rPr lang="ru-RU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Панаевской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школы-интерната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008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0659" y="1427164"/>
            <a:ext cx="8596668" cy="3880773"/>
          </a:xfrm>
        </p:spPr>
        <p:txBody>
          <a:bodyPr>
            <a:normAutofit/>
          </a:bodyPr>
          <a:lstStyle/>
          <a:p>
            <a:pPr indent="0" algn="just">
              <a:lnSpc>
                <a:spcPct val="107000"/>
              </a:lnSpc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Социальная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зрелость рассматривается как «устойчивое состояние личности, характеризующееся целостностью, предсказуемостью, социальной направленностью поведения во всех сферах жизнедеятельности. Это личность, которая активно владеет своим окружением, обладает устойчивым единством личностных черт и ценностных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ориентаций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способна правильно воспринимать людей и себя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Овальная выноска 7"/>
          <p:cNvSpPr/>
          <p:nvPr/>
        </p:nvSpPr>
        <p:spPr>
          <a:xfrm>
            <a:off x="190500" y="114299"/>
            <a:ext cx="9639299" cy="5695951"/>
          </a:xfrm>
          <a:prstGeom prst="wedgeEllipseCallout">
            <a:avLst>
              <a:gd name="adj1" fmla="val -19647"/>
              <a:gd name="adj2" fmla="val 5637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657350" y="6276975"/>
            <a:ext cx="2924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И.С.Кон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507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984" y="219074"/>
            <a:ext cx="8596668" cy="1704975"/>
          </a:xfrm>
        </p:spPr>
        <p:txBody>
          <a:bodyPr>
            <a:normAutofit fontScale="90000"/>
          </a:bodyPr>
          <a:lstStyle/>
          <a:p>
            <a:pPr indent="270510"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диагностики уровня</a:t>
            </a:r>
            <a:r>
              <a:rPr lang="ru-RU" sz="32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социальной зрелости обучающихся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9,11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классов</a:t>
            </a:r>
            <a:r>
              <a:rPr lang="ru-RU" sz="32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6722236"/>
              </p:ext>
            </p:extLst>
          </p:nvPr>
        </p:nvGraphicFramePr>
        <p:xfrm>
          <a:off x="381001" y="1924049"/>
          <a:ext cx="11163298" cy="3907791"/>
        </p:xfrm>
        <a:graphic>
          <a:graphicData uri="http://schemas.openxmlformats.org/drawingml/2006/table">
            <a:tbl>
              <a:tblPr firstRow="1" firstCol="1" bandRow="1"/>
              <a:tblGrid>
                <a:gridCol w="3886641">
                  <a:extLst>
                    <a:ext uri="{9D8B030D-6E8A-4147-A177-3AD203B41FA5}">
                      <a16:colId xmlns:a16="http://schemas.microsoft.com/office/drawing/2014/main" val="4271514363"/>
                    </a:ext>
                  </a:extLst>
                </a:gridCol>
                <a:gridCol w="2380808">
                  <a:extLst>
                    <a:ext uri="{9D8B030D-6E8A-4147-A177-3AD203B41FA5}">
                      <a16:colId xmlns:a16="http://schemas.microsoft.com/office/drawing/2014/main" val="2619861255"/>
                    </a:ext>
                  </a:extLst>
                </a:gridCol>
                <a:gridCol w="2352675">
                  <a:extLst>
                    <a:ext uri="{9D8B030D-6E8A-4147-A177-3AD203B41FA5}">
                      <a16:colId xmlns:a16="http://schemas.microsoft.com/office/drawing/2014/main" val="3253057545"/>
                    </a:ext>
                  </a:extLst>
                </a:gridCol>
                <a:gridCol w="2543174">
                  <a:extLst>
                    <a:ext uri="{9D8B030D-6E8A-4147-A177-3AD203B41FA5}">
                      <a16:colId xmlns:a16="http://schemas.microsoft.com/office/drawing/2014/main" val="3263037560"/>
                    </a:ext>
                  </a:extLst>
                </a:gridCol>
              </a:tblGrid>
              <a:tr h="42862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Класс /чел.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социальной зрелости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6189"/>
                  </a:ext>
                </a:extLst>
              </a:tr>
              <a:tr h="4286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критический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допустимый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оптимальный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5976903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9а класс/17 чел.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– 12%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– 65%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4- 23%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0461979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9б класс / 20 чел.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– 20%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– 50%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– 30%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0159327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9в </a:t>
                      </a: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спец. </a:t>
                      </a: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8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</a:t>
                      </a: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.) </a:t>
                      </a: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класс 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VII</a:t>
                      </a: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вида / 10 чел.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– 20%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– 70%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– 10%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8213435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класс/6 чел.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– 67%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 - 33%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846873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 чел.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– 15%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 – 60%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13 - 25%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3162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9302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33374"/>
            <a:ext cx="8596668" cy="15906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Диаграмма выраженности уровней социальной зрелости</a:t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выпускников школы-интерната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8429510"/>
              </p:ext>
            </p:extLst>
          </p:nvPr>
        </p:nvGraphicFramePr>
        <p:xfrm>
          <a:off x="677863" y="2162175"/>
          <a:ext cx="8596139" cy="4305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4324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80975"/>
            <a:ext cx="8596668" cy="1749425"/>
          </a:xfrm>
        </p:spPr>
        <p:txBody>
          <a:bodyPr>
            <a:normAutofit fontScale="90000"/>
          </a:bodyPr>
          <a:lstStyle/>
          <a:p>
            <a:pPr indent="270510"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диагностики уровня социальной зрелости выпускников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сравнению с показателями 2016-2017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уч.г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7657621"/>
              </p:ext>
            </p:extLst>
          </p:nvPr>
        </p:nvGraphicFramePr>
        <p:xfrm>
          <a:off x="361950" y="2095500"/>
          <a:ext cx="9010651" cy="3924300"/>
        </p:xfrm>
        <a:graphic>
          <a:graphicData uri="http://schemas.openxmlformats.org/drawingml/2006/table">
            <a:tbl>
              <a:tblPr firstRow="1" firstCol="1" bandRow="1"/>
              <a:tblGrid>
                <a:gridCol w="3002713">
                  <a:extLst>
                    <a:ext uri="{9D8B030D-6E8A-4147-A177-3AD203B41FA5}">
                      <a16:colId xmlns:a16="http://schemas.microsoft.com/office/drawing/2014/main" val="3137901552"/>
                    </a:ext>
                  </a:extLst>
                </a:gridCol>
                <a:gridCol w="3003969">
                  <a:extLst>
                    <a:ext uri="{9D8B030D-6E8A-4147-A177-3AD203B41FA5}">
                      <a16:colId xmlns:a16="http://schemas.microsoft.com/office/drawing/2014/main" val="1984411127"/>
                    </a:ext>
                  </a:extLst>
                </a:gridCol>
                <a:gridCol w="3003969">
                  <a:extLst>
                    <a:ext uri="{9D8B030D-6E8A-4147-A177-3AD203B41FA5}">
                      <a16:colId xmlns:a16="http://schemas.microsoft.com/office/drawing/2014/main" val="2743062715"/>
                    </a:ext>
                  </a:extLst>
                </a:gridCol>
              </a:tblGrid>
              <a:tr h="15697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январь 2017 г.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2016-2017 </a:t>
                      </a:r>
                      <a:r>
                        <a:rPr lang="ru-RU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уч.г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январь 2018 г.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2017-2018 </a:t>
                      </a:r>
                      <a:r>
                        <a:rPr lang="ru-RU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уч.г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6016602"/>
                  </a:ext>
                </a:extLst>
              </a:tr>
              <a:tr h="7848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критический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335811"/>
                  </a:ext>
                </a:extLst>
              </a:tr>
              <a:tr h="7848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допустимый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6171935"/>
                  </a:ext>
                </a:extLst>
              </a:tr>
              <a:tr h="7848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оптимальный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8544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045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85724"/>
            <a:ext cx="8914341" cy="1762125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Диаграмма выраженности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уровней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социальной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зрелости выпускников школы-интерната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4201840"/>
              </p:ext>
            </p:extLst>
          </p:nvPr>
        </p:nvGraphicFramePr>
        <p:xfrm>
          <a:off x="677862" y="1438275"/>
          <a:ext cx="9180513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071864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282</TotalTime>
  <Words>214</Words>
  <Application>Microsoft Office PowerPoint</Application>
  <PresentationFormat>Широкоэкранный</PresentationFormat>
  <Paragraphs>53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Trebuchet MS</vt:lpstr>
      <vt:lpstr>Wingdings 3</vt:lpstr>
      <vt:lpstr>Аспект</vt:lpstr>
      <vt:lpstr>Социальная зрелость выпускников как один из факторов успешной социализации</vt:lpstr>
      <vt:lpstr>Презентация PowerPoint</vt:lpstr>
      <vt:lpstr>Результаты диагностики уровня  социальной зрелости обучающихся  9,11 классов </vt:lpstr>
      <vt:lpstr>Диаграмма выраженности уровней социальной зрелости выпускников школы-интерната </vt:lpstr>
      <vt:lpstr>Результаты диагностики уровня социальной зрелости выпускников  по сравнению с показателями 2016-2017 уч.г.  </vt:lpstr>
      <vt:lpstr>Диаграмма выраженности  уровней социальной зрелости выпускников школы-интерната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10</cp:revision>
  <dcterms:created xsi:type="dcterms:W3CDTF">2018-03-01T06:30:21Z</dcterms:created>
  <dcterms:modified xsi:type="dcterms:W3CDTF">2018-03-01T11:12:59Z</dcterms:modified>
</cp:coreProperties>
</file>