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8" r:id="rId3"/>
    <p:sldId id="282" r:id="rId4"/>
    <p:sldId id="292" r:id="rId5"/>
    <p:sldId id="280" r:id="rId6"/>
    <p:sldId id="259" r:id="rId7"/>
    <p:sldId id="281" r:id="rId8"/>
    <p:sldId id="271" r:id="rId9"/>
    <p:sldId id="293" r:id="rId10"/>
    <p:sldId id="261" r:id="rId11"/>
    <p:sldId id="270" r:id="rId12"/>
    <p:sldId id="284" r:id="rId13"/>
    <p:sldId id="262" r:id="rId14"/>
    <p:sldId id="285" r:id="rId15"/>
    <p:sldId id="269" r:id="rId16"/>
    <p:sldId id="267" r:id="rId17"/>
    <p:sldId id="274" r:id="rId18"/>
    <p:sldId id="286" r:id="rId19"/>
    <p:sldId id="287" r:id="rId20"/>
    <p:sldId id="288" r:id="rId21"/>
    <p:sldId id="289" r:id="rId22"/>
    <p:sldId id="294" r:id="rId23"/>
    <p:sldId id="291" r:id="rId24"/>
    <p:sldId id="290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0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8070-8F61-4D14-B342-44FCB1E114C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DD8B-7EE4-450E-AFFB-018066973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8070-8F61-4D14-B342-44FCB1E114C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DD8B-7EE4-450E-AFFB-018066973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8070-8F61-4D14-B342-44FCB1E114C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DD8B-7EE4-450E-AFFB-01806697398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8070-8F61-4D14-B342-44FCB1E114C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DD8B-7EE4-450E-AFFB-0180669739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8070-8F61-4D14-B342-44FCB1E114C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DD8B-7EE4-450E-AFFB-018066973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8070-8F61-4D14-B342-44FCB1E114C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DD8B-7EE4-450E-AFFB-0180669739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8070-8F61-4D14-B342-44FCB1E114C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DD8B-7EE4-450E-AFFB-018066973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8070-8F61-4D14-B342-44FCB1E114C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DD8B-7EE4-450E-AFFB-018066973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8070-8F61-4D14-B342-44FCB1E114C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DD8B-7EE4-450E-AFFB-018066973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8070-8F61-4D14-B342-44FCB1E114C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DD8B-7EE4-450E-AFFB-0180669739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8070-8F61-4D14-B342-44FCB1E114C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DD8B-7EE4-450E-AFFB-0180669739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0768070-8F61-4D14-B342-44FCB1E114C8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A04DD8B-7EE4-450E-AFFB-0180669739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0%BA%D0%B0%D1%80%D1%82%D0%B8%D0%BD%D0%BA%D0%B8%20%D0%B2%D0%BE%D0%B4%D0%BE%D0%BF%D0%B0%D0%B4%D1%8B&amp;img_url=www.animekartinki.ru/sites/default/files/vodopady/vodopad-kartinka36.jpg&amp;pos=0&amp;rpt=simage&amp;lr=76&amp;noreask=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text=%D0%BA%D0%B0%D1%80%D1%82%D0%B8%D0%BD%D0%BA%D0%B8%20%D1%81%D0%B0%D0%BC%D0%BE%D0%B2%D0%B0%D1%80%D0%B0&amp;img_url=bms.24open.ru/images/8e59e3c06b8e235392fec5fd916f2bd3&amp;pos=4&amp;rpt=simage&amp;lr=76&amp;noreask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0%BA%D0%B0%D1%80%D1%82%D0%B8%D0%BD%D0%BA%D0%B8%20%D0%BC%D1%83%D1%85%D0%BE%D0%BC%D0%BE%D1%80%D0%B0&amp;img_url=s59.radikal.ru/i165/1003/40/e7685fe7edf4.jpg&amp;pos=2&amp;rpt=simage&amp;lr=76&amp;noreask=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text=%D0%BA%D0%B0%D1%80%D1%82%D0%B8%D0%BD%D0%BA%D0%B0%20%D0%B4%D0%BE%D0%BC%D0%BE%D1%85%D0%BE%D0%B7%D1%8F%D0%B9%D0%BA%D0%B0&amp;img_url=content.foto.mail.ru/mail/lehf1977/_blogs/i-7.jpg&amp;pos=2&amp;rpt=simage&amp;lr=76&amp;noreask=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656184"/>
          </a:xfrm>
        </p:spPr>
        <p:txBody>
          <a:bodyPr>
            <a:noAutofit/>
          </a:bodyPr>
          <a:lstStyle/>
          <a:p>
            <a:r>
              <a:rPr lang="en-US" sz="4800" i="1" dirty="0" smtClean="0">
                <a:solidFill>
                  <a:srgbClr val="FFFF00"/>
                </a:solidFill>
                <a:latin typeface="Algerian" pitchFamily="82" charset="0"/>
              </a:rPr>
              <a:t>THE SECRETS OF ENGLISH WORDS</a:t>
            </a:r>
            <a:r>
              <a:rPr lang="ru-RU" sz="4800" i="1" dirty="0" smtClean="0">
                <a:solidFill>
                  <a:srgbClr val="FFFF00"/>
                </a:solidFill>
              </a:rPr>
              <a:t>.</a:t>
            </a:r>
            <a:br>
              <a:rPr lang="ru-RU" sz="4800" i="1" dirty="0" smtClean="0">
                <a:solidFill>
                  <a:srgbClr val="FFFF00"/>
                </a:solidFill>
              </a:rPr>
            </a:br>
            <a:endParaRPr lang="ru-RU" sz="1800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80320"/>
          </a:xfrm>
        </p:spPr>
        <p:txBody>
          <a:bodyPr>
            <a:normAutofit fontScale="92500"/>
          </a:bodyPr>
          <a:lstStyle/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sz="3800" smtClean="0">
                <a:latin typeface="Times New Roman" pitchFamily="18" charset="0"/>
                <a:cs typeface="Times New Roman" pitchFamily="18" charset="0"/>
              </a:rPr>
              <a:t>Интегрированный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урок английского и русского языков.</a:t>
            </a:r>
          </a:p>
          <a:p>
            <a:pPr algn="r"/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Шендельман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О.В</a:t>
            </a:r>
          </a:p>
          <a:p>
            <a:pPr algn="r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Козловская Э.П</a:t>
            </a:r>
            <a:r>
              <a:rPr lang="ru-RU" sz="3800" dirty="0" smtClean="0"/>
              <a:t>.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11657626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2564904"/>
            <a:ext cx="8064895" cy="36724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20200" b="1" dirty="0" smtClean="0">
                <a:solidFill>
                  <a:srgbClr val="00B050"/>
                </a:solidFill>
                <a:latin typeface="Bernard MT Condensed" pitchFamily="18" charset="0"/>
              </a:rPr>
              <a:t>    </a:t>
            </a:r>
            <a:r>
              <a:rPr lang="en-US" sz="28800" b="1" dirty="0" smtClean="0">
                <a:solidFill>
                  <a:srgbClr val="00B050"/>
                </a:solidFill>
                <a:latin typeface="Bernard MT Condensed" pitchFamily="18" charset="0"/>
              </a:rPr>
              <a:t>U</a:t>
            </a:r>
            <a:r>
              <a:rPr lang="ru-RU" sz="28800" b="1" dirty="0" smtClean="0">
                <a:solidFill>
                  <a:srgbClr val="00B050"/>
                </a:solidFill>
                <a:latin typeface="Bernard MT Condensed" pitchFamily="18" charset="0"/>
              </a:rPr>
              <a:t> </a:t>
            </a:r>
            <a:r>
              <a:rPr lang="en-US" sz="28800" b="1" dirty="0" smtClean="0">
                <a:solidFill>
                  <a:srgbClr val="00B050"/>
                </a:solidFill>
                <a:latin typeface="Bernard MT Condensed" pitchFamily="18" charset="0"/>
              </a:rPr>
              <a:t>N – </a:t>
            </a:r>
          </a:p>
          <a:p>
            <a:pPr marL="0" indent="0">
              <a:buNone/>
            </a:pPr>
            <a:r>
              <a:rPr lang="en-US" sz="28800" b="1" dirty="0">
                <a:solidFill>
                  <a:srgbClr val="00B050"/>
                </a:solidFill>
                <a:latin typeface="Bernard MT Condensed" pitchFamily="18" charset="0"/>
              </a:rPr>
              <a:t> </a:t>
            </a:r>
            <a:r>
              <a:rPr lang="en-US" sz="28800" b="1" dirty="0" smtClean="0">
                <a:solidFill>
                  <a:srgbClr val="00B050"/>
                </a:solidFill>
                <a:latin typeface="Bernard MT Condensed" pitchFamily="18" charset="0"/>
              </a:rPr>
              <a:t>              </a:t>
            </a:r>
            <a:r>
              <a:rPr lang="ru-RU" sz="28800" b="1" dirty="0">
                <a:solidFill>
                  <a:srgbClr val="7030A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ru-RU" sz="28800" b="1" dirty="0" smtClean="0">
                <a:solidFill>
                  <a:srgbClr val="00B050"/>
                </a:solidFill>
                <a:latin typeface="Bernard MT Condensed" pitchFamily="18" charset="0"/>
              </a:rPr>
              <a:t>                      </a:t>
            </a:r>
            <a:r>
              <a:rPr lang="en-US" sz="28800" b="1" dirty="0" smtClean="0">
                <a:solidFill>
                  <a:srgbClr val="FF0000"/>
                </a:solidFill>
                <a:latin typeface="Bernard MT Condensed" pitchFamily="18" charset="0"/>
              </a:rPr>
              <a:t>r</a:t>
            </a:r>
            <a:r>
              <a:rPr lang="ru-RU" sz="28800" b="1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28800" b="1" dirty="0" smtClean="0">
                <a:solidFill>
                  <a:srgbClr val="FF0000"/>
                </a:solidFill>
                <a:latin typeface="Bernard MT Condensed" pitchFamily="18" charset="0"/>
              </a:rPr>
              <a:t>e - </a:t>
            </a:r>
          </a:p>
          <a:p>
            <a:pPr marL="0" indent="0" algn="ctr">
              <a:buNone/>
            </a:pPr>
            <a:r>
              <a:rPr lang="ru-RU" sz="28800" b="1" dirty="0" smtClean="0">
                <a:solidFill>
                  <a:srgbClr val="7030A0"/>
                </a:solidFill>
              </a:rPr>
              <a:t>              </a:t>
            </a:r>
            <a:endParaRPr lang="ru-RU" sz="35200" b="1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Bernard MT Condensed" pitchFamily="18" charset="0"/>
              </a:rPr>
              <a:t>I</a:t>
            </a:r>
            <a:r>
              <a:rPr lang="ru-RU" sz="7200" i="1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7200" i="1" dirty="0" smtClean="0">
                <a:solidFill>
                  <a:schemeClr val="bg1"/>
                </a:solidFill>
                <a:latin typeface="Bernard MT Condensed" pitchFamily="18" charset="0"/>
              </a:rPr>
              <a:t>N</a:t>
            </a:r>
            <a:r>
              <a:rPr lang="ru-RU" sz="7200" i="1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7200" i="1" dirty="0" smtClean="0">
                <a:solidFill>
                  <a:schemeClr val="bg1"/>
                </a:solidFill>
                <a:latin typeface="Bernard MT Condensed" pitchFamily="18" charset="0"/>
              </a:rPr>
              <a:t>T</a:t>
            </a:r>
            <a:r>
              <a:rPr lang="ru-RU" sz="7200" i="1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7200" i="1" dirty="0" smtClean="0">
                <a:solidFill>
                  <a:schemeClr val="bg1"/>
                </a:solidFill>
                <a:latin typeface="Bernard MT Condensed" pitchFamily="18" charset="0"/>
              </a:rPr>
              <a:t>E</a:t>
            </a:r>
            <a:r>
              <a:rPr lang="ru-RU" sz="7200" i="1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7200" i="1" dirty="0" smtClean="0">
                <a:solidFill>
                  <a:schemeClr val="bg1"/>
                </a:solidFill>
                <a:latin typeface="Bernard MT Condensed" pitchFamily="18" charset="0"/>
              </a:rPr>
              <a:t>R - </a:t>
            </a:r>
            <a:endParaRPr lang="ru-RU" sz="7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70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1844824"/>
            <a:ext cx="7408333" cy="4608512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en-US" sz="14800" b="1" i="1" dirty="0" smtClean="0">
                <a:solidFill>
                  <a:schemeClr val="accent5">
                    <a:lumMod val="50000"/>
                  </a:schemeClr>
                </a:solidFill>
              </a:rPr>
              <a:t>Happy</a:t>
            </a:r>
            <a:r>
              <a:rPr lang="ru-RU" sz="14800" b="1" i="1" dirty="0" smtClean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en-US" sz="14800" b="1" i="1" dirty="0" smtClean="0">
                <a:solidFill>
                  <a:srgbClr val="FF0000"/>
                </a:solidFill>
              </a:rPr>
              <a:t>un</a:t>
            </a:r>
            <a:r>
              <a:rPr lang="en-US" sz="14800" b="1" i="1" dirty="0" smtClean="0">
                <a:solidFill>
                  <a:schemeClr val="accent5">
                    <a:lumMod val="50000"/>
                  </a:schemeClr>
                </a:solidFill>
              </a:rPr>
              <a:t>happy</a:t>
            </a:r>
          </a:p>
          <a:p>
            <a:pPr algn="ctr"/>
            <a:r>
              <a:rPr lang="en-US" sz="14800" b="1" i="1" dirty="0" smtClean="0">
                <a:solidFill>
                  <a:schemeClr val="accent5">
                    <a:lumMod val="50000"/>
                  </a:schemeClr>
                </a:solidFill>
              </a:rPr>
              <a:t>Kind – </a:t>
            </a:r>
            <a:r>
              <a:rPr lang="en-US" sz="14800" b="1" i="1" dirty="0" smtClean="0">
                <a:solidFill>
                  <a:srgbClr val="FF0000"/>
                </a:solidFill>
              </a:rPr>
              <a:t>un</a:t>
            </a:r>
            <a:r>
              <a:rPr lang="en-US" sz="14800" b="1" i="1" dirty="0" smtClean="0">
                <a:solidFill>
                  <a:schemeClr val="accent5">
                    <a:lumMod val="50000"/>
                  </a:schemeClr>
                </a:solidFill>
              </a:rPr>
              <a:t>kind</a:t>
            </a:r>
          </a:p>
          <a:p>
            <a:pPr algn="ctr"/>
            <a:r>
              <a:rPr lang="en-US" sz="14800" b="1" i="1" dirty="0" smtClean="0">
                <a:solidFill>
                  <a:schemeClr val="accent5">
                    <a:lumMod val="50000"/>
                  </a:schemeClr>
                </a:solidFill>
              </a:rPr>
              <a:t>Famous - </a:t>
            </a:r>
            <a:r>
              <a:rPr lang="en-US" sz="14800" b="1" i="1" dirty="0" err="1" smtClean="0">
                <a:solidFill>
                  <a:srgbClr val="FF0000"/>
                </a:solidFill>
              </a:rPr>
              <a:t>un</a:t>
            </a:r>
            <a:r>
              <a:rPr lang="en-US" sz="14800" b="1" i="1" dirty="0" err="1" smtClean="0">
                <a:solidFill>
                  <a:schemeClr val="accent5">
                    <a:lumMod val="50000"/>
                  </a:schemeClr>
                </a:solidFill>
              </a:rPr>
              <a:t>famous</a:t>
            </a:r>
            <a:endParaRPr lang="en-US" sz="148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4800" b="1" i="1" dirty="0" smtClean="0">
                <a:solidFill>
                  <a:schemeClr val="accent5">
                    <a:lumMod val="50000"/>
                  </a:schemeClr>
                </a:solidFill>
              </a:rPr>
              <a:t>Interesting - </a:t>
            </a:r>
            <a:r>
              <a:rPr lang="en-US" sz="14800" b="1" i="1" dirty="0" smtClean="0">
                <a:solidFill>
                  <a:srgbClr val="FF0000"/>
                </a:solidFill>
              </a:rPr>
              <a:t>un</a:t>
            </a:r>
            <a:r>
              <a:rPr lang="en-US" sz="14800" b="1" i="1" dirty="0" smtClean="0">
                <a:solidFill>
                  <a:schemeClr val="accent5">
                    <a:lumMod val="50000"/>
                  </a:schemeClr>
                </a:solidFill>
              </a:rPr>
              <a:t>interesting</a:t>
            </a:r>
          </a:p>
          <a:p>
            <a:pPr algn="ctr"/>
            <a:r>
              <a:rPr lang="en-US" sz="14800" b="1" i="1" dirty="0" smtClean="0">
                <a:solidFill>
                  <a:schemeClr val="accent5">
                    <a:lumMod val="50000"/>
                  </a:schemeClr>
                </a:solidFill>
              </a:rPr>
              <a:t>Real - </a:t>
            </a:r>
            <a:r>
              <a:rPr lang="en-US" sz="14800" b="1" i="1" dirty="0" smtClean="0">
                <a:solidFill>
                  <a:srgbClr val="FF0000"/>
                </a:solidFill>
              </a:rPr>
              <a:t>un</a:t>
            </a:r>
            <a:r>
              <a:rPr lang="en-US" sz="14800" b="1" i="1" dirty="0" smtClean="0">
                <a:solidFill>
                  <a:schemeClr val="accent5">
                    <a:lumMod val="50000"/>
                  </a:schemeClr>
                </a:solidFill>
              </a:rPr>
              <a:t>real </a:t>
            </a:r>
          </a:p>
          <a:p>
            <a:pPr algn="ctr"/>
            <a:r>
              <a:rPr lang="en-US" sz="14800" b="1" i="1" dirty="0" smtClean="0">
                <a:solidFill>
                  <a:schemeClr val="accent5">
                    <a:lumMod val="50000"/>
                  </a:schemeClr>
                </a:solidFill>
              </a:rPr>
              <a:t>Usual - </a:t>
            </a:r>
            <a:r>
              <a:rPr lang="en-US" sz="14800" b="1" i="1" dirty="0" smtClean="0">
                <a:solidFill>
                  <a:srgbClr val="FF0000"/>
                </a:solidFill>
              </a:rPr>
              <a:t>un</a:t>
            </a:r>
            <a:r>
              <a:rPr lang="en-US" sz="14800" b="1" i="1" dirty="0" smtClean="0">
                <a:solidFill>
                  <a:schemeClr val="accent5">
                    <a:lumMod val="50000"/>
                  </a:schemeClr>
                </a:solidFill>
              </a:rPr>
              <a:t>usual 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324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132856"/>
            <a:ext cx="7408333" cy="2874632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читать</a:t>
            </a:r>
          </a:p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писать</a:t>
            </a:r>
          </a:p>
          <a:p>
            <a:pPr marL="0" indent="0">
              <a:buNone/>
            </a:pP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11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Может ли суффикс образовать слово с новым значением?</a:t>
            </a:r>
          </a:p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Можно ли преобразовать глагол в существительное?</a:t>
            </a:r>
            <a:endParaRPr lang="ru-RU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Суффикс - </a:t>
            </a:r>
            <a:r>
              <a:rPr lang="en-US" sz="6000" b="1" i="1" dirty="0" smtClean="0">
                <a:solidFill>
                  <a:schemeClr val="bg1"/>
                </a:solidFill>
                <a:latin typeface="Algerian" pitchFamily="82" charset="0"/>
              </a:rPr>
              <a:t>SUFFIX</a:t>
            </a:r>
            <a:endParaRPr lang="ru-RU" sz="6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4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ЧИТА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ТЕЛЬ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ПИСА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ТЕЛЬ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3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328592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7030A0"/>
                </a:solidFill>
              </a:rPr>
              <a:t/>
            </a:r>
            <a:br>
              <a:rPr lang="ru-RU" sz="4800" b="1" i="1" dirty="0" smtClean="0">
                <a:solidFill>
                  <a:srgbClr val="7030A0"/>
                </a:solidFill>
              </a:rPr>
            </a:br>
            <a:r>
              <a:rPr lang="ru-RU" sz="4800" b="1" i="1" dirty="0">
                <a:solidFill>
                  <a:srgbClr val="7030A0"/>
                </a:solidFill>
              </a:rPr>
              <a:t/>
            </a:r>
            <a:br>
              <a:rPr lang="ru-RU" sz="4800" b="1" i="1" dirty="0">
                <a:solidFill>
                  <a:srgbClr val="7030A0"/>
                </a:solidFill>
              </a:rPr>
            </a:br>
            <a:r>
              <a:rPr lang="ru-RU" sz="4800" b="1" i="1" dirty="0" smtClean="0">
                <a:solidFill>
                  <a:srgbClr val="7030A0"/>
                </a:solidFill>
              </a:rPr>
              <a:t>Какой суффикс английского языка поможет вам  образовать новые слова, обозначающие профессии, род деятельности?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5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408333" cy="3450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a driver</a:t>
            </a:r>
          </a:p>
          <a:p>
            <a:pPr marL="0" indent="0">
              <a:buNone/>
            </a:pPr>
            <a:r>
              <a:rPr lang="en-US" sz="9600" b="1" dirty="0" smtClean="0">
                <a:solidFill>
                  <a:schemeClr val="accent6">
                    <a:lumMod val="75000"/>
                  </a:schemeClr>
                </a:solidFill>
              </a:rPr>
              <a:t>          a reader</a:t>
            </a:r>
          </a:p>
          <a:p>
            <a:pPr marL="0" indent="0">
              <a:buNone/>
            </a:pPr>
            <a:r>
              <a:rPr lang="en-US" sz="9600" b="1" dirty="0" smtClean="0">
                <a:solidFill>
                  <a:srgbClr val="7030A0"/>
                </a:solidFill>
              </a:rPr>
              <a:t>              a writer</a:t>
            </a:r>
          </a:p>
          <a:p>
            <a:pPr marL="0" indent="0">
              <a:buNone/>
            </a:pPr>
            <a:endParaRPr lang="ru-RU" sz="9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000" b="1" dirty="0">
                <a:solidFill>
                  <a:srgbClr val="002060"/>
                </a:solidFill>
              </a:rPr>
              <a:t>a</a:t>
            </a:r>
            <a:r>
              <a:rPr lang="en-US" sz="8000" b="1" dirty="0" smtClean="0">
                <a:solidFill>
                  <a:srgbClr val="002060"/>
                </a:solidFill>
              </a:rPr>
              <a:t> teacher</a:t>
            </a:r>
            <a:endParaRPr lang="ru-RU" sz="8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71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3071811"/>
            <a:ext cx="7408333" cy="1428759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29642" cy="4519432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rgbClr val="00B050"/>
                </a:solidFill>
              </a:rPr>
              <a:t/>
            </a:r>
            <a:br>
              <a:rPr lang="ru-RU" sz="6600" b="1" i="1" dirty="0" smtClean="0">
                <a:solidFill>
                  <a:srgbClr val="00B050"/>
                </a:solidFill>
              </a:rPr>
            </a:br>
            <a:r>
              <a:rPr lang="ru-RU" sz="6600" b="1" i="1" dirty="0" smtClean="0">
                <a:solidFill>
                  <a:srgbClr val="00B050"/>
                </a:solidFill>
              </a:rPr>
              <a:t/>
            </a:r>
            <a:br>
              <a:rPr lang="ru-RU" sz="6600" b="1" i="1" dirty="0" smtClean="0">
                <a:solidFill>
                  <a:srgbClr val="00B050"/>
                </a:solidFill>
              </a:rPr>
            </a:br>
            <a:r>
              <a:rPr lang="ru-RU" sz="6000" b="1" i="1" dirty="0" smtClean="0">
                <a:solidFill>
                  <a:srgbClr val="00B050"/>
                </a:solidFill>
              </a:rPr>
              <a:t>Можно ли из двух слов образовать одно?</a:t>
            </a:r>
            <a:endParaRPr lang="ru-RU" sz="60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91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64758" y="2420888"/>
            <a:ext cx="7408333" cy="34506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ВОДОПАД</a:t>
            </a:r>
            <a:endParaRPr lang="ru-RU" dirty="0"/>
          </a:p>
        </p:txBody>
      </p:sp>
      <p:pic>
        <p:nvPicPr>
          <p:cNvPr id="4" name="Рисунок 3" descr="http://im4-tub-ru.yandex.net/i?id=616915240-02-72&amp;n=17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1196752"/>
            <a:ext cx="748883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42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САМОВАР</a:t>
            </a:r>
            <a:endParaRPr lang="ru-RU" dirty="0"/>
          </a:p>
        </p:txBody>
      </p:sp>
      <p:pic>
        <p:nvPicPr>
          <p:cNvPr id="4" name="Объект 3" descr="http://im4-tub-ru.yandex.net/i?id=228341988-24-72&amp;n=17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771800" y="1844824"/>
            <a:ext cx="424847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6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772816"/>
            <a:ext cx="7858180" cy="45005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i="1" dirty="0" smtClean="0">
                <a:solidFill>
                  <a:srgbClr val="7030A0"/>
                </a:solidFill>
              </a:rPr>
              <a:t>English                     </a:t>
            </a:r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русский</a:t>
            </a:r>
            <a:r>
              <a:rPr lang="en-US" sz="4000" b="1" i="1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en-US" sz="4000" b="1" i="1" dirty="0" smtClean="0">
                <a:solidFill>
                  <a:srgbClr val="7030A0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sz="4000" b="1" i="1" dirty="0" smtClean="0">
                <a:solidFill>
                  <a:srgbClr val="7030A0"/>
                </a:solidFill>
              </a:rPr>
              <a:t>to </a:t>
            </a:r>
            <a:r>
              <a:rPr lang="en-US" sz="4000" b="1" i="1" dirty="0" err="1" smtClean="0">
                <a:solidFill>
                  <a:srgbClr val="7030A0"/>
                </a:solidFill>
              </a:rPr>
              <a:t>rewatch</a:t>
            </a:r>
            <a:r>
              <a:rPr lang="ru-RU" sz="4000" b="1" i="1" dirty="0" smtClean="0">
                <a:solidFill>
                  <a:srgbClr val="7030A0"/>
                </a:solidFill>
              </a:rPr>
              <a:t>             </a:t>
            </a:r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перерисовать</a:t>
            </a:r>
            <a:endParaRPr lang="en-US" sz="40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4000" b="1" i="1" dirty="0">
                <a:solidFill>
                  <a:srgbClr val="7030A0"/>
                </a:solidFill>
              </a:rPr>
              <a:t>u</a:t>
            </a:r>
            <a:r>
              <a:rPr lang="en-US" sz="4000" b="1" i="1" dirty="0" smtClean="0">
                <a:solidFill>
                  <a:srgbClr val="7030A0"/>
                </a:solidFill>
              </a:rPr>
              <a:t>nhappy</a:t>
            </a:r>
            <a:r>
              <a:rPr lang="ru-RU" sz="4000" b="1" i="1" dirty="0" smtClean="0">
                <a:solidFill>
                  <a:srgbClr val="7030A0"/>
                </a:solidFill>
              </a:rPr>
              <a:t>                  </a:t>
            </a:r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неизвестный</a:t>
            </a:r>
            <a:endParaRPr lang="en-US" sz="40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4000" b="1" i="1" dirty="0" smtClean="0">
                <a:solidFill>
                  <a:srgbClr val="7030A0"/>
                </a:solidFill>
              </a:rPr>
              <a:t>a teacher</a:t>
            </a:r>
            <a:r>
              <a:rPr lang="ru-RU" sz="4000" b="1" i="1" dirty="0" smtClean="0">
                <a:solidFill>
                  <a:srgbClr val="7030A0"/>
                </a:solidFill>
              </a:rPr>
              <a:t>                 </a:t>
            </a:r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водитель</a:t>
            </a:r>
            <a:endParaRPr lang="en-US" sz="40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4000" b="1" i="1" dirty="0">
                <a:solidFill>
                  <a:srgbClr val="7030A0"/>
                </a:solidFill>
              </a:rPr>
              <a:t>c</a:t>
            </a:r>
            <a:r>
              <a:rPr lang="en-US" sz="4000" b="1" i="1" dirty="0" smtClean="0">
                <a:solidFill>
                  <a:srgbClr val="7030A0"/>
                </a:solidFill>
              </a:rPr>
              <a:t>loudy</a:t>
            </a:r>
            <a:r>
              <a:rPr lang="ru-RU" sz="4000" b="1" i="1" dirty="0" smtClean="0">
                <a:solidFill>
                  <a:srgbClr val="7030A0"/>
                </a:solidFill>
              </a:rPr>
              <a:t>                      </a:t>
            </a:r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морозно</a:t>
            </a:r>
            <a:endParaRPr lang="en-US" sz="40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4000" b="1" i="1" dirty="0" smtClean="0">
                <a:solidFill>
                  <a:srgbClr val="7030A0"/>
                </a:solidFill>
              </a:rPr>
              <a:t>a housewife</a:t>
            </a:r>
            <a:r>
              <a:rPr lang="ru-RU" sz="4000" b="1" i="1" dirty="0" smtClean="0">
                <a:solidFill>
                  <a:srgbClr val="7030A0"/>
                </a:solidFill>
              </a:rPr>
              <a:t>            </a:t>
            </a:r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мухолов</a:t>
            </a:r>
            <a:endParaRPr lang="en-US" sz="4000" b="1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Какая особенность объединяет эти слова?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58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МУХОМОР</a:t>
            </a:r>
            <a:endParaRPr lang="ru-RU" dirty="0"/>
          </a:p>
        </p:txBody>
      </p:sp>
      <p:pic>
        <p:nvPicPr>
          <p:cNvPr id="4" name="Объект 3" descr="http://im8-tub-ru.yandex.net/i?id=135348316-50-72&amp;n=17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23728" y="1556792"/>
            <a:ext cx="4824535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902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ДОМОХОЗЯЙКА</a:t>
            </a:r>
            <a:endParaRPr lang="ru-RU" dirty="0"/>
          </a:p>
        </p:txBody>
      </p:sp>
      <p:pic>
        <p:nvPicPr>
          <p:cNvPr id="4" name="Объект 3" descr="http://im3-tub-ru.yandex.net/i?id=671825603-07-72&amp;n=17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23728" y="1484784"/>
            <a:ext cx="4968551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853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HOUSE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              BOW</a:t>
            </a:r>
          </a:p>
          <a:p>
            <a:pPr marL="0" indent="0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WATER                FALL</a:t>
            </a:r>
          </a:p>
          <a:p>
            <a:pPr marL="0" indent="0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ICE                      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WIFE</a:t>
            </a:r>
          </a:p>
          <a:p>
            <a:pPr marL="0" indent="0"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RAIN             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MAN 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SPORTS               CREAM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3335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MATCH THE WORDS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64313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6"/>
            <a:ext cx="7700461" cy="3682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HOUSE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BOW</a:t>
            </a:r>
            <a:endParaRPr lang="en-US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FALL</a:t>
            </a:r>
          </a:p>
          <a:p>
            <a:pPr marL="0" indent="0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ICE                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WIFE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RAIN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SPORTS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CREAM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3335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MATCH THE WORDS </a:t>
            </a:r>
            <a:endParaRPr lang="ru-RU" sz="6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786050" y="3071810"/>
            <a:ext cx="2071702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857488" y="3786190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000232" y="4572008"/>
            <a:ext cx="2857520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357422" y="3071810"/>
            <a:ext cx="2357454" cy="2214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143240" y="5357826"/>
            <a:ext cx="178595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13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71612"/>
            <a:ext cx="7843337" cy="45005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43182"/>
            <a:ext cx="8229600" cy="2143140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Какая особенность объединяет английские и русские слова?</a:t>
            </a:r>
            <a:endParaRPr lang="ru-RU" sz="6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52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14488"/>
            <a:ext cx="7408333" cy="441167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1. Что общего вы увидели в словах русского и английского языка?</a:t>
            </a:r>
          </a:p>
          <a:p>
            <a:r>
              <a:rPr lang="ru-RU" sz="3600" b="1" i="1" dirty="0" smtClean="0">
                <a:solidFill>
                  <a:srgbClr val="002060"/>
                </a:solidFill>
              </a:rPr>
              <a:t>2. Назовите слова, образованные</a:t>
            </a:r>
          </a:p>
          <a:p>
            <a:r>
              <a:rPr lang="ru-RU" sz="3600" b="1" i="1" dirty="0" smtClean="0">
                <a:solidFill>
                  <a:srgbClr val="002060"/>
                </a:solidFill>
              </a:rPr>
              <a:t>а) приставочным способом в русском, в английском. </a:t>
            </a:r>
            <a:endParaRPr lang="en-US" sz="3600" b="1" i="1" dirty="0" smtClean="0">
              <a:solidFill>
                <a:srgbClr val="002060"/>
              </a:solidFill>
            </a:endParaRPr>
          </a:p>
          <a:p>
            <a:r>
              <a:rPr lang="ru-RU" sz="3600" b="1" i="1" dirty="0" smtClean="0">
                <a:solidFill>
                  <a:srgbClr val="002060"/>
                </a:solidFill>
              </a:rPr>
              <a:t>б) Суффиксальным способом? </a:t>
            </a:r>
          </a:p>
          <a:p>
            <a:r>
              <a:rPr lang="ru-RU" sz="3600" b="1" i="1" dirty="0" smtClean="0">
                <a:solidFill>
                  <a:srgbClr val="002060"/>
                </a:solidFill>
              </a:rPr>
              <a:t>в) Способом сложения двух слов?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33218"/>
          </a:xfrm>
        </p:spPr>
        <p:txBody>
          <a:bodyPr>
            <a:normAutofit fontScale="90000"/>
          </a:bodyPr>
          <a:lstStyle/>
          <a:p>
            <a:r>
              <a:rPr lang="en-US" smtClean="0"/>
              <a:t>TEST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86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9600" b="1" dirty="0" smtClean="0">
                <a:solidFill>
                  <a:srgbClr val="00B050"/>
                </a:solidFill>
                <a:latin typeface="Arial Black" pitchFamily="34" charset="0"/>
              </a:rPr>
              <a:t>До свидания, ребята!</a:t>
            </a:r>
            <a:endParaRPr lang="ru-RU" sz="96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74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b="1" dirty="0" smtClean="0">
                <a:solidFill>
                  <a:schemeClr val="accent2">
                    <a:lumMod val="75000"/>
                  </a:schemeClr>
                </a:solidFill>
                <a:latin typeface="Berlin Sans FB Demi" pitchFamily="34" charset="0"/>
              </a:rPr>
              <a:t>Goodbye,  children</a:t>
            </a:r>
            <a:r>
              <a:rPr lang="ru-RU" sz="9600" b="1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ru-RU" sz="9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Какая особенность объединяет английские и русские слова?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7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1"/>
          <p:cNvSpPr txBox="1">
            <a:spLocks/>
          </p:cNvSpPr>
          <p:nvPr/>
        </p:nvSpPr>
        <p:spPr>
          <a:xfrm>
            <a:off x="1259632" y="1700808"/>
            <a:ext cx="6091040" cy="406339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000" b="1" dirty="0" smtClean="0"/>
              <a:t>делать</a:t>
            </a:r>
          </a:p>
          <a:p>
            <a:pPr algn="ctr"/>
            <a:r>
              <a:rPr lang="ru-RU" sz="6000" b="1" dirty="0" smtClean="0"/>
              <a:t>ходить</a:t>
            </a:r>
          </a:p>
          <a:p>
            <a:pPr algn="ctr"/>
            <a:r>
              <a:rPr lang="ru-RU" sz="6000" b="1" dirty="0" smtClean="0"/>
              <a:t>думать</a:t>
            </a:r>
          </a:p>
          <a:p>
            <a:pPr algn="ctr"/>
            <a:r>
              <a:rPr lang="ru-RU" sz="6000" b="1" dirty="0"/>
              <a:t>смотреть</a:t>
            </a:r>
          </a:p>
          <a:p>
            <a:pPr algn="ctr"/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72760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1714488"/>
            <a:ext cx="7408333" cy="514351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ПЕРЕ</a:t>
            </a:r>
            <a:r>
              <a:rPr lang="ru-RU" sz="6000" b="1" dirty="0" smtClean="0"/>
              <a:t>ХОДИТЬ</a:t>
            </a:r>
          </a:p>
          <a:p>
            <a:r>
              <a:rPr lang="ru-RU" sz="6000" b="1" dirty="0" smtClean="0">
                <a:solidFill>
                  <a:srgbClr val="FF0000"/>
                </a:solidFill>
              </a:rPr>
              <a:t>ПЕРЕ</a:t>
            </a:r>
            <a:r>
              <a:rPr lang="ru-RU" sz="6000" b="1" dirty="0" smtClean="0"/>
              <a:t>ДУМАТЬ</a:t>
            </a:r>
          </a:p>
          <a:p>
            <a:r>
              <a:rPr lang="ru-RU" sz="6000" b="1" dirty="0" smtClean="0">
                <a:solidFill>
                  <a:srgbClr val="FF0000"/>
                </a:solidFill>
              </a:rPr>
              <a:t>ПЕРЕ</a:t>
            </a:r>
            <a:r>
              <a:rPr lang="ru-RU" sz="6000" b="1" dirty="0" smtClean="0"/>
              <a:t>СМОТРЕТЬ</a:t>
            </a:r>
          </a:p>
          <a:p>
            <a:r>
              <a:rPr lang="ru-RU" sz="6000" b="1" dirty="0" smtClean="0">
                <a:solidFill>
                  <a:srgbClr val="FF0000"/>
                </a:solidFill>
              </a:rPr>
              <a:t>ПЕРЕ</a:t>
            </a:r>
            <a:r>
              <a:rPr lang="ru-RU" sz="6000" b="1" dirty="0" smtClean="0"/>
              <a:t>ДЕЛАТЬ</a:t>
            </a:r>
          </a:p>
          <a:p>
            <a:endParaRPr lang="ru-RU" sz="4000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>
                <a:solidFill>
                  <a:schemeClr val="bg1">
                    <a:lumMod val="95000"/>
                  </a:schemeClr>
                </a:solidFill>
              </a:rPr>
              <a:t>Что общего у этих слов?</a:t>
            </a:r>
            <a:endParaRPr lang="ru-RU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5365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8700" b="1" i="1" dirty="0" smtClean="0">
                <a:solidFill>
                  <a:srgbClr val="002060"/>
                </a:solidFill>
                <a:latin typeface="Arial Black" pitchFamily="34" charset="0"/>
              </a:rPr>
              <a:t>to make</a:t>
            </a:r>
          </a:p>
          <a:p>
            <a:pPr marL="0" indent="0">
              <a:buNone/>
            </a:pPr>
            <a:r>
              <a:rPr lang="en-US" sz="8700" b="1" i="1" dirty="0" smtClean="0">
                <a:solidFill>
                  <a:srgbClr val="002060"/>
                </a:solidFill>
                <a:latin typeface="Arial Black" pitchFamily="34" charset="0"/>
              </a:rPr>
              <a:t>      to think</a:t>
            </a:r>
          </a:p>
          <a:p>
            <a:pPr marL="0" indent="0">
              <a:buNone/>
            </a:pPr>
            <a:r>
              <a:rPr lang="en-US" sz="8700" b="1" i="1" dirty="0" smtClean="0">
                <a:solidFill>
                  <a:srgbClr val="002060"/>
                </a:solidFill>
                <a:latin typeface="Arial Black" pitchFamily="34" charset="0"/>
              </a:rPr>
              <a:t>            to read</a:t>
            </a:r>
          </a:p>
          <a:p>
            <a:pPr marL="0" indent="0">
              <a:buNone/>
            </a:pPr>
            <a:r>
              <a:rPr lang="en-US" sz="8700" b="1" i="1" dirty="0" smtClean="0">
                <a:solidFill>
                  <a:srgbClr val="002060"/>
                </a:solidFill>
                <a:latin typeface="Arial Black" pitchFamily="34" charset="0"/>
              </a:rPr>
              <a:t>                   to watch</a:t>
            </a:r>
            <a:endParaRPr lang="ru-RU" sz="8700" b="1" i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n-US" sz="8700" b="1" i="1" dirty="0" smtClean="0">
                <a:solidFill>
                  <a:srgbClr val="002060"/>
                </a:solidFill>
                <a:latin typeface="Arial Black" pitchFamily="34" charset="0"/>
              </a:rPr>
              <a:t>                          to tell</a:t>
            </a:r>
            <a:endParaRPr lang="en-US" sz="87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chemeClr val="bg1">
                    <a:lumMod val="95000"/>
                  </a:schemeClr>
                </a:solidFill>
              </a:rPr>
              <a:t>Прочитайте слова</a:t>
            </a:r>
            <a:r>
              <a:rPr lang="en-US" sz="5400" b="1" i="1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/>
            </a:r>
            <a:br>
              <a:rPr lang="en-US" sz="5400" b="1" i="1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</a:br>
            <a:r>
              <a:rPr lang="ru-RU" sz="5400" b="1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5400" b="1" i="1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>READ THE WORDS</a:t>
            </a:r>
            <a:endParaRPr lang="ru-RU" sz="5400" b="1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32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1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i="1" dirty="0">
                <a:solidFill>
                  <a:srgbClr val="002060"/>
                </a:solidFill>
                <a:latin typeface="Arial Black" pitchFamily="34" charset="0"/>
              </a:rPr>
              <a:t>t</a:t>
            </a:r>
            <a:r>
              <a:rPr lang="en-US" sz="5400" b="1" i="1" dirty="0" smtClean="0">
                <a:solidFill>
                  <a:srgbClr val="002060"/>
                </a:solidFill>
                <a:latin typeface="Arial Black" pitchFamily="34" charset="0"/>
              </a:rPr>
              <a:t>o</a:t>
            </a:r>
            <a:r>
              <a:rPr lang="en-US" sz="5400" b="1" i="1" dirty="0" smtClean="0">
                <a:solidFill>
                  <a:srgbClr val="FF0000"/>
                </a:solidFill>
                <a:latin typeface="Arial Black" pitchFamily="34" charset="0"/>
              </a:rPr>
              <a:t> re</a:t>
            </a:r>
            <a:r>
              <a:rPr lang="en-US" sz="5400" b="1" i="1" dirty="0" smtClean="0">
                <a:solidFill>
                  <a:srgbClr val="002060"/>
                </a:solidFill>
                <a:latin typeface="Arial Black" pitchFamily="34" charset="0"/>
              </a:rPr>
              <a:t>make</a:t>
            </a:r>
          </a:p>
          <a:p>
            <a:pPr marL="0" indent="0">
              <a:buNone/>
            </a:pPr>
            <a:r>
              <a:rPr lang="en-US" sz="5400" b="1" i="1" dirty="0" smtClean="0">
                <a:solidFill>
                  <a:srgbClr val="002060"/>
                </a:solidFill>
                <a:latin typeface="Arial Black" pitchFamily="34" charset="0"/>
              </a:rPr>
              <a:t>    to </a:t>
            </a:r>
            <a:r>
              <a:rPr lang="en-US" sz="5400" b="1" i="1" dirty="0" smtClean="0">
                <a:solidFill>
                  <a:srgbClr val="FF0000"/>
                </a:solidFill>
                <a:latin typeface="Arial Black" pitchFamily="34" charset="0"/>
              </a:rPr>
              <a:t>re</a:t>
            </a:r>
            <a:r>
              <a:rPr lang="en-US" sz="5400" b="1" i="1" dirty="0" smtClean="0">
                <a:solidFill>
                  <a:srgbClr val="002060"/>
                </a:solidFill>
                <a:latin typeface="Arial Black" pitchFamily="34" charset="0"/>
              </a:rPr>
              <a:t>think</a:t>
            </a:r>
          </a:p>
          <a:p>
            <a:pPr marL="0" indent="0">
              <a:buNone/>
            </a:pPr>
            <a:r>
              <a:rPr lang="en-US" sz="5400" b="1" i="1" dirty="0" smtClean="0">
                <a:solidFill>
                  <a:srgbClr val="002060"/>
                </a:solidFill>
                <a:latin typeface="Arial Black" pitchFamily="34" charset="0"/>
              </a:rPr>
              <a:t>         to </a:t>
            </a:r>
            <a:r>
              <a:rPr lang="en-US" sz="5400" b="1" i="1" dirty="0" smtClean="0">
                <a:solidFill>
                  <a:srgbClr val="FF0000"/>
                </a:solidFill>
                <a:latin typeface="Arial Black" pitchFamily="34" charset="0"/>
              </a:rPr>
              <a:t>re</a:t>
            </a:r>
            <a:r>
              <a:rPr lang="en-US" sz="5400" b="1" i="1" dirty="0" smtClean="0">
                <a:solidFill>
                  <a:srgbClr val="002060"/>
                </a:solidFill>
                <a:latin typeface="Arial Black" pitchFamily="34" charset="0"/>
              </a:rPr>
              <a:t>read</a:t>
            </a:r>
          </a:p>
          <a:p>
            <a:pPr marL="0" indent="0">
              <a:buNone/>
            </a:pPr>
            <a:r>
              <a:rPr lang="en-US" sz="5400" b="1" i="1" dirty="0" smtClean="0">
                <a:solidFill>
                  <a:srgbClr val="002060"/>
                </a:solidFill>
                <a:latin typeface="Arial Black" pitchFamily="34" charset="0"/>
              </a:rPr>
              <a:t>             to </a:t>
            </a:r>
            <a:r>
              <a:rPr lang="en-US" sz="5400" b="1" i="1" dirty="0" err="1" smtClean="0">
                <a:solidFill>
                  <a:srgbClr val="FF0000"/>
                </a:solidFill>
                <a:latin typeface="Arial Black" pitchFamily="34" charset="0"/>
              </a:rPr>
              <a:t>re</a:t>
            </a:r>
            <a:r>
              <a:rPr lang="en-US" sz="5400" b="1" i="1" dirty="0" err="1" smtClean="0">
                <a:solidFill>
                  <a:srgbClr val="002060"/>
                </a:solidFill>
                <a:latin typeface="Arial Black" pitchFamily="34" charset="0"/>
              </a:rPr>
              <a:t>watch</a:t>
            </a:r>
            <a:endParaRPr lang="ru-RU" sz="5400" b="1" i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n-US" sz="5400" b="1" i="1" dirty="0" smtClean="0">
                <a:solidFill>
                  <a:srgbClr val="002060"/>
                </a:solidFill>
                <a:latin typeface="Arial Black" pitchFamily="34" charset="0"/>
              </a:rPr>
              <a:t>                  to </a:t>
            </a:r>
            <a:r>
              <a:rPr lang="en-US" sz="5400" b="1" i="1" dirty="0" smtClean="0">
                <a:solidFill>
                  <a:srgbClr val="FF0000"/>
                </a:solidFill>
                <a:latin typeface="Arial Black" pitchFamily="34" charset="0"/>
              </a:rPr>
              <a:t>re</a:t>
            </a:r>
            <a:r>
              <a:rPr lang="en-US" sz="5400" b="1" i="1" dirty="0" smtClean="0">
                <a:solidFill>
                  <a:srgbClr val="002060"/>
                </a:solidFill>
                <a:latin typeface="Arial Black" pitchFamily="34" charset="0"/>
              </a:rPr>
              <a:t>tell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Какое значение приобрели эти слова?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000240"/>
            <a:ext cx="8572560" cy="4022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B050"/>
                </a:solidFill>
              </a:rPr>
              <a:t>счастливая</a:t>
            </a:r>
            <a:r>
              <a:rPr lang="en-US" sz="4000" b="1" i="1" dirty="0" smtClean="0">
                <a:solidFill>
                  <a:srgbClr val="00B050"/>
                </a:solidFill>
              </a:rPr>
              <a:t>       happy</a:t>
            </a: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B050"/>
                </a:solidFill>
              </a:rPr>
              <a:t>доброе</a:t>
            </a:r>
            <a:r>
              <a:rPr lang="en-US" sz="4000" b="1" i="1" dirty="0" smtClean="0">
                <a:solidFill>
                  <a:srgbClr val="00B050"/>
                </a:solidFill>
              </a:rPr>
              <a:t>                kind</a:t>
            </a:r>
            <a:endParaRPr lang="ru-RU" sz="4000" b="1" i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B050"/>
                </a:solidFill>
              </a:rPr>
              <a:t>известные </a:t>
            </a:r>
            <a:r>
              <a:rPr lang="en-US" sz="4000" b="1" i="1" dirty="0" smtClean="0">
                <a:solidFill>
                  <a:srgbClr val="00B050"/>
                </a:solidFill>
              </a:rPr>
              <a:t>         famous</a:t>
            </a:r>
            <a:endParaRPr lang="ru-RU" sz="4000" b="1" i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B050"/>
                </a:solidFill>
              </a:rPr>
              <a:t>интересное </a:t>
            </a:r>
            <a:r>
              <a:rPr lang="en-US" sz="4000" b="1" i="1" dirty="0" smtClean="0">
                <a:solidFill>
                  <a:srgbClr val="00B050"/>
                </a:solidFill>
              </a:rPr>
              <a:t>      interesting</a:t>
            </a: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B050"/>
                </a:solidFill>
              </a:rPr>
              <a:t>реальная</a:t>
            </a:r>
            <a:r>
              <a:rPr lang="en-US" sz="4000" b="1" i="1" dirty="0" smtClean="0">
                <a:solidFill>
                  <a:srgbClr val="00B050"/>
                </a:solidFill>
              </a:rPr>
              <a:t>            real</a:t>
            </a: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B050"/>
                </a:solidFill>
              </a:rPr>
              <a:t> обычный</a:t>
            </a:r>
            <a:r>
              <a:rPr lang="en-US" sz="4000" b="1" i="1" dirty="0" smtClean="0">
                <a:solidFill>
                  <a:srgbClr val="00B050"/>
                </a:solidFill>
              </a:rPr>
              <a:t>             usual</a:t>
            </a:r>
            <a:endParaRPr lang="ru-RU" sz="4000" b="1" i="1" dirty="0" smtClean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8328"/>
            <a:ext cx="8712968" cy="12904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Образуйте слова с противоположным значением, используя приставку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40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76672"/>
            <a:ext cx="6912768" cy="5472608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 smtClean="0">
                <a:solidFill>
                  <a:srgbClr val="FF0000"/>
                </a:solidFill>
              </a:rPr>
              <a:t>НЕ</a:t>
            </a:r>
            <a:r>
              <a:rPr lang="ru-RU" sz="4800" dirty="0" smtClean="0"/>
              <a:t>СЧАСТЛИВАЯ</a:t>
            </a:r>
          </a:p>
          <a:p>
            <a:pPr algn="l"/>
            <a:r>
              <a:rPr lang="ru-RU" sz="4800" b="1" dirty="0" smtClean="0">
                <a:solidFill>
                  <a:srgbClr val="FF0000"/>
                </a:solidFill>
              </a:rPr>
              <a:t>НЕ</a:t>
            </a:r>
            <a:r>
              <a:rPr lang="ru-RU" sz="4800" dirty="0" smtClean="0"/>
              <a:t>ДОБРОЕ</a:t>
            </a:r>
          </a:p>
          <a:p>
            <a:pPr algn="l"/>
            <a:r>
              <a:rPr lang="ru-RU" sz="4800" b="1" dirty="0" smtClean="0">
                <a:solidFill>
                  <a:srgbClr val="FF0000"/>
                </a:solidFill>
              </a:rPr>
              <a:t>НЕ</a:t>
            </a:r>
            <a:r>
              <a:rPr lang="ru-RU" sz="4800" dirty="0" smtClean="0"/>
              <a:t>ИЗВЕСТНЫЕ</a:t>
            </a:r>
          </a:p>
          <a:p>
            <a:pPr algn="l"/>
            <a:r>
              <a:rPr lang="ru-RU" sz="4800" b="1" dirty="0" smtClean="0">
                <a:solidFill>
                  <a:srgbClr val="FF0000"/>
                </a:solidFill>
              </a:rPr>
              <a:t>НЕ</a:t>
            </a:r>
            <a:r>
              <a:rPr lang="ru-RU" sz="4800" dirty="0" smtClean="0"/>
              <a:t>ИНТЕРЕСНОЕ</a:t>
            </a:r>
          </a:p>
          <a:p>
            <a:pPr algn="l"/>
            <a:r>
              <a:rPr lang="ru-RU" sz="4800" b="1" dirty="0" smtClean="0">
                <a:solidFill>
                  <a:srgbClr val="FF0000"/>
                </a:solidFill>
              </a:rPr>
              <a:t>НЕ</a:t>
            </a:r>
            <a:r>
              <a:rPr lang="ru-RU" sz="4800" dirty="0" smtClean="0"/>
              <a:t>РЕАЛЬНАЯ</a:t>
            </a:r>
          </a:p>
          <a:p>
            <a:pPr algn="l"/>
            <a:r>
              <a:rPr lang="ru-RU" sz="4800" b="1" dirty="0" smtClean="0">
                <a:solidFill>
                  <a:srgbClr val="FF0000"/>
                </a:solidFill>
              </a:rPr>
              <a:t>НЕ</a:t>
            </a:r>
            <a:r>
              <a:rPr lang="ru-RU" sz="4800" dirty="0" smtClean="0"/>
              <a:t>ОБЫЧНЫЙ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8664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949</TotalTime>
  <Words>286</Words>
  <Application>Microsoft Office PowerPoint</Application>
  <PresentationFormat>Экран (4:3)</PresentationFormat>
  <Paragraphs>104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Волна</vt:lpstr>
      <vt:lpstr>THE SECRETS OF ENGLISH WORDS. </vt:lpstr>
      <vt:lpstr>Какая особенность объединяет эти слова?</vt:lpstr>
      <vt:lpstr>Презентация PowerPoint</vt:lpstr>
      <vt:lpstr>Презентация PowerPoint</vt:lpstr>
      <vt:lpstr>Что общего у этих слов?</vt:lpstr>
      <vt:lpstr>Прочитайте слова  READ THE WORDS</vt:lpstr>
      <vt:lpstr>Какое значение приобрели эти слова?</vt:lpstr>
      <vt:lpstr>Образуйте слова с противоположным значением, используя приставку</vt:lpstr>
      <vt:lpstr>Презентация PowerPoint</vt:lpstr>
      <vt:lpstr>I N T E R - </vt:lpstr>
      <vt:lpstr>Презентация PowerPoint</vt:lpstr>
      <vt:lpstr>Презентация PowerPoint</vt:lpstr>
      <vt:lpstr>Суффикс - SUFFIX</vt:lpstr>
      <vt:lpstr>Презентация PowerPoint</vt:lpstr>
      <vt:lpstr>  Какой суффикс английского языка поможет вам  образовать новые слова, обозначающие профессии, род деятельности?</vt:lpstr>
      <vt:lpstr>a teacher</vt:lpstr>
      <vt:lpstr>  Можно ли из двух слов образовать одно?</vt:lpstr>
      <vt:lpstr>ВОДОПАД</vt:lpstr>
      <vt:lpstr>САМОВАР</vt:lpstr>
      <vt:lpstr>МУХОМОР</vt:lpstr>
      <vt:lpstr>ДОМОХОЗЯЙКА</vt:lpstr>
      <vt:lpstr>MATCH THE WORDS </vt:lpstr>
      <vt:lpstr>MATCH THE WORDS </vt:lpstr>
      <vt:lpstr>Какая особенность объединяет английские и русские слова?</vt:lpstr>
      <vt:lpstr>TEST</vt:lpstr>
      <vt:lpstr>Презентация PowerPoint</vt:lpstr>
      <vt:lpstr>Презентация PowerPoint</vt:lpstr>
    </vt:vector>
  </TitlesOfParts>
  <Company>МОУ СОШ №11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SECRETS OF ENGLISH WORDS.</dc:title>
  <dc:creator>Александр Левков</dc:creator>
  <cp:lastModifiedBy>Александр Левков</cp:lastModifiedBy>
  <cp:revision>76</cp:revision>
  <dcterms:created xsi:type="dcterms:W3CDTF">2012-10-19T01:22:41Z</dcterms:created>
  <dcterms:modified xsi:type="dcterms:W3CDTF">2012-10-23T22:04:10Z</dcterms:modified>
</cp:coreProperties>
</file>