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72" r:id="rId3"/>
    <p:sldId id="279" r:id="rId4"/>
    <p:sldId id="278" r:id="rId5"/>
    <p:sldId id="257" r:id="rId6"/>
    <p:sldId id="284" r:id="rId7"/>
    <p:sldId id="285" r:id="rId8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FF00"/>
    <a:srgbClr val="FFCCFF"/>
    <a:srgbClr val="FFBDBD"/>
    <a:srgbClr val="CC99FF"/>
    <a:srgbClr val="FF6600"/>
    <a:srgbClr val="FF9900"/>
    <a:srgbClr val="00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92" autoAdjust="0"/>
  </p:normalViewPr>
  <p:slideViewPr>
    <p:cSldViewPr>
      <p:cViewPr>
        <p:scale>
          <a:sx n="80" d="100"/>
          <a:sy n="80" d="100"/>
        </p:scale>
        <p:origin x="-16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016BA22-DA34-4592-BBAA-12869E0F5B5B}" type="datetimeFigureOut">
              <a:rPr lang="ru-RU"/>
              <a:pPr>
                <a:defRPr/>
              </a:pPr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F1E2A07-576F-4485-BE34-0793AC73B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479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8F171-713B-40E5-9AF3-7671DE1FBEE1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060AC-F21E-423D-9E5A-53EDD6C456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7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060AC-F21E-423D-9E5A-53EDD6C4564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2E3FA-9F3E-4CEB-813B-8F3702AD6F9F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07FED-5AC0-4FE5-BEA8-39C8ECFF258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B1EB-F854-4455-AD6A-2B0D476481D1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452BA-6EC0-4A74-9244-0271CC0A23E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195F9-9390-42D1-B9A0-FE11CCFA3E80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57884-F9D3-4B56-9ED5-FDF3BC18CAA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2EB3C-EE98-454C-B7D1-8ABFC3C7ED3D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C242-2292-486D-A080-DD483FE5FBF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2426910 h 640"/>
              <a:gd name="T6" fmla="*/ 2147483647 w 2706"/>
              <a:gd name="T7" fmla="*/ 47345203 h 640"/>
              <a:gd name="T8" fmla="*/ 2147483647 w 2706"/>
              <a:gd name="T9" fmla="*/ 74755995 h 640"/>
              <a:gd name="T10" fmla="*/ 2147483647 w 2706"/>
              <a:gd name="T11" fmla="*/ 102165671 h 640"/>
              <a:gd name="T12" fmla="*/ 2147483647 w 2706"/>
              <a:gd name="T13" fmla="*/ 134560345 h 640"/>
              <a:gd name="T14" fmla="*/ 2147483647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7 w 2706"/>
              <a:gd name="T79" fmla="*/ 737588839 h 640"/>
              <a:gd name="T80" fmla="*/ 2147483647 w 2706"/>
              <a:gd name="T81" fmla="*/ 722637193 h 640"/>
              <a:gd name="T82" fmla="*/ 2147483647 w 2706"/>
              <a:gd name="T83" fmla="*/ 707686664 h 640"/>
              <a:gd name="T84" fmla="*/ 2147483647 w 2706"/>
              <a:gd name="T85" fmla="*/ 690243636 h 640"/>
              <a:gd name="T86" fmla="*/ 2147483647 w 2706"/>
              <a:gd name="T87" fmla="*/ 672800607 h 640"/>
              <a:gd name="T88" fmla="*/ 2147483647 w 2706"/>
              <a:gd name="T89" fmla="*/ 652866196 h 640"/>
              <a:gd name="T90" fmla="*/ 2147483647 w 2706"/>
              <a:gd name="T91" fmla="*/ 632930669 h 640"/>
              <a:gd name="T92" fmla="*/ 2147483647 w 2706"/>
              <a:gd name="T93" fmla="*/ 610503759 h 640"/>
              <a:gd name="T94" fmla="*/ 2147483647 w 2706"/>
              <a:gd name="T95" fmla="*/ 588077965 h 640"/>
              <a:gd name="T96" fmla="*/ 2147483647 w 2706"/>
              <a:gd name="T97" fmla="*/ 538240263 h 640"/>
              <a:gd name="T98" fmla="*/ 2147483647 w 2706"/>
              <a:gd name="T99" fmla="*/ 485911178 h 640"/>
              <a:gd name="T100" fmla="*/ 2147483647 w 2706"/>
              <a:gd name="T101" fmla="*/ 485911178 h 640"/>
              <a:gd name="T102" fmla="*/ 2147483647 w 2706"/>
              <a:gd name="T103" fmla="*/ 483419795 h 640"/>
              <a:gd name="T104" fmla="*/ 2147483647 w 2706"/>
              <a:gd name="T105" fmla="*/ 483419795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890318333 h 762"/>
              <a:gd name="T2" fmla="*/ 2147483647 w 5216"/>
              <a:gd name="T3" fmla="*/ 855403517 h 762"/>
              <a:gd name="T4" fmla="*/ 2147483647 w 5216"/>
              <a:gd name="T5" fmla="*/ 760636483 h 762"/>
              <a:gd name="T6" fmla="*/ 2147483647 w 5216"/>
              <a:gd name="T7" fmla="*/ 633448150 h 762"/>
              <a:gd name="T8" fmla="*/ 2147483647 w 5216"/>
              <a:gd name="T9" fmla="*/ 466356850 h 762"/>
              <a:gd name="T10" fmla="*/ 2147483647 w 5216"/>
              <a:gd name="T11" fmla="*/ 369095183 h 762"/>
              <a:gd name="T12" fmla="*/ 2147483647 w 5216"/>
              <a:gd name="T13" fmla="*/ 294278517 h 762"/>
              <a:gd name="T14" fmla="*/ 2147483647 w 5216"/>
              <a:gd name="T15" fmla="*/ 229438150 h 762"/>
              <a:gd name="T16" fmla="*/ 2147483647 w 5216"/>
              <a:gd name="T17" fmla="*/ 174571850 h 762"/>
              <a:gd name="T18" fmla="*/ 2147483647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7 w 5216"/>
              <a:gd name="T45" fmla="*/ 643423333 h 762"/>
              <a:gd name="T46" fmla="*/ 2147483647 w 5216"/>
              <a:gd name="T47" fmla="*/ 713251850 h 762"/>
              <a:gd name="T48" fmla="*/ 2147483647 w 5216"/>
              <a:gd name="T49" fmla="*/ 773105183 h 762"/>
              <a:gd name="T50" fmla="*/ 2147483647 w 5216"/>
              <a:gd name="T51" fmla="*/ 825476850 h 762"/>
              <a:gd name="T52" fmla="*/ 2147483647 w 5216"/>
              <a:gd name="T53" fmla="*/ 865379817 h 762"/>
              <a:gd name="T54" fmla="*/ 2147483647 w 5216"/>
              <a:gd name="T55" fmla="*/ 900293517 h 762"/>
              <a:gd name="T56" fmla="*/ 2147483647 w 5216"/>
              <a:gd name="T57" fmla="*/ 922738517 h 762"/>
              <a:gd name="T58" fmla="*/ 2147483647 w 5216"/>
              <a:gd name="T59" fmla="*/ 940196483 h 762"/>
              <a:gd name="T60" fmla="*/ 2147483647 w 5216"/>
              <a:gd name="T61" fmla="*/ 950171667 h 762"/>
              <a:gd name="T62" fmla="*/ 2147483647 w 5216"/>
              <a:gd name="T63" fmla="*/ 950171667 h 762"/>
              <a:gd name="T64" fmla="*/ 2147483647 w 5216"/>
              <a:gd name="T65" fmla="*/ 945183517 h 762"/>
              <a:gd name="T66" fmla="*/ 2147483647 w 5216"/>
              <a:gd name="T67" fmla="*/ 932714817 h 762"/>
              <a:gd name="T68" fmla="*/ 2147483647 w 5216"/>
              <a:gd name="T69" fmla="*/ 912763333 h 762"/>
              <a:gd name="T70" fmla="*/ 2147483647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7 w 5144"/>
              <a:gd name="T37" fmla="*/ 72272589 h 694"/>
              <a:gd name="T38" fmla="*/ 2147483647 w 5144"/>
              <a:gd name="T39" fmla="*/ 99687369 h 694"/>
              <a:gd name="T40" fmla="*/ 2147483647 w 5144"/>
              <a:gd name="T41" fmla="*/ 132085234 h 694"/>
              <a:gd name="T42" fmla="*/ 2147483647 w 5144"/>
              <a:gd name="T43" fmla="*/ 171959958 h 694"/>
              <a:gd name="T44" fmla="*/ 2147483647 w 5144"/>
              <a:gd name="T45" fmla="*/ 216818883 h 694"/>
              <a:gd name="T46" fmla="*/ 2147483647 w 5144"/>
              <a:gd name="T47" fmla="*/ 269154668 h 694"/>
              <a:gd name="T48" fmla="*/ 2147483647 w 5144"/>
              <a:gd name="T49" fmla="*/ 331458855 h 694"/>
              <a:gd name="T50" fmla="*/ 2147483647 w 5144"/>
              <a:gd name="T51" fmla="*/ 398747244 h 694"/>
              <a:gd name="T52" fmla="*/ 2147483647 w 5144"/>
              <a:gd name="T53" fmla="*/ 473512491 h 694"/>
              <a:gd name="T54" fmla="*/ 2147483647 w 5144"/>
              <a:gd name="T55" fmla="*/ 558247257 h 694"/>
              <a:gd name="T56" fmla="*/ 2147483647 w 5144"/>
              <a:gd name="T57" fmla="*/ 650456650 h 694"/>
              <a:gd name="T58" fmla="*/ 2147483647 w 5144"/>
              <a:gd name="T59" fmla="*/ 752636678 h 694"/>
              <a:gd name="T60" fmla="*/ 2147483647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7 w 3112"/>
              <a:gd name="T21" fmla="*/ 192224091 h 584"/>
              <a:gd name="T22" fmla="*/ 2147483647 w 3112"/>
              <a:gd name="T23" fmla="*/ 134806230 h 584"/>
              <a:gd name="T24" fmla="*/ 2147483647 w 3112"/>
              <a:gd name="T25" fmla="*/ 109841699 h 584"/>
              <a:gd name="T26" fmla="*/ 2147483647 w 3112"/>
              <a:gd name="T27" fmla="*/ 84878286 h 584"/>
              <a:gd name="T28" fmla="*/ 2147483647 w 3112"/>
              <a:gd name="T29" fmla="*/ 64906662 h 584"/>
              <a:gd name="T30" fmla="*/ 2147483647 w 3112"/>
              <a:gd name="T31" fmla="*/ 44935037 h 584"/>
              <a:gd name="T32" fmla="*/ 2147483647 w 3112"/>
              <a:gd name="T33" fmla="*/ 29957436 h 584"/>
              <a:gd name="T34" fmla="*/ 2147483647 w 3112"/>
              <a:gd name="T35" fmla="*/ 17474613 h 584"/>
              <a:gd name="T36" fmla="*/ 2147483647 w 3112"/>
              <a:gd name="T37" fmla="*/ 7488800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636203066 h 1192"/>
              <a:gd name="T2" fmla="*/ 2147483647 w 8196"/>
              <a:gd name="T3" fmla="*/ 708272557 h 1192"/>
              <a:gd name="T4" fmla="*/ 2147483647 w 8196"/>
              <a:gd name="T5" fmla="*/ 770402158 h 1192"/>
              <a:gd name="T6" fmla="*/ 2147483647 w 8196"/>
              <a:gd name="T7" fmla="*/ 827560144 h 1192"/>
              <a:gd name="T8" fmla="*/ 2147483647 w 8196"/>
              <a:gd name="T9" fmla="*/ 872293546 h 1192"/>
              <a:gd name="T10" fmla="*/ 2147483647 w 8196"/>
              <a:gd name="T11" fmla="*/ 907085945 h 1192"/>
              <a:gd name="T12" fmla="*/ 2147483647 w 8196"/>
              <a:gd name="T13" fmla="*/ 931937340 h 1192"/>
              <a:gd name="T14" fmla="*/ 2147483647 w 8196"/>
              <a:gd name="T15" fmla="*/ 946848846 h 1192"/>
              <a:gd name="T16" fmla="*/ 2147483647 w 8196"/>
              <a:gd name="T17" fmla="*/ 944363037 h 1192"/>
              <a:gd name="T18" fmla="*/ 2147483647 w 8196"/>
              <a:gd name="T19" fmla="*/ 931937340 h 1192"/>
              <a:gd name="T20" fmla="*/ 2147483647 w 8196"/>
              <a:gd name="T21" fmla="*/ 902115443 h 1192"/>
              <a:gd name="T22" fmla="*/ 2147483647 w 8196"/>
              <a:gd name="T23" fmla="*/ 857382041 h 1192"/>
              <a:gd name="T24" fmla="*/ 2147483647 w 8196"/>
              <a:gd name="T25" fmla="*/ 797738247 h 1192"/>
              <a:gd name="T26" fmla="*/ 2147483647 w 8196"/>
              <a:gd name="T27" fmla="*/ 718213560 h 1192"/>
              <a:gd name="T28" fmla="*/ 2147483647 w 8196"/>
              <a:gd name="T29" fmla="*/ 621291560 h 1192"/>
              <a:gd name="T30" fmla="*/ 2147483647 w 8196"/>
              <a:gd name="T31" fmla="*/ 504488666 h 1192"/>
              <a:gd name="T32" fmla="*/ 2147483647 w 8196"/>
              <a:gd name="T33" fmla="*/ 367804880 h 1192"/>
              <a:gd name="T34" fmla="*/ 2147483647 w 8196"/>
              <a:gd name="T35" fmla="*/ 298220083 h 1192"/>
              <a:gd name="T36" fmla="*/ 2147483647 w 8196"/>
              <a:gd name="T37" fmla="*/ 183901883 h 1192"/>
              <a:gd name="T38" fmla="*/ 2147483647 w 8196"/>
              <a:gd name="T39" fmla="*/ 101891388 h 1192"/>
              <a:gd name="T40" fmla="*/ 2147483647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7 w 8196"/>
              <a:gd name="T65" fmla="*/ 1481159409 h 1192"/>
              <a:gd name="T66" fmla="*/ 2147483647 w 8196"/>
              <a:gd name="T67" fmla="*/ 1473704213 h 1192"/>
              <a:gd name="T68" fmla="*/ 2147483647 w 8196"/>
              <a:gd name="T69" fmla="*/ 633717257 h 1192"/>
              <a:gd name="T70" fmla="*/ 2147483647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351E2-15F9-4728-9A2A-4856E11E80FE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F089A-EBE7-4104-8C43-5EA95C26232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69044-BAE8-45FA-88AC-ABF3AA3807AC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9CCC4-E18D-4BCB-A796-FC9C091C23D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397F-2C97-4528-8412-006AA83EC20B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92E12-6730-4AB5-B4AE-BD084B93003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837B-2827-4880-AFD5-5E5794B79837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8D341-CF0D-4C9F-B3D8-01E63308595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172BC-E3CB-407C-9DB0-19CA94F981C7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7A0FB-BFDB-401E-9547-9EA014CDD3C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E9211-2A57-411B-BE29-EFC09C840ADD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453C7-607E-49D6-AB9B-F9CA22A461B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C08D4-66BD-4BBC-9183-7FB32AF76D02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9653-5DC7-496D-8A08-8C256DC27A8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123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512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996E1C-1CB2-4627-A525-EBAC5AB7800C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45BC55-38BA-4B8C-82EF-10029010525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51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1" r:id="rId2"/>
    <p:sldLayoutId id="2147483837" r:id="rId3"/>
    <p:sldLayoutId id="2147483832" r:id="rId4"/>
    <p:sldLayoutId id="2147483833" r:id="rId5"/>
    <p:sldLayoutId id="2147483834" r:id="rId6"/>
    <p:sldLayoutId id="2147483838" r:id="rId7"/>
    <p:sldLayoutId id="2147483839" r:id="rId8"/>
    <p:sldLayoutId id="2147483840" r:id="rId9"/>
    <p:sldLayoutId id="2147483835" r:id="rId10"/>
    <p:sldLayoutId id="21474838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323850" y="4703664"/>
            <a:ext cx="5904334" cy="1893688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3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Павленко Валентина Александровна</a:t>
            </a:r>
          </a:p>
          <a:p>
            <a:pPr algn="l" eaLnBrk="1" hangingPunct="1">
              <a:defRPr/>
            </a:pPr>
            <a:r>
              <a:rPr lang="ru-RU" sz="3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МАОУ «СОШ № 4», </a:t>
            </a:r>
          </a:p>
          <a:p>
            <a:pPr algn="l" eaLnBrk="1" hangingPunct="1">
              <a:defRPr/>
            </a:pPr>
            <a:r>
              <a:rPr lang="ru-RU" sz="3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г. Ялуторовск</a:t>
            </a:r>
            <a:endParaRPr lang="pt-PT" sz="3000" b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548680"/>
            <a:ext cx="7344816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6600" b="1" spc="50" dirty="0">
                <a:ln w="28575" cmpd="sng">
                  <a:solidFill>
                    <a:srgbClr val="008200"/>
                  </a:solidFill>
                  <a:prstDash val="solid"/>
                </a:ln>
                <a:solidFill>
                  <a:srgbClr val="00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nap ITC" pitchFamily="82" charset="0"/>
                <a:cs typeface="+mn-cs"/>
              </a:rPr>
              <a:t>Word </a:t>
            </a:r>
            <a:r>
              <a:rPr lang="pt-PT" sz="6600" b="1" spc="50" dirty="0" smtClean="0">
                <a:ln w="28575" cmpd="sng">
                  <a:solidFill>
                    <a:srgbClr val="008200"/>
                  </a:solidFill>
                  <a:prstDash val="solid"/>
                </a:ln>
                <a:solidFill>
                  <a:srgbClr val="00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nap ITC" pitchFamily="82" charset="0"/>
                <a:cs typeface="+mn-cs"/>
              </a:rPr>
              <a:t>Formation</a:t>
            </a:r>
            <a:r>
              <a:rPr lang="ru-RU" sz="6600" b="1" spc="50" dirty="0" smtClean="0">
                <a:ln w="28575" cmpd="sng">
                  <a:solidFill>
                    <a:srgbClr val="008200"/>
                  </a:solidFill>
                  <a:prstDash val="solid"/>
                </a:ln>
                <a:solidFill>
                  <a:srgbClr val="00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nap ITC" pitchFamily="82" charset="0"/>
                <a:cs typeface="+mn-cs"/>
              </a:rPr>
              <a:t> </a:t>
            </a:r>
            <a:endParaRPr lang="en-US" sz="6600" b="1" spc="50" dirty="0" smtClean="0">
              <a:ln w="28575" cmpd="sng">
                <a:solidFill>
                  <a:srgbClr val="008200"/>
                </a:solidFill>
                <a:prstDash val="solid"/>
              </a:ln>
              <a:solidFill>
                <a:srgbClr val="00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Snap ITC" pitchFamily="82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50" dirty="0" smtClean="0">
                <a:ln w="28575" cmpd="sng">
                  <a:solidFill>
                    <a:srgbClr val="008200"/>
                  </a:solidFill>
                  <a:prstDash val="solid"/>
                </a:ln>
                <a:solidFill>
                  <a:srgbClr val="00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nap ITC" pitchFamily="82" charset="0"/>
                <a:cs typeface="+mn-cs"/>
              </a:rPr>
              <a:t>in Modern English</a:t>
            </a:r>
            <a:endParaRPr lang="pt-PT" sz="6600" b="1" spc="50" dirty="0">
              <a:ln w="28575" cmpd="sng">
                <a:solidFill>
                  <a:srgbClr val="008200"/>
                </a:solidFill>
                <a:prstDash val="solid"/>
              </a:ln>
              <a:solidFill>
                <a:srgbClr val="00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Snap ITC" pitchFamily="82" charset="0"/>
              <a:cs typeface="+mn-cs"/>
            </a:endParaRPr>
          </a:p>
        </p:txBody>
      </p:sp>
      <p:pic>
        <p:nvPicPr>
          <p:cNvPr id="12292" name="Рисунок 5" descr="1097238-Clipart-Friendly-Female-Teacher-Pointing-To-Welcome-On-A-Chalk-Board-Royalty-Free-Vector-Illustra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0888" y="3429000"/>
            <a:ext cx="33131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54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The aim of my work is</a:t>
            </a:r>
            <a:r>
              <a:rPr lang="ru-RU" sz="54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5400" dirty="0">
              <a:solidFill>
                <a:srgbClr val="00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571744"/>
            <a:ext cx="8001056" cy="415498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i="1" dirty="0">
                <a:solidFill>
                  <a:schemeClr val="tx2"/>
                </a:solidFill>
                <a:latin typeface="Calisto MT" pitchFamily="18" charset="0"/>
              </a:rPr>
              <a:t>to </a:t>
            </a:r>
            <a:r>
              <a:rPr lang="en-US" sz="7200" i="1" dirty="0" smtClean="0">
                <a:solidFill>
                  <a:schemeClr val="tx2"/>
                </a:solidFill>
                <a:latin typeface="Calisto MT" pitchFamily="18" charset="0"/>
              </a:rPr>
              <a:t>analyze word formation in Modern English</a:t>
            </a:r>
            <a:endParaRPr lang="pt-PT" sz="7200" i="1" spc="50" dirty="0">
              <a:ln w="28575" cmpd="sng">
                <a:solidFill>
                  <a:srgbClr val="008200"/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alisto MT" pitchFamily="18" charset="0"/>
            </a:endParaRPr>
          </a:p>
          <a:p>
            <a:r>
              <a:rPr lang="en-US" sz="4800" i="1" dirty="0" smtClean="0">
                <a:solidFill>
                  <a:schemeClr val="tx2"/>
                </a:solidFill>
                <a:latin typeface="Calisto MT" pitchFamily="18" charset="0"/>
              </a:rPr>
              <a:t>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FF00"/>
                </a:solidFill>
                <a:latin typeface="Cooper Black" pitchFamily="18" charset="0"/>
              </a:rPr>
              <a:t>Word formation is the process of creating new words</a:t>
            </a:r>
            <a:endParaRPr lang="ru-RU" sz="4000" dirty="0">
              <a:solidFill>
                <a:srgbClr val="00FF00"/>
              </a:solidFill>
            </a:endParaRPr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6" y="2065344"/>
            <a:ext cx="7643834" cy="4792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928826"/>
          </a:xfrm>
        </p:spPr>
        <p:txBody>
          <a:bodyPr/>
          <a:lstStyle/>
          <a:p>
            <a:r>
              <a:rPr lang="en-US" dirty="0" smtClean="0">
                <a:solidFill>
                  <a:srgbClr val="00FF00"/>
                </a:solidFill>
                <a:latin typeface="Cooper Black" pitchFamily="18" charset="0"/>
              </a:rPr>
              <a:t>Main Ways of Word Formation </a:t>
            </a:r>
            <a:r>
              <a:rPr lang="en-US" i="1" dirty="0" smtClean="0">
                <a:solidFill>
                  <a:srgbClr val="00FF00"/>
                </a:solidFill>
                <a:latin typeface="Cooper Black" pitchFamily="18" charset="0"/>
              </a:rPr>
              <a:t>in Modern English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643182"/>
            <a:ext cx="664373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6000" i="1" dirty="0" smtClean="0">
                <a:solidFill>
                  <a:schemeClr val="tx2"/>
                </a:solidFill>
                <a:latin typeface="Calisto MT" pitchFamily="18" charset="0"/>
              </a:rPr>
              <a:t>Affixation.</a:t>
            </a:r>
          </a:p>
          <a:p>
            <a:pPr marL="342900" indent="-342900">
              <a:buAutoNum type="arabicPeriod"/>
            </a:pPr>
            <a:r>
              <a:rPr lang="en-US" sz="6000" i="1" dirty="0" smtClean="0">
                <a:solidFill>
                  <a:schemeClr val="tx2"/>
                </a:solidFill>
                <a:latin typeface="Calisto MT" pitchFamily="18" charset="0"/>
              </a:rPr>
              <a:t>Conversion.</a:t>
            </a:r>
          </a:p>
          <a:p>
            <a:pPr marL="342900" indent="-342900">
              <a:buAutoNum type="arabicPeriod"/>
            </a:pPr>
            <a:r>
              <a:rPr lang="en-US" sz="6000" i="1" dirty="0" smtClean="0">
                <a:solidFill>
                  <a:schemeClr val="tx2"/>
                </a:solidFill>
                <a:latin typeface="Calisto MT" pitchFamily="18" charset="0"/>
              </a:rPr>
              <a:t>Compounding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5" name="Рисунок 8" descr="cartoon_human_free_image_20121124_200089934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636838"/>
            <a:ext cx="3248018" cy="407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29238" y="1571612"/>
            <a:ext cx="3419475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rgbClr val="FF6600"/>
                </a:solidFill>
              </a:rPr>
              <a:t>Prefixes don’t change </a:t>
            </a:r>
          </a:p>
          <a:p>
            <a:pPr algn="ctr"/>
            <a:r>
              <a:rPr lang="en-US" sz="2700" b="1" dirty="0">
                <a:solidFill>
                  <a:srgbClr val="FF6600"/>
                </a:solidFill>
              </a:rPr>
              <a:t>the word class!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pt-PT" sz="6000" spc="50" dirty="0" smtClean="0">
                <a:ln w="28575" cmpd="sng">
                  <a:solidFill>
                    <a:srgbClr val="008200"/>
                  </a:solidFill>
                  <a:prstDash val="solid"/>
                </a:ln>
                <a:solidFill>
                  <a:srgbClr val="00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oper Black" pitchFamily="18" charset="0"/>
              </a:rPr>
              <a:t>Negative Prefixes</a:t>
            </a:r>
            <a:r>
              <a:rPr lang="pt-PT" sz="3200" spc="50" dirty="0" smtClean="0">
                <a:ln w="28575" cmpd="sng">
                  <a:solidFill>
                    <a:srgbClr val="008200"/>
                  </a:solidFill>
                  <a:prstDash val="solid"/>
                </a:ln>
                <a:solidFill>
                  <a:srgbClr val="00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orte" pitchFamily="66" charset="0"/>
              </a:rPr>
              <a:t/>
            </a:r>
            <a:br>
              <a:rPr lang="pt-PT" sz="3200" spc="50" dirty="0" smtClean="0">
                <a:ln w="28575" cmpd="sng">
                  <a:solidFill>
                    <a:srgbClr val="008200"/>
                  </a:solidFill>
                  <a:prstDash val="solid"/>
                </a:ln>
                <a:solidFill>
                  <a:srgbClr val="00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orte" pitchFamily="66" charset="0"/>
              </a:rPr>
            </a:br>
            <a:endParaRPr lang="pt-PT" sz="2900" dirty="0" smtClean="0"/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 rot="21213583">
            <a:off x="207877" y="2296990"/>
            <a:ext cx="1676400" cy="6000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811484"/>
              </a:avLst>
            </a:prstTxWarp>
          </a:bodyPr>
          <a:lstStyle/>
          <a:p>
            <a:pPr algn="ctr">
              <a:defRPr/>
            </a:pPr>
            <a:r>
              <a:rPr lang="pt-PT" sz="1100" kern="10" cap="small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Showcard Gothic" pitchFamily="82" charset="0"/>
              </a:rPr>
              <a:t>un-</a:t>
            </a:r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6804248" y="3178766"/>
            <a:ext cx="1981200" cy="8286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898635"/>
              </a:avLst>
            </a:prstTxWarp>
          </a:bodyPr>
          <a:lstStyle/>
          <a:p>
            <a:pPr algn="ctr">
              <a:defRPr/>
            </a:pPr>
            <a:r>
              <a:rPr lang="pt-PT" sz="1100" kern="10" cap="small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Showcard Gothic" pitchFamily="82" charset="0"/>
              </a:rPr>
              <a:t>dis-</a:t>
            </a:r>
          </a:p>
        </p:txBody>
      </p:sp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4644008" y="2780928"/>
            <a:ext cx="1676400" cy="6000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3222110"/>
              </a:avLst>
            </a:prstTxWarp>
          </a:bodyPr>
          <a:lstStyle/>
          <a:p>
            <a:pPr algn="ctr">
              <a:defRPr/>
            </a:pPr>
            <a:r>
              <a:rPr lang="pt-PT" sz="1100" kern="10" cap="small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Showcard Gothic" pitchFamily="82" charset="0"/>
              </a:rPr>
              <a:t>im-</a:t>
            </a:r>
          </a:p>
        </p:txBody>
      </p:sp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2535560" y="5142934"/>
            <a:ext cx="1676400" cy="6000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3102448"/>
              </a:avLst>
            </a:prstTxWarp>
          </a:bodyPr>
          <a:lstStyle/>
          <a:p>
            <a:pPr algn="ctr">
              <a:defRPr/>
            </a:pPr>
            <a:r>
              <a:rPr lang="pt-PT" sz="1100" kern="10" cap="small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Showcard Gothic" pitchFamily="82" charset="0"/>
              </a:rPr>
              <a:t>ir-</a:t>
            </a: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355725" y="4437112"/>
            <a:ext cx="1676400" cy="6000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983857"/>
              </a:avLst>
            </a:prstTxWarp>
          </a:bodyPr>
          <a:lstStyle/>
          <a:p>
            <a:pPr algn="ctr">
              <a:defRPr/>
            </a:pPr>
            <a:r>
              <a:rPr lang="pt-PT" sz="1100" kern="10" cap="small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Showcard Gothic" pitchFamily="82" charset="0"/>
              </a:rPr>
              <a:t>in-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2561506" y="2420888"/>
            <a:ext cx="1676400" cy="600075"/>
          </a:xfrm>
          <a:prstGeom prst="rect">
            <a:avLst/>
          </a:prstGeom>
        </p:spPr>
        <p:txBody>
          <a:bodyPr spcFirstLastPara="1" fromWordArt="1">
            <a:prstTxWarp prst="textArchUp">
              <a:avLst>
                <a:gd name="adj" fmla="val 13394094"/>
              </a:avLst>
            </a:prstTxWarp>
          </a:bodyPr>
          <a:lstStyle/>
          <a:p>
            <a:pPr algn="ctr">
              <a:defRPr/>
            </a:pPr>
            <a:r>
              <a:rPr lang="pt-PT" sz="1050" kern="10" cap="small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Showcard Gothic" pitchFamily="82" charset="0"/>
              </a:rPr>
              <a:t>il-</a:t>
            </a:r>
          </a:p>
        </p:txBody>
      </p:sp>
      <p:sp>
        <p:nvSpPr>
          <p:cNvPr id="9226" name="TextBox 1"/>
          <p:cNvSpPr txBox="1">
            <a:spLocks noChangeArrowheads="1"/>
          </p:cNvSpPr>
          <p:nvPr/>
        </p:nvSpPr>
        <p:spPr bwMode="auto">
          <a:xfrm>
            <a:off x="179388" y="2743200"/>
            <a:ext cx="1557337" cy="73818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unfair;</a:t>
            </a:r>
          </a:p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uncommon;</a:t>
            </a:r>
          </a:p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untrue...</a:t>
            </a:r>
          </a:p>
        </p:txBody>
      </p:sp>
      <p:sp>
        <p:nvSpPr>
          <p:cNvPr id="9227" name="TextBox 10"/>
          <p:cNvSpPr txBox="1">
            <a:spLocks noChangeArrowheads="1"/>
          </p:cNvSpPr>
          <p:nvPr/>
        </p:nvSpPr>
        <p:spPr bwMode="auto">
          <a:xfrm>
            <a:off x="2633663" y="2781300"/>
            <a:ext cx="1577975" cy="73818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illegal;</a:t>
            </a:r>
          </a:p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illegitimate;</a:t>
            </a:r>
          </a:p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illogical...</a:t>
            </a: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5024438" y="3213100"/>
            <a:ext cx="1563687" cy="73818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impossible;</a:t>
            </a:r>
          </a:p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immature;</a:t>
            </a:r>
          </a:p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imperfect...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7146925" y="3625850"/>
            <a:ext cx="1790700" cy="73977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disadvantage;</a:t>
            </a:r>
          </a:p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dislike;</a:t>
            </a:r>
          </a:p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dishonest...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411413" y="5570538"/>
            <a:ext cx="1944687" cy="73818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irrational;</a:t>
            </a:r>
          </a:p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irrelevant;</a:t>
            </a:r>
          </a:p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irresponsible...</a:t>
            </a:r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215900" y="4881563"/>
            <a:ext cx="1816100" cy="73818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incorrect;</a:t>
            </a:r>
          </a:p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informal;</a:t>
            </a:r>
          </a:p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inconvenient...</a:t>
            </a:r>
          </a:p>
        </p:txBody>
      </p:sp>
      <p:sp>
        <p:nvSpPr>
          <p:cNvPr id="16" name="WordArt 5"/>
          <p:cNvSpPr>
            <a:spLocks noChangeArrowheads="1" noChangeShapeType="1" noTextEdit="1"/>
          </p:cNvSpPr>
          <p:nvPr/>
        </p:nvSpPr>
        <p:spPr bwMode="auto">
          <a:xfrm>
            <a:off x="4427984" y="4797152"/>
            <a:ext cx="1981200" cy="8286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3189088"/>
              </a:avLst>
            </a:prstTxWarp>
          </a:bodyPr>
          <a:lstStyle/>
          <a:p>
            <a:pPr algn="ctr">
              <a:defRPr/>
            </a:pPr>
            <a:r>
              <a:rPr lang="pt-PT" sz="1100" kern="10" cap="small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Showcard Gothic" pitchFamily="82" charset="0"/>
              </a:rPr>
              <a:t>Mis-</a:t>
            </a: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4643438" y="5157788"/>
            <a:ext cx="2160587" cy="73818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misunderstanding;</a:t>
            </a:r>
          </a:p>
          <a:p>
            <a:pPr marL="285750" indent="-285750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mistrust;</a:t>
            </a:r>
          </a:p>
          <a:p>
            <a:pPr marL="285750" indent="-285750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misbehave...</a:t>
            </a:r>
          </a:p>
        </p:txBody>
      </p:sp>
      <p:sp>
        <p:nvSpPr>
          <p:cNvPr id="18" name="WordArt 5"/>
          <p:cNvSpPr>
            <a:spLocks noChangeArrowheads="1" noChangeShapeType="1" noTextEdit="1"/>
          </p:cNvSpPr>
          <p:nvPr/>
        </p:nvSpPr>
        <p:spPr bwMode="auto">
          <a:xfrm>
            <a:off x="7009927" y="5370441"/>
            <a:ext cx="1981200" cy="8286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3189088"/>
              </a:avLst>
            </a:prstTxWarp>
          </a:bodyPr>
          <a:lstStyle/>
          <a:p>
            <a:pPr algn="ctr">
              <a:defRPr/>
            </a:pPr>
            <a:r>
              <a:rPr lang="pt-PT" sz="1100" kern="10" cap="small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Showcard Gothic" pitchFamily="82" charset="0"/>
              </a:rPr>
              <a:t>Non-</a:t>
            </a: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7210425" y="5930900"/>
            <a:ext cx="1754188" cy="73818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non-smoker;</a:t>
            </a:r>
          </a:p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non-violent;</a:t>
            </a:r>
          </a:p>
          <a:p>
            <a:pPr marL="285750" indent="-285750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non-profit...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218" grpId="0"/>
      <p:bldP spid="9218" grpId="1"/>
      <p:bldP spid="9226" grpId="0" animBg="1"/>
      <p:bldP spid="9227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00FF00"/>
                </a:solidFill>
                <a:latin typeface="Cooper Black" pitchFamily="18" charset="0"/>
              </a:rPr>
              <a:t>Word Formation Processes </a:t>
            </a:r>
            <a:endParaRPr lang="ru-RU" sz="6000" dirty="0">
              <a:solidFill>
                <a:srgbClr val="00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928802"/>
            <a:ext cx="321471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1.	Derivation</a:t>
            </a:r>
          </a:p>
          <a:p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2.	Back-formation</a:t>
            </a:r>
          </a:p>
          <a:p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3.	Conversion</a:t>
            </a:r>
          </a:p>
          <a:p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4.	Compounding</a:t>
            </a:r>
          </a:p>
          <a:p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5.	Clipping</a:t>
            </a:r>
          </a:p>
          <a:p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6.	Blending</a:t>
            </a:r>
          </a:p>
          <a:p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7.	Abbreviations</a:t>
            </a:r>
          </a:p>
          <a:p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8.	Acronyms</a:t>
            </a:r>
          </a:p>
          <a:p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9.	Eponyms</a:t>
            </a:r>
          </a:p>
          <a:p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10.	Coinages</a:t>
            </a:r>
          </a:p>
          <a:p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11.	Nonce words</a:t>
            </a:r>
          </a:p>
          <a:p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12.	Borrowing</a:t>
            </a:r>
          </a:p>
          <a:p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13.	Calquing</a:t>
            </a:r>
            <a:endParaRPr lang="ru-RU" sz="2400" dirty="0"/>
          </a:p>
        </p:txBody>
      </p:sp>
      <p:pic>
        <p:nvPicPr>
          <p:cNvPr id="5" name="Рисунок 5" descr="happy_man_clipart_image_-_people_images_free_download_20121124_142292011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624997"/>
            <a:ext cx="3571900" cy="4233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1099927-Happy-Black-Or-Hispanic-Professor-Using-A-Pointer-Stic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643182"/>
            <a:ext cx="250033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71736" y="2786058"/>
            <a:ext cx="6357982" cy="35394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i="1" dirty="0" smtClean="0">
                <a:solidFill>
                  <a:srgbClr val="CC0099"/>
                </a:solidFill>
                <a:latin typeface="Comic Sans MS" pitchFamily="66" charset="0"/>
              </a:rPr>
              <a:t>“Language is the dress of thought”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1" dirty="0" smtClean="0">
              <a:solidFill>
                <a:srgbClr val="CC0099"/>
              </a:solidFill>
              <a:latin typeface="Comic Sans MS" pitchFamily="66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i="1" dirty="0" smtClean="0">
                <a:solidFill>
                  <a:srgbClr val="CC0099"/>
                </a:solidFill>
                <a:latin typeface="Comic Sans MS" pitchFamily="66" charset="0"/>
              </a:rPr>
              <a:t>Francis Bacon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4800" b="1" i="1" spc="50" dirty="0">
              <a:ln w="28575" cmpd="sng">
                <a:solidFill>
                  <a:srgbClr val="008200"/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</TotalTime>
  <Words>134</Words>
  <Application>Microsoft Office PowerPoint</Application>
  <PresentationFormat>Экран (4:3)</PresentationFormat>
  <Paragraphs>66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Waveform</vt:lpstr>
      <vt:lpstr>Презентация PowerPoint</vt:lpstr>
      <vt:lpstr>The aim of my work is </vt:lpstr>
      <vt:lpstr>Word formation is the process of creating new words</vt:lpstr>
      <vt:lpstr>Main Ways of Word Formation in Modern English</vt:lpstr>
      <vt:lpstr>Negative Prefixes </vt:lpstr>
      <vt:lpstr>Word Formation Processes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Polovko</dc:creator>
  <cp:lastModifiedBy>User</cp:lastModifiedBy>
  <cp:revision>89</cp:revision>
  <dcterms:created xsi:type="dcterms:W3CDTF">2010-10-17T19:14:11Z</dcterms:created>
  <dcterms:modified xsi:type="dcterms:W3CDTF">2016-11-27T06:07:56Z</dcterms:modified>
</cp:coreProperties>
</file>