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305" r:id="rId4"/>
    <p:sldId id="270" r:id="rId5"/>
    <p:sldId id="269" r:id="rId6"/>
    <p:sldId id="271" r:id="rId7"/>
    <p:sldId id="272" r:id="rId8"/>
    <p:sldId id="273" r:id="rId9"/>
    <p:sldId id="274" r:id="rId10"/>
    <p:sldId id="306" r:id="rId11"/>
    <p:sldId id="293" r:id="rId12"/>
    <p:sldId id="295" r:id="rId13"/>
    <p:sldId id="298" r:id="rId14"/>
  </p:sldIdLst>
  <p:sldSz cx="9144000" cy="6858000" type="screen4x3"/>
  <p:notesSz cx="6858000" cy="9144000"/>
  <p:embeddedFontLst>
    <p:embeddedFont>
      <p:font typeface="GothicRus" charset="0"/>
      <p:regular r:id="rId15"/>
    </p:embeddedFont>
    <p:embeddedFont>
      <p:font typeface="Century" pitchFamily="18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4" d="100"/>
          <a:sy n="114" d="100"/>
        </p:scale>
        <p:origin x="-151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08997-5934-4E77-A558-C5078246E55D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F1C5-F96F-431F-8375-9310D2BDD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D806-5231-45D7-B78C-A17FC138C9AD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9C159-DFB4-4577-AADB-AFDFF5548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1F28-2157-4C69-A1E0-995E630A1217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9A92-04F9-4A8E-93F2-5AD4BFC3E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B2F1A-7CCC-4799-84B1-50DB73AC673A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E96A8-7DC0-4B2B-A822-C69EB2913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BCC7-24E9-42A6-B873-5CB7FABAC1D5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0F992-EF39-4DCE-AEE6-595398EB4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561A-4383-4EB1-A1CE-358715878288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C22D-D330-4262-BB39-46FDE6F09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52B1-2114-4781-A816-E0BEA0C7DF34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0F14-22F6-4F55-8DFD-28B431EFC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0477-4355-470E-9196-7D98CB316672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E818-FE6B-4718-82A3-FED218256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E5C7-8C0A-4C3C-B736-F2FD8D2B5C6F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9448-EC46-4377-A665-4458F9863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A7F0-39B6-4D8D-A155-1D81FE97D2E3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D6AE-D483-4E69-A57F-090A2B59F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9F1B-2B7A-4AE6-A987-FF00EE5E3764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64E6-2939-4C8F-87BB-F2451E66A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DD6CD-1D3B-4D8F-91E0-A4558B3E4448}" type="datetimeFigureOut">
              <a:rPr lang="ru-RU"/>
              <a:pPr>
                <a:defRPr/>
              </a:pPr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796554-536C-4FDE-9CF1-883FFF5A2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4213" y="3716338"/>
            <a:ext cx="77755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300" dirty="0">
                <a:solidFill>
                  <a:srgbClr val="FF0000"/>
                </a:solidFill>
                <a:latin typeface="GothicRus" pitchFamily="18" charset="0"/>
                <a:cs typeface="+mn-cs"/>
              </a:rPr>
              <a:t>Слово о Полку Игореве</a:t>
            </a:r>
          </a:p>
        </p:txBody>
      </p:sp>
      <p:pic>
        <p:nvPicPr>
          <p:cNvPr id="13315" name="Рисунок 6" descr="fil-0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196975"/>
            <a:ext cx="28575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067175" y="4745038"/>
            <a:ext cx="4249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Подготовила: </a:t>
            </a:r>
          </a:p>
          <a:p>
            <a:r>
              <a:rPr lang="ru-RU" dirty="0"/>
              <a:t>учитель русского языка и литературы </a:t>
            </a:r>
          </a:p>
          <a:p>
            <a:r>
              <a:rPr lang="ru-RU" dirty="0" err="1" smtClean="0"/>
              <a:t>Титарь</a:t>
            </a:r>
            <a:r>
              <a:rPr lang="ru-RU" smtClean="0"/>
              <a:t> </a:t>
            </a:r>
            <a:r>
              <a:rPr lang="ru-RU" smtClean="0"/>
              <a:t> </a:t>
            </a:r>
            <a:r>
              <a:rPr lang="ru-RU" dirty="0"/>
              <a:t>А.А.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755650" y="5229225"/>
            <a:ext cx="77041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>
                <a:latin typeface="Century" pitchFamily="18" charset="0"/>
              </a:rPr>
              <a:t>В этой части дается описание двух сражений. Первое столкновение с половцами принесло победу русским воинам, но это был лишь временный успех.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684213" y="404813"/>
            <a:ext cx="7704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GothicRus"/>
              </a:rPr>
              <a:t>Часть </a:t>
            </a:r>
            <a:r>
              <a:rPr lang="en-US" sz="2400">
                <a:solidFill>
                  <a:srgbClr val="FF0000"/>
                </a:solidFill>
                <a:latin typeface="GothicRus"/>
              </a:rPr>
              <a:t>I. </a:t>
            </a:r>
            <a:r>
              <a:rPr lang="ru-RU" sz="2400">
                <a:solidFill>
                  <a:srgbClr val="FF0000"/>
                </a:solidFill>
                <a:latin typeface="GothicRus"/>
              </a:rPr>
              <a:t>Поход Игоря и поражение в битве</a:t>
            </a: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900113" y="4868863"/>
            <a:ext cx="74882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Н. Рерих. Поход князя Игоря.</a:t>
            </a:r>
          </a:p>
        </p:txBody>
      </p:sp>
      <p:pic>
        <p:nvPicPr>
          <p:cNvPr id="11" name="Рисунок 10" descr="img-wVuuw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981075"/>
            <a:ext cx="7519987" cy="3816350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68313" y="1444625"/>
            <a:ext cx="82073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>
                <a:latin typeface="Century" pitchFamily="18" charset="0"/>
              </a:rPr>
              <a:t>Автор переносит читателя в Киев, в гридницу Святослава, который видит мутный сон, предвещающий беду.</a:t>
            </a:r>
          </a:p>
          <a:p>
            <a:pPr algn="ctr">
              <a:lnSpc>
                <a:spcPct val="150000"/>
              </a:lnSpc>
            </a:pPr>
            <a:r>
              <a:rPr lang="ru-RU" sz="2000">
                <a:latin typeface="Century" pitchFamily="18" charset="0"/>
              </a:rPr>
              <a:t>Сон Святослава – авторская находка, предвосхитившая все грядущие вещие сны И.А. Гончарова, М.Ю. Лермонтова, Ф.М. Достоевского и др.</a:t>
            </a:r>
            <a:endParaRPr lang="en-US" sz="2000">
              <a:latin typeface="Century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>
                <a:latin typeface="Century" pitchFamily="18" charset="0"/>
              </a:rPr>
              <a:t>Услышав о несчастье, Святослав «изронил золотое слово», со слезами смешанное. Он сожалеет, что Игорь и Всеволод пошли «себе славы искать», не договорившись с другими князьями. Но в то же время Святослав одобряет их мужество и обращается ко всем русским князьям с горячим призывом объединиться.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684213" y="404813"/>
            <a:ext cx="77041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GothicRus"/>
              </a:rPr>
              <a:t>Часть </a:t>
            </a:r>
            <a:r>
              <a:rPr lang="en-US" sz="2400">
                <a:solidFill>
                  <a:srgbClr val="FF0000"/>
                </a:solidFill>
                <a:latin typeface="GothicRus"/>
              </a:rPr>
              <a:t>II. </a:t>
            </a:r>
            <a:r>
              <a:rPr lang="ru-RU" sz="2400">
                <a:solidFill>
                  <a:srgbClr val="FF0000"/>
                </a:solidFill>
                <a:latin typeface="GothicRus"/>
              </a:rPr>
              <a:t>«Печаль Русской земли» и</a:t>
            </a:r>
          </a:p>
          <a:p>
            <a:pPr algn="ctr"/>
            <a:r>
              <a:rPr lang="ru-RU" sz="2400">
                <a:solidFill>
                  <a:srgbClr val="FF0000"/>
                </a:solidFill>
                <a:latin typeface="GothicRus"/>
              </a:rPr>
              <a:t>«Золотое Слово» Святослава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755650" y="908050"/>
            <a:ext cx="4752975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>
                <a:latin typeface="Century" pitchFamily="18" charset="0"/>
              </a:rPr>
              <a:t>Жена Ярославна обращается к силам природы с просьбой помочь Игорю и его дружине бежать из плена.</a:t>
            </a:r>
          </a:p>
          <a:p>
            <a:pPr algn="ctr">
              <a:lnSpc>
                <a:spcPct val="150000"/>
              </a:lnSpc>
            </a:pPr>
            <a:r>
              <a:rPr lang="ru-RU" sz="2000">
                <a:latin typeface="Century" pitchFamily="18" charset="0"/>
              </a:rPr>
              <a:t>Она оплакивает не только пленение своего мужа – она скорбит о всех павших русских воинах.</a:t>
            </a:r>
          </a:p>
          <a:p>
            <a:pPr algn="ctr">
              <a:lnSpc>
                <a:spcPct val="150000"/>
              </a:lnSpc>
            </a:pPr>
            <a:r>
              <a:rPr lang="ru-RU" sz="2000">
                <a:latin typeface="Century" pitchFamily="18" charset="0"/>
              </a:rPr>
              <a:t>И чудо свершается.</a:t>
            </a:r>
            <a:endParaRPr lang="en-US" sz="2000">
              <a:latin typeface="Century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>
                <a:latin typeface="Century" pitchFamily="18" charset="0"/>
              </a:rPr>
              <a:t>Князю Игорю удается совершить побег из плена.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684213" y="404813"/>
            <a:ext cx="7704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GothicRus"/>
              </a:rPr>
              <a:t>Часть </a:t>
            </a:r>
            <a:r>
              <a:rPr lang="en-US" sz="2400">
                <a:solidFill>
                  <a:srgbClr val="FF0000"/>
                </a:solidFill>
                <a:latin typeface="GothicRus"/>
              </a:rPr>
              <a:t>III. </a:t>
            </a:r>
            <a:r>
              <a:rPr lang="ru-RU" sz="2400">
                <a:solidFill>
                  <a:srgbClr val="FF0000"/>
                </a:solidFill>
                <a:latin typeface="GothicRus"/>
              </a:rPr>
              <a:t>Плач Ярославны и возвращение Игоря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827088" y="5949950"/>
            <a:ext cx="4824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>
                <a:latin typeface="Times New Roman" pitchFamily="18" charset="0"/>
                <a:cs typeface="Times New Roman" pitchFamily="18" charset="0"/>
              </a:rPr>
              <a:t>В.Г. Перов. Плач Ярославны.</a:t>
            </a:r>
          </a:p>
        </p:txBody>
      </p:sp>
      <p:pic>
        <p:nvPicPr>
          <p:cNvPr id="9" name="Рисунок 8" descr="img-VD9nD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908050"/>
            <a:ext cx="2703513" cy="5400675"/>
          </a:xfrm>
          <a:prstGeom prst="rect">
            <a:avLst/>
          </a:prstGeom>
          <a:ln w="38100" cmpd="tri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611188" y="476250"/>
            <a:ext cx="784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>
                <a:latin typeface="Century" pitchFamily="18" charset="0"/>
              </a:rPr>
              <a:t>«Слово» заканчивается хвалебной песнью в честь Игоря и его славных воинов.</a:t>
            </a:r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2484438" y="5805488"/>
            <a:ext cx="4319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Иллюстрация Фаворского В.А.</a:t>
            </a:r>
          </a:p>
        </p:txBody>
      </p:sp>
      <p:pic>
        <p:nvPicPr>
          <p:cNvPr id="25604" name="Рисунок 9" descr="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268413"/>
            <a:ext cx="6335713" cy="4529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27088" y="1700213"/>
            <a:ext cx="74898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>
                <a:latin typeface="Century" pitchFamily="18" charset="0"/>
              </a:rPr>
              <a:t>«Слово о полку Игореве» - выдающееся произведение древнерусской литературы, свидетельствующее о высоком уровне культуры, национального сознания и патриотизма русского народа той эпохи.</a:t>
            </a:r>
          </a:p>
          <a:p>
            <a:pPr algn="ctr">
              <a:lnSpc>
                <a:spcPct val="150000"/>
              </a:lnSpc>
            </a:pPr>
            <a:r>
              <a:rPr lang="ru-RU" sz="2200">
                <a:latin typeface="Century" pitchFamily="18" charset="0"/>
              </a:rPr>
              <a:t>«Слово» повествует о неудачном походе новгород-северского князя Игоря Святославича против половцев в 1185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4" descr="musin_push_a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692150"/>
            <a:ext cx="271145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755650" y="4076700"/>
            <a:ext cx="26638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Мусин-Пушкин Алексей Иванович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(1744 – 1817)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Государственный деятель, историк, коллекционер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708400" y="260350"/>
            <a:ext cx="489585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>
                <a:solidFill>
                  <a:srgbClr val="FF0000"/>
                </a:solidFill>
                <a:latin typeface="GothicRus"/>
              </a:rPr>
              <a:t>История открытия рукописи</a:t>
            </a:r>
          </a:p>
          <a:p>
            <a:pPr algn="ctr">
              <a:lnSpc>
                <a:spcPct val="150000"/>
              </a:lnSpc>
            </a:pPr>
            <a:r>
              <a:rPr lang="ru-RU" sz="1600">
                <a:latin typeface="Century" pitchFamily="18" charset="0"/>
              </a:rPr>
              <a:t>Рукопись «Слова о полку Игореве» была обнаружена в Спасо-Преображенском монастыре в Ярославле в 1795 году одним из наиболее известных и удачливых коллекционеров памятников русской старины — графом Алексеем Мусиным-Пушкиным.</a:t>
            </a:r>
          </a:p>
          <a:p>
            <a:pPr algn="ctr">
              <a:lnSpc>
                <a:spcPct val="150000"/>
              </a:lnSpc>
            </a:pPr>
            <a:r>
              <a:rPr lang="ru-RU" sz="1600">
                <a:latin typeface="Century" pitchFamily="18" charset="0"/>
              </a:rPr>
              <a:t>Рукопись представляла собой средневековый список «Слова», датируемый </a:t>
            </a:r>
            <a:r>
              <a:rPr lang="en-US" sz="1600">
                <a:latin typeface="Century" pitchFamily="18" charset="0"/>
              </a:rPr>
              <a:t>XVI </a:t>
            </a:r>
            <a:r>
              <a:rPr lang="ru-RU" sz="1600">
                <a:latin typeface="Century" pitchFamily="18" charset="0"/>
              </a:rPr>
              <a:t>веком, который был утрачен в результате пожара 1812 года в Москве.</a:t>
            </a:r>
            <a:endParaRPr lang="en-US" sz="1600">
              <a:latin typeface="Century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>
                <a:latin typeface="Century" pitchFamily="18" charset="0"/>
              </a:rPr>
              <a:t>Первое издание 1800 года, подготовленное Мусиным-Пушкиным, вышло под заглавием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«Ироическая песнь о походе на половцев удельного князя Новогорода-Северского Игоря Святославича»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9"/>
          <p:cNvSpPr txBox="1">
            <a:spLocks noChangeArrowheads="1"/>
          </p:cNvSpPr>
          <p:nvPr/>
        </p:nvSpPr>
        <p:spPr bwMode="auto">
          <a:xfrm>
            <a:off x="755650" y="1341438"/>
            <a:ext cx="77041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>
                <a:latin typeface="Century" pitchFamily="18" charset="0"/>
              </a:rPr>
              <a:t>Феодальная раздробленность,</a:t>
            </a:r>
          </a:p>
          <a:p>
            <a:pPr algn="ctr">
              <a:lnSpc>
                <a:spcPct val="150000"/>
              </a:lnSpc>
            </a:pPr>
            <a:r>
              <a:rPr lang="ru-RU" sz="2400">
                <a:latin typeface="Century" pitchFamily="18" charset="0"/>
              </a:rPr>
              <a:t>отсутствие политического единства,</a:t>
            </a:r>
          </a:p>
          <a:p>
            <a:pPr algn="ctr">
              <a:lnSpc>
                <a:spcPct val="150000"/>
              </a:lnSpc>
            </a:pPr>
            <a:r>
              <a:rPr lang="ru-RU" sz="2400">
                <a:latin typeface="Century" pitchFamily="18" charset="0"/>
              </a:rPr>
              <a:t>вражда князей –</a:t>
            </a:r>
          </a:p>
          <a:p>
            <a:pPr algn="ctr">
              <a:lnSpc>
                <a:spcPct val="150000"/>
              </a:lnSpc>
            </a:pPr>
            <a:r>
              <a:rPr lang="ru-RU" sz="2400">
                <a:latin typeface="Century" pitchFamily="18" charset="0"/>
              </a:rPr>
              <a:t>все это ослабило Русь и дало возможность половцам совершать постоянные набеги и грабить раздробленные русские княжества.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4572000" y="836613"/>
            <a:ext cx="38163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latin typeface="Century" pitchFamily="18" charset="0"/>
              </a:rPr>
              <a:t>Князь Игорь</a:t>
            </a:r>
          </a:p>
          <a:p>
            <a:pPr algn="ctr">
              <a:lnSpc>
                <a:spcPct val="150000"/>
              </a:lnSpc>
            </a:pPr>
            <a:r>
              <a:rPr lang="ru-RU" sz="2000">
                <a:latin typeface="Century" pitchFamily="18" charset="0"/>
                <a:cs typeface="Times New Roman" pitchFamily="18" charset="0"/>
              </a:rPr>
              <a:t>Вдохновитель и руководитель похода, защитник Русской земли, который «навел свои храбрые полки на землю Половецкую за землю Русскую».</a:t>
            </a:r>
          </a:p>
          <a:p>
            <a:pPr algn="ctr">
              <a:lnSpc>
                <a:spcPct val="150000"/>
              </a:lnSpc>
            </a:pPr>
            <a:r>
              <a:rPr lang="ru-RU" sz="2000">
                <a:latin typeface="Century" pitchFamily="18" charset="0"/>
                <a:cs typeface="Times New Roman" pitchFamily="18" charset="0"/>
              </a:rPr>
              <a:t>Храбрый воин с сильной волей и мужественным сердцем.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Рисунок 5" descr="Ivan_Bilibin_18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25538"/>
            <a:ext cx="3546475" cy="4910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84213" y="6092825"/>
            <a:ext cx="3743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Князь Игорь. И. Билибин. 1929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827088" y="549275"/>
            <a:ext cx="35290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GothicRus"/>
              </a:rPr>
              <a:t>Герои «Слова»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684213" y="3789363"/>
            <a:ext cx="77755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>
                <a:latin typeface="Century" pitchFamily="18" charset="0"/>
              </a:rPr>
              <a:t>Всеволод</a:t>
            </a:r>
          </a:p>
          <a:p>
            <a:pPr algn="ctr">
              <a:lnSpc>
                <a:spcPct val="120000"/>
              </a:lnSpc>
            </a:pPr>
            <a:r>
              <a:rPr lang="ru-RU">
                <a:latin typeface="Century" pitchFamily="18" charset="0"/>
                <a:cs typeface="Times New Roman" pitchFamily="18" charset="0"/>
              </a:rPr>
              <a:t>Брат князя Игоря.</a:t>
            </a:r>
          </a:p>
          <a:p>
            <a:pPr algn="ctr">
              <a:lnSpc>
                <a:spcPct val="120000"/>
              </a:lnSpc>
            </a:pPr>
            <a:r>
              <a:rPr lang="ru-RU">
                <a:latin typeface="Century" pitchFamily="18" charset="0"/>
                <a:cs typeface="Times New Roman" pitchFamily="18" charset="0"/>
              </a:rPr>
              <a:t>Отвага, мужество, храбрость, воинская честь отличают Всеволода даже больше, чем Игоря.</a:t>
            </a:r>
          </a:p>
          <a:p>
            <a:pPr algn="ctr">
              <a:lnSpc>
                <a:spcPct val="12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Проявил необычайное мужество в бою на Каяле, за что автором «Слова» назван был Буй Туром.</a:t>
            </a:r>
          </a:p>
          <a:p>
            <a:pPr algn="ctr">
              <a:lnSpc>
                <a:spcPct val="120000"/>
              </a:lnSpc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Буй Тур - хвалебный эпитет: могучий; первоначально: рослый, могучий бык.</a:t>
            </a:r>
          </a:p>
          <a:p>
            <a:pPr algn="ctr">
              <a:lnSpc>
                <a:spcPct val="150000"/>
              </a:lnSpc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8" descr="Битв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549275"/>
            <a:ext cx="4267200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4284663" y="549275"/>
            <a:ext cx="4103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latin typeface="Century" pitchFamily="18" charset="0"/>
              </a:rPr>
              <a:t>Ярославна</a:t>
            </a:r>
            <a:r>
              <a:rPr lang="ru-RU" sz="2000">
                <a:latin typeface="Century" pitchFamily="18" charset="0"/>
              </a:rPr>
              <a:t>, жена князя Игоря</a:t>
            </a:r>
          </a:p>
          <a:p>
            <a:pPr algn="ctr">
              <a:lnSpc>
                <a:spcPct val="150000"/>
              </a:lnSpc>
            </a:pPr>
            <a:r>
              <a:rPr lang="ru-RU" sz="2000">
                <a:latin typeface="Century" pitchFamily="18" charset="0"/>
                <a:cs typeface="Times New Roman" pitchFamily="18" charset="0"/>
              </a:rPr>
              <a:t>Светлый образ русской женщины, символ русской земли, родины, матери, любви. Ее устами говорит простая русская женщина, горячо любящая своего мужа, тоскующая в разлуке с ним и горюющая о том, что он ранен и в плену. Для Ярославны поражение русских воинов – большое личное несчастье.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692150"/>
            <a:ext cx="3384550" cy="5064125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755650" y="5805488"/>
            <a:ext cx="3384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Ярославна. Иллюстрация Фаворского В.А.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611188" y="3213100"/>
            <a:ext cx="7848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latin typeface="Century" pitchFamily="18" charset="0"/>
              </a:rPr>
              <a:t>Святослав Всеволодович</a:t>
            </a:r>
            <a:r>
              <a:rPr lang="ru-RU" sz="2000">
                <a:latin typeface="Century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>
                <a:latin typeface="Century" pitchFamily="18" charset="0"/>
                <a:cs typeface="Times New Roman" pitchFamily="18" charset="0"/>
              </a:rPr>
              <a:t>князь Киевский.</a:t>
            </a:r>
          </a:p>
          <a:p>
            <a:pPr algn="ctr">
              <a:lnSpc>
                <a:spcPct val="150000"/>
              </a:lnSpc>
            </a:pPr>
            <a:r>
              <a:rPr lang="ru-RU" sz="2000">
                <a:latin typeface="Century" pitchFamily="18" charset="0"/>
                <a:cs typeface="Times New Roman" pitchFamily="18" charset="0"/>
              </a:rPr>
              <a:t>Произносит свое «золотое слово» с надеждой объединить князей в борьбе за Русь, преодолеть поражение, которое потерпел князь Игорь. Мудрость, справедливость и доброта – вот отличительные черты этого человека.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Рисунок 4" descr="12272151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549275"/>
            <a:ext cx="22320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755650" y="5084763"/>
            <a:ext cx="77041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>
                <a:latin typeface="Century" pitchFamily="18" charset="0"/>
              </a:rPr>
              <a:t>Перед нами доверительный разговор с читателем. Эта часть посвящена «вещему Бояну», былинному певцу. Автор отдает дань красоте слога Бояна, но предупреждает, что сам рассказывать будет иначе – ничего не скрывая и не приукрашивая.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684213" y="404813"/>
            <a:ext cx="7704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  <a:latin typeface="GothicRus"/>
              </a:rPr>
              <a:t>Вступление</a:t>
            </a:r>
          </a:p>
        </p:txBody>
      </p:sp>
      <p:pic>
        <p:nvPicPr>
          <p:cNvPr id="8" name="Рисунок 7" descr="Vasnetsov.Bay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13" y="908050"/>
            <a:ext cx="5616575" cy="4175125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7380288" y="4292600"/>
            <a:ext cx="12239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В.М. Васнецов. Баян.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c7f8fddcdf99f48faa765c8dfbd093a36723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663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GothicRus</vt:lpstr>
      <vt:lpstr>Century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dns_PC</cp:lastModifiedBy>
  <cp:revision>139</cp:revision>
  <dcterms:created xsi:type="dcterms:W3CDTF">2012-09-04T13:51:05Z</dcterms:created>
  <dcterms:modified xsi:type="dcterms:W3CDTF">2020-02-08T18:40:18Z</dcterms:modified>
</cp:coreProperties>
</file>