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5" r:id="rId5"/>
    <p:sldId id="266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73831"/>
            <a:ext cx="41337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Arial Black" panose="020B0A04020102020204" pitchFamily="34" charset="0"/>
              </a:rPr>
              <a:t>ОПРОС</a:t>
            </a:r>
          </a:p>
          <a:p>
            <a:pPr algn="ctr"/>
            <a:r>
              <a:rPr lang="ru-RU" sz="4000" dirty="0" smtClean="0">
                <a:latin typeface="Arial Black" panose="020B0A04020102020204" pitchFamily="34" charset="0"/>
              </a:rPr>
              <a:t> </a:t>
            </a:r>
            <a:endParaRPr lang="ru-RU" sz="4000" dirty="0"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2228" y="1124744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такое 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причастие?</a:t>
            </a:r>
          </a:p>
          <a:p>
            <a:pPr marL="342900" indent="-342900">
              <a:buAutoNum type="arabicPeriod"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причастие сходно 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именем 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прилагательным?</a:t>
            </a:r>
          </a:p>
          <a:p>
            <a:pPr marL="342900" indent="-342900">
              <a:buAutoNum type="arabicPeriod"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глагола у причастия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Синтаксическая роль.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19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628800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л..</a:t>
            </a:r>
            <a:r>
              <a:rPr lang="ru-RU" sz="32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жачий</a:t>
            </a:r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вода (не)течёт.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</a:t>
            </a:r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ряженное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ружьё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стреля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..т.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Сокол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лёту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хвата..т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с..</a:t>
            </a:r>
            <a:r>
              <a:rPr lang="ru-RU" sz="32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дячего</a:t>
            </a:r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(не)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пойма..т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рошая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книга — </a:t>
            </a:r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</a:t>
            </a:r>
            <a:r>
              <a:rPr lang="ru-RU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32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ший</a:t>
            </a:r>
            <a:r>
              <a:rPr lang="ru-RU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Новых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друз..й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наж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старых </a:t>
            </a:r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не)утрачивай</a:t>
            </a:r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32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Дающая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рука (не)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отб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..лит, </a:t>
            </a:r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б..</a:t>
            </a:r>
            <a:r>
              <a:rPr lang="ru-RU" sz="32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рущая</a:t>
            </a:r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(не)..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тсохнет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32656"/>
            <a:ext cx="4104456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 Black" panose="020B0A04020102020204" pitchFamily="34" charset="0"/>
              </a:rPr>
              <a:t>Требуется грамотно списать и указать, к какой части речи принадлежат выделенные слова. </a:t>
            </a:r>
          </a:p>
        </p:txBody>
      </p:sp>
    </p:spTree>
    <p:extLst>
      <p:ext uri="{BB962C8B-B14F-4D97-AF65-F5344CB8AC3E}">
        <p14:creationId xmlns:p14="http://schemas.microsoft.com/office/powerpoint/2010/main" val="173876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08912" cy="603690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л</a:t>
            </a:r>
            <a:r>
              <a:rPr lang="ru-RU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жачий кам</a:t>
            </a:r>
            <a:r>
              <a:rPr lang="ru-RU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нь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вода </a:t>
            </a:r>
            <a:r>
              <a:rPr lang="ru-RU" sz="29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_течёт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нез</a:t>
            </a:r>
            <a:r>
              <a:rPr lang="ru-RU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ряженное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ружьё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стреля</a:t>
            </a:r>
            <a:r>
              <a:rPr lang="ru-RU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Сокол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лёту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хвата</a:t>
            </a:r>
            <a:r>
              <a:rPr lang="ru-RU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ворона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дячего </a:t>
            </a:r>
            <a:r>
              <a:rPr lang="ru-RU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_пойма</a:t>
            </a:r>
            <a:r>
              <a:rPr lang="ru-RU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рошая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 —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лучший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друг. </a:t>
            </a:r>
            <a:endParaRPr lang="ru-RU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Новых друз</a:t>
            </a:r>
            <a:r>
              <a:rPr lang="ru-RU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 наж</a:t>
            </a:r>
            <a:r>
              <a:rPr lang="ru-RU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вай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старых </a:t>
            </a:r>
            <a:r>
              <a:rPr lang="ru-RU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_утрачивай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Дающая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рука </a:t>
            </a:r>
            <a:r>
              <a:rPr lang="ru-RU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_отб</a:t>
            </a:r>
            <a:r>
              <a:rPr lang="ru-RU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9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рущая </a:t>
            </a:r>
            <a:r>
              <a:rPr lang="ru-RU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ru-RU" sz="29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тсохнет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332656"/>
            <a:ext cx="1296144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1052736"/>
            <a:ext cx="1296144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44208" y="1700808"/>
            <a:ext cx="1296144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2996952"/>
            <a:ext cx="1296144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25479" y="4365104"/>
            <a:ext cx="1296144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91008" y="5013176"/>
            <a:ext cx="1296144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64088" y="5013176"/>
            <a:ext cx="1296144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15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08912" cy="553997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ошибок в окончаниях причастий (</a:t>
            </a:r>
            <a:r>
              <a:rPr lang="ru-RU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устно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портом стоит мутно-голубое небо,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потемневшое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пыли.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Волны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закованные в гранит, бьются о борта судов и ропщут, загрязнённые разным хламом.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Солнце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почти не отражается в воде, рассекаемой ударами вёсел, пароходных винтов, острыми килями судов,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борющехся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высокими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морскими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волнами.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казались ничтожными по сравнению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их вагонами и грудами товаров. (М. Горький)</a:t>
            </a:r>
          </a:p>
        </p:txBody>
      </p:sp>
    </p:spTree>
    <p:extLst>
      <p:ext uri="{BB962C8B-B14F-4D97-AF65-F5344CB8AC3E}">
        <p14:creationId xmlns:p14="http://schemas.microsoft.com/office/powerpoint/2010/main" val="96670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3960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себя!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60728"/>
            <a:ext cx="820891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arenR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 портом стоит мутно-голубое небо,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потемневш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пыли. </a:t>
            </a:r>
          </a:p>
          <a:p>
            <a:pPr marL="342900" indent="-342900" algn="just">
              <a:buAutoNum type="arabicParenR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Волны, закованные в гранит, бьются о борта судов и ропщут, загрязнённые разным хламом. </a:t>
            </a:r>
          </a:p>
          <a:p>
            <a:pPr marL="342900" indent="-342900" algn="just">
              <a:buAutoNum type="arabicParenR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Солнце почти не отражается в воде, рассекаемой ударами вёсел, пароходных винтов, острыми килями судов,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борющ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высокими морскими волнами. </a:t>
            </a:r>
          </a:p>
          <a:p>
            <a:pPr marL="342900" indent="-342900" algn="just">
              <a:buAutoNum type="arabicParenR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Люди казались ничтожными по сравнению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вагонами и грудами товаров.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8953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9792" y="836712"/>
            <a:ext cx="820891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Тестовые задания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dirty="0">
                <a:solidFill>
                  <a:srgbClr val="000000"/>
                </a:solidFill>
                <a:latin typeface="ff1"/>
              </a:rPr>
              <a:t>1.В окончании какого причастия пропущена буква И? </a:t>
            </a:r>
          </a:p>
          <a:p>
            <a:pPr fontAlgn="base"/>
            <a:r>
              <a:rPr lang="ru-RU" dirty="0">
                <a:solidFill>
                  <a:srgbClr val="000000"/>
                </a:solidFill>
                <a:latin typeface="ff1"/>
              </a:rPr>
              <a:t>1) в </a:t>
            </a:r>
            <a:r>
              <a:rPr lang="ru-RU" dirty="0" err="1">
                <a:solidFill>
                  <a:srgbClr val="000000"/>
                </a:solidFill>
                <a:latin typeface="ff1"/>
              </a:rPr>
              <a:t>строящ</a:t>
            </a:r>
            <a:r>
              <a:rPr lang="ru-RU" dirty="0">
                <a:solidFill>
                  <a:srgbClr val="000000"/>
                </a:solidFill>
                <a:latin typeface="ff1"/>
              </a:rPr>
              <a:t>...</a:t>
            </a:r>
            <a:r>
              <a:rPr lang="ru-RU" dirty="0" err="1">
                <a:solidFill>
                  <a:srgbClr val="000000"/>
                </a:solidFill>
                <a:latin typeface="ff1"/>
              </a:rPr>
              <a:t>мся</a:t>
            </a:r>
            <a:r>
              <a:rPr lang="ru-RU" dirty="0">
                <a:solidFill>
                  <a:srgbClr val="000000"/>
                </a:solidFill>
                <a:latin typeface="ff1"/>
              </a:rPr>
              <a:t> цехе</a:t>
            </a:r>
            <a:r>
              <a:rPr lang="ru-RU" dirty="0">
                <a:solidFill>
                  <a:srgbClr val="000000"/>
                </a:solidFill>
                <a:latin typeface="ff2"/>
              </a:rPr>
              <a:t> </a:t>
            </a:r>
            <a:endParaRPr lang="ru-RU" dirty="0">
              <a:solidFill>
                <a:srgbClr val="000000"/>
              </a:solidFill>
              <a:latin typeface="ff1"/>
            </a:endParaRPr>
          </a:p>
          <a:p>
            <a:pPr fontAlgn="base"/>
            <a:r>
              <a:rPr lang="ru-RU" dirty="0">
                <a:solidFill>
                  <a:srgbClr val="000000"/>
                </a:solidFill>
                <a:latin typeface="ff1"/>
              </a:rPr>
              <a:t>2) у </a:t>
            </a:r>
            <a:r>
              <a:rPr lang="ru-RU" dirty="0" err="1">
                <a:solidFill>
                  <a:srgbClr val="000000"/>
                </a:solidFill>
                <a:latin typeface="ff1"/>
              </a:rPr>
              <a:t>плещущ</a:t>
            </a:r>
            <a:r>
              <a:rPr lang="ru-RU" dirty="0">
                <a:solidFill>
                  <a:srgbClr val="000000"/>
                </a:solidFill>
                <a:latin typeface="ff1"/>
              </a:rPr>
              <a:t>...</a:t>
            </a:r>
            <a:r>
              <a:rPr lang="ru-RU" dirty="0" err="1">
                <a:solidFill>
                  <a:srgbClr val="000000"/>
                </a:solidFill>
                <a:latin typeface="ff1"/>
              </a:rPr>
              <a:t>гося</a:t>
            </a:r>
            <a:r>
              <a:rPr lang="ru-RU" dirty="0">
                <a:solidFill>
                  <a:srgbClr val="000000"/>
                </a:solidFill>
                <a:latin typeface="ff1"/>
              </a:rPr>
              <a:t> моря</a:t>
            </a:r>
            <a:r>
              <a:rPr lang="ru-RU" dirty="0">
                <a:solidFill>
                  <a:srgbClr val="000000"/>
                </a:solidFill>
                <a:latin typeface="ff2"/>
              </a:rPr>
              <a:t> </a:t>
            </a:r>
            <a:endParaRPr lang="ru-RU" dirty="0">
              <a:solidFill>
                <a:srgbClr val="000000"/>
              </a:solidFill>
              <a:latin typeface="ff1"/>
            </a:endParaRPr>
          </a:p>
          <a:p>
            <a:pPr fontAlgn="base"/>
            <a:r>
              <a:rPr lang="ru-RU" dirty="0">
                <a:solidFill>
                  <a:srgbClr val="000000"/>
                </a:solidFill>
                <a:latin typeface="ff1"/>
              </a:rPr>
              <a:t>3) в </a:t>
            </a:r>
            <a:r>
              <a:rPr lang="ru-RU" dirty="0" err="1">
                <a:solidFill>
                  <a:srgbClr val="000000"/>
                </a:solidFill>
                <a:latin typeface="ff1"/>
              </a:rPr>
              <a:t>рокочущ</a:t>
            </a:r>
            <a:r>
              <a:rPr lang="ru-RU" dirty="0">
                <a:solidFill>
                  <a:srgbClr val="000000"/>
                </a:solidFill>
                <a:latin typeface="ff1"/>
              </a:rPr>
              <a:t>...м шуме</a:t>
            </a:r>
            <a:r>
              <a:rPr lang="ru-RU" dirty="0">
                <a:solidFill>
                  <a:srgbClr val="000000"/>
                </a:solidFill>
                <a:latin typeface="ff2"/>
              </a:rPr>
              <a:t> </a:t>
            </a:r>
            <a:endParaRPr lang="ru-RU" dirty="0">
              <a:solidFill>
                <a:srgbClr val="000000"/>
              </a:solidFill>
              <a:latin typeface="ff1"/>
            </a:endParaRPr>
          </a:p>
          <a:p>
            <a:pPr fontAlgn="base"/>
            <a:r>
              <a:rPr lang="ru-RU" dirty="0">
                <a:solidFill>
                  <a:srgbClr val="000000"/>
                </a:solidFill>
                <a:latin typeface="ff1"/>
              </a:rPr>
              <a:t>4) </a:t>
            </a:r>
            <a:r>
              <a:rPr lang="ru-RU" dirty="0" err="1">
                <a:solidFill>
                  <a:srgbClr val="000000"/>
                </a:solidFill>
                <a:latin typeface="ff1"/>
              </a:rPr>
              <a:t>опавш</a:t>
            </a:r>
            <a:r>
              <a:rPr lang="ru-RU" dirty="0">
                <a:solidFill>
                  <a:srgbClr val="000000"/>
                </a:solidFill>
                <a:latin typeface="ff1"/>
              </a:rPr>
              <a:t>..ми листьями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dirty="0" smtClean="0">
                <a:solidFill>
                  <a:srgbClr val="000000"/>
                </a:solidFill>
                <a:latin typeface="ff1"/>
              </a:rPr>
              <a:t>2. </a:t>
            </a:r>
            <a:r>
              <a:rPr lang="ru-RU" dirty="0">
                <a:solidFill>
                  <a:srgbClr val="000000"/>
                </a:solidFill>
                <a:latin typeface="ff1"/>
              </a:rPr>
              <a:t>В окончании какого причастия пропущена буква И?</a:t>
            </a:r>
            <a:r>
              <a:rPr lang="ru-RU" dirty="0">
                <a:solidFill>
                  <a:srgbClr val="000000"/>
                </a:solidFill>
                <a:latin typeface="ff2"/>
              </a:rPr>
              <a:t> </a:t>
            </a:r>
            <a:endParaRPr lang="ru-RU" dirty="0">
              <a:solidFill>
                <a:srgbClr val="000000"/>
              </a:solidFill>
              <a:latin typeface="ff1"/>
            </a:endParaRPr>
          </a:p>
          <a:p>
            <a:pPr fontAlgn="base"/>
            <a:r>
              <a:rPr lang="ru-RU" dirty="0">
                <a:solidFill>
                  <a:srgbClr val="000000"/>
                </a:solidFill>
                <a:latin typeface="ff1"/>
              </a:rPr>
              <a:t>1) о </a:t>
            </a:r>
            <a:r>
              <a:rPr lang="ru-RU" dirty="0" err="1">
                <a:solidFill>
                  <a:srgbClr val="000000"/>
                </a:solidFill>
                <a:latin typeface="ff1"/>
              </a:rPr>
              <a:t>движущ</a:t>
            </a:r>
            <a:r>
              <a:rPr lang="ru-RU" dirty="0">
                <a:solidFill>
                  <a:srgbClr val="000000"/>
                </a:solidFill>
                <a:latin typeface="ff1"/>
              </a:rPr>
              <a:t>...</a:t>
            </a:r>
            <a:r>
              <a:rPr lang="ru-RU" dirty="0" err="1">
                <a:solidFill>
                  <a:srgbClr val="000000"/>
                </a:solidFill>
                <a:latin typeface="ff1"/>
              </a:rPr>
              <a:t>мся</a:t>
            </a:r>
            <a:r>
              <a:rPr lang="ru-RU" dirty="0">
                <a:solidFill>
                  <a:srgbClr val="000000"/>
                </a:solidFill>
                <a:latin typeface="ff1"/>
              </a:rPr>
              <a:t> предмете </a:t>
            </a:r>
          </a:p>
          <a:p>
            <a:pPr fontAlgn="base"/>
            <a:r>
              <a:rPr lang="ru-RU" dirty="0">
                <a:solidFill>
                  <a:srgbClr val="000000"/>
                </a:solidFill>
                <a:latin typeface="ff1"/>
              </a:rPr>
              <a:t>2) из</a:t>
            </a:r>
            <a:r>
              <a:rPr lang="ru-RU" dirty="0">
                <a:solidFill>
                  <a:srgbClr val="000000"/>
                </a:solidFill>
                <a:latin typeface="ff2"/>
              </a:rPr>
              <a:t>-</a:t>
            </a:r>
            <a:r>
              <a:rPr lang="ru-RU" dirty="0">
                <a:solidFill>
                  <a:srgbClr val="000000"/>
                </a:solidFill>
                <a:latin typeface="ff1"/>
              </a:rPr>
              <a:t>за </a:t>
            </a:r>
            <a:r>
              <a:rPr lang="ru-RU" dirty="0" err="1">
                <a:solidFill>
                  <a:srgbClr val="000000"/>
                </a:solidFill>
                <a:latin typeface="ff1"/>
              </a:rPr>
              <a:t>сгустивш</a:t>
            </a:r>
            <a:r>
              <a:rPr lang="ru-RU" dirty="0">
                <a:solidFill>
                  <a:srgbClr val="000000"/>
                </a:solidFill>
                <a:latin typeface="ff1"/>
              </a:rPr>
              <a:t>...</a:t>
            </a:r>
            <a:r>
              <a:rPr lang="ru-RU" dirty="0" err="1">
                <a:solidFill>
                  <a:srgbClr val="000000"/>
                </a:solidFill>
                <a:latin typeface="ff1"/>
              </a:rPr>
              <a:t>хся</a:t>
            </a:r>
            <a:r>
              <a:rPr lang="ru-RU" dirty="0">
                <a:solidFill>
                  <a:srgbClr val="000000"/>
                </a:solidFill>
                <a:latin typeface="ff2"/>
              </a:rPr>
              <a:t> </a:t>
            </a:r>
            <a:r>
              <a:rPr lang="ru-RU" dirty="0">
                <a:solidFill>
                  <a:srgbClr val="000000"/>
                </a:solidFill>
                <a:latin typeface="ff1"/>
              </a:rPr>
              <a:t>облаков</a:t>
            </a:r>
            <a:r>
              <a:rPr lang="ru-RU" dirty="0">
                <a:solidFill>
                  <a:srgbClr val="000000"/>
                </a:solidFill>
                <a:latin typeface="ff2"/>
              </a:rPr>
              <a:t> </a:t>
            </a:r>
            <a:endParaRPr lang="ru-RU" dirty="0">
              <a:solidFill>
                <a:srgbClr val="000000"/>
              </a:solidFill>
              <a:latin typeface="ff1"/>
            </a:endParaRPr>
          </a:p>
          <a:p>
            <a:pPr fontAlgn="base"/>
            <a:r>
              <a:rPr lang="ru-RU" dirty="0">
                <a:solidFill>
                  <a:srgbClr val="000000"/>
                </a:solidFill>
                <a:latin typeface="ff1"/>
              </a:rPr>
              <a:t>3) от </a:t>
            </a:r>
            <a:r>
              <a:rPr lang="ru-RU" dirty="0" err="1">
                <a:solidFill>
                  <a:srgbClr val="000000"/>
                </a:solidFill>
                <a:latin typeface="ff1"/>
              </a:rPr>
              <a:t>расстилающ</a:t>
            </a:r>
            <a:r>
              <a:rPr lang="ru-RU" dirty="0">
                <a:solidFill>
                  <a:srgbClr val="000000"/>
                </a:solidFill>
                <a:latin typeface="ff1"/>
              </a:rPr>
              <a:t>...</a:t>
            </a:r>
            <a:r>
              <a:rPr lang="ru-RU" dirty="0" err="1">
                <a:solidFill>
                  <a:srgbClr val="000000"/>
                </a:solidFill>
                <a:latin typeface="ff1"/>
              </a:rPr>
              <a:t>гося</a:t>
            </a:r>
            <a:r>
              <a:rPr lang="ru-RU" dirty="0">
                <a:solidFill>
                  <a:srgbClr val="000000"/>
                </a:solidFill>
                <a:latin typeface="ff1"/>
              </a:rPr>
              <a:t> тумана</a:t>
            </a:r>
            <a:r>
              <a:rPr lang="ru-RU" dirty="0">
                <a:solidFill>
                  <a:srgbClr val="000000"/>
                </a:solidFill>
                <a:latin typeface="ff2"/>
              </a:rPr>
              <a:t> </a:t>
            </a:r>
            <a:endParaRPr lang="ru-RU" dirty="0">
              <a:solidFill>
                <a:srgbClr val="000000"/>
              </a:solidFill>
              <a:latin typeface="ff1"/>
            </a:endParaRPr>
          </a:p>
          <a:p>
            <a:pPr fontAlgn="base"/>
            <a:r>
              <a:rPr lang="ru-RU" dirty="0">
                <a:solidFill>
                  <a:srgbClr val="000000"/>
                </a:solidFill>
                <a:latin typeface="ff1"/>
              </a:rPr>
              <a:t>4) </a:t>
            </a:r>
            <a:r>
              <a:rPr lang="ru-RU" dirty="0" err="1">
                <a:solidFill>
                  <a:srgbClr val="000000"/>
                </a:solidFill>
                <a:latin typeface="ff1"/>
              </a:rPr>
              <a:t>осыпающ</a:t>
            </a:r>
            <a:r>
              <a:rPr lang="ru-RU" dirty="0">
                <a:solidFill>
                  <a:srgbClr val="000000"/>
                </a:solidFill>
                <a:latin typeface="ff1"/>
              </a:rPr>
              <a:t>...</a:t>
            </a:r>
            <a:r>
              <a:rPr lang="ru-RU" dirty="0" err="1">
                <a:solidFill>
                  <a:srgbClr val="000000"/>
                </a:solidFill>
                <a:latin typeface="ff1"/>
              </a:rPr>
              <a:t>йся</a:t>
            </a:r>
            <a:r>
              <a:rPr lang="ru-RU" dirty="0">
                <a:solidFill>
                  <a:srgbClr val="000000"/>
                </a:solidFill>
                <a:latin typeface="ff1"/>
              </a:rPr>
              <a:t> листвы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54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9792" y="836712"/>
            <a:ext cx="820891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Тестовые задания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Open Sans"/>
              </a:rPr>
              <a:t>3.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В каком причастии пишется окончание –ОГО-?</a:t>
            </a:r>
          </a:p>
          <a:p>
            <a:r>
              <a:rPr lang="ru-RU" dirty="0">
                <a:solidFill>
                  <a:srgbClr val="000000"/>
                </a:solidFill>
                <a:latin typeface="Open Sans"/>
              </a:rPr>
              <a:t>1)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тающ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... снега</a:t>
            </a:r>
          </a:p>
          <a:p>
            <a:r>
              <a:rPr lang="ru-RU" dirty="0">
                <a:solidFill>
                  <a:srgbClr val="000000"/>
                </a:solidFill>
                <a:latin typeface="Open Sans"/>
              </a:rPr>
              <a:t>2) у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разгоревш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...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костра</a:t>
            </a:r>
          </a:p>
          <a:p>
            <a:r>
              <a:rPr lang="ru-RU" dirty="0">
                <a:solidFill>
                  <a:srgbClr val="000000"/>
                </a:solidFill>
                <a:latin typeface="Open Sans"/>
              </a:rPr>
              <a:t>3) у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подрубленн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... дерева</a:t>
            </a:r>
          </a:p>
          <a:p>
            <a:r>
              <a:rPr lang="ru-RU" dirty="0">
                <a:solidFill>
                  <a:srgbClr val="000000"/>
                </a:solidFill>
                <a:latin typeface="Open Sans"/>
              </a:rPr>
              <a:t>4) у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обугливш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...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пня</a:t>
            </a:r>
          </a:p>
          <a:p>
            <a:pPr fontAlgn="base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Open Sans"/>
              </a:rPr>
              <a:t>4.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В окончании какого причастия пропущена буква И?</a:t>
            </a:r>
          </a:p>
          <a:p>
            <a:r>
              <a:rPr lang="ru-RU" dirty="0">
                <a:solidFill>
                  <a:srgbClr val="000000"/>
                </a:solidFill>
                <a:latin typeface="Open Sans"/>
              </a:rPr>
              <a:t>1) к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смиривш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...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йся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реке</a:t>
            </a:r>
          </a:p>
          <a:p>
            <a:r>
              <a:rPr lang="ru-RU" dirty="0">
                <a:solidFill>
                  <a:srgbClr val="000000"/>
                </a:solidFill>
                <a:latin typeface="Open Sans"/>
              </a:rPr>
              <a:t>2)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строящ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...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йся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станции</a:t>
            </a:r>
          </a:p>
          <a:p>
            <a:r>
              <a:rPr lang="ru-RU" dirty="0">
                <a:solidFill>
                  <a:srgbClr val="000000"/>
                </a:solidFill>
                <a:latin typeface="Open Sans"/>
              </a:rPr>
              <a:t>3) о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бушующ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...м океане</a:t>
            </a:r>
          </a:p>
          <a:p>
            <a:r>
              <a:rPr lang="ru-RU" dirty="0">
                <a:solidFill>
                  <a:srgbClr val="000000"/>
                </a:solidFill>
                <a:latin typeface="Open Sans"/>
              </a:rPr>
              <a:t>4) 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купающ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...</a:t>
            </a:r>
            <a:r>
              <a:rPr lang="ru-RU" dirty="0" err="1">
                <a:solidFill>
                  <a:srgbClr val="000000"/>
                </a:solidFill>
                <a:latin typeface="Open Sans"/>
              </a:rPr>
              <a:t>мися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детьми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99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Перепишите, </a:t>
            </a:r>
            <a:r>
              <a:rPr lang="ru-RU" sz="2000" dirty="0" err="1"/>
              <a:t>согласуя</a:t>
            </a:r>
            <a:r>
              <a:rPr lang="ru-RU" sz="2000" dirty="0"/>
              <a:t> причастия с нужными по смыслу словами. Обозначьте окончания прилагательных и причастий.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, serif"/>
              </a:rPr>
              <a:t/>
            </a:r>
            <a:br>
              <a:rPr lang="ru-RU" b="1" dirty="0">
                <a:solidFill>
                  <a:srgbClr val="000000"/>
                </a:solidFill>
                <a:latin typeface="Times New Roman, serif"/>
              </a:rPr>
            </a:br>
            <a:r>
              <a:rPr lang="ru-RU" dirty="0">
                <a:solidFill>
                  <a:srgbClr val="000000"/>
                </a:solidFill>
                <a:latin typeface="Times New Roman, serif"/>
              </a:rPr>
              <a:t>В (потемневший) хвое, с (распахнутый</a:t>
            </a:r>
            <a:r>
              <a:rPr lang="ru-RU">
                <a:solidFill>
                  <a:srgbClr val="000000"/>
                </a:solidFill>
                <a:latin typeface="Times New Roman, serif"/>
              </a:rPr>
              <a:t>) </a:t>
            </a:r>
            <a:r>
              <a:rPr lang="ru-RU" smtClean="0">
                <a:solidFill>
                  <a:srgbClr val="000000"/>
                </a:solidFill>
                <a:latin typeface="Times New Roman, serif"/>
              </a:rPr>
              <a:t>воротами, </a:t>
            </a:r>
            <a:r>
              <a:rPr lang="ru-RU" dirty="0">
                <a:solidFill>
                  <a:srgbClr val="000000"/>
                </a:solidFill>
                <a:latin typeface="Times New Roman, serif"/>
              </a:rPr>
              <a:t>о (спящий) царевне, за (строящийся) домом, свирепствовал с (нарастающий) силой, пахло (тающий) снегом, в (колеблемый) ветром траве, (проверяемый) ударением гласные, вдоль (оживлённый) дороги, наблюдать за (плывущий) облаками, в (надвигающийся) сумерках, по (разъезженный) машинами дороге, с (проваленный) крыши.</a:t>
            </a:r>
            <a:endParaRPr lang="ru-RU" dirty="0">
              <a:solidFill>
                <a:srgbClr val="000000"/>
              </a:solidFill>
              <a:latin typeface="Open San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20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140</TotalTime>
  <Words>478</Words>
  <Application>Microsoft Office PowerPoint</Application>
  <PresentationFormat>Экран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Перепишите, согласуя причастия с нужными по смыслу словами. Обозначьте окончания прилагательных и причастий.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</dc:creator>
  <cp:lastModifiedBy>User</cp:lastModifiedBy>
  <cp:revision>15</cp:revision>
  <dcterms:created xsi:type="dcterms:W3CDTF">2017-08-03T10:49:30Z</dcterms:created>
  <dcterms:modified xsi:type="dcterms:W3CDTF">2021-09-30T08:20:41Z</dcterms:modified>
</cp:coreProperties>
</file>