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159D-64BD-4BB7-A451-E643AD94AEC7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8BB8-983B-4443-B24D-853E3C10E9F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159D-64BD-4BB7-A451-E643AD94AEC7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8BB8-983B-4443-B24D-853E3C10E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159D-64BD-4BB7-A451-E643AD94AEC7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8BB8-983B-4443-B24D-853E3C10E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159D-64BD-4BB7-A451-E643AD94AEC7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8BB8-983B-4443-B24D-853E3C10E9F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159D-64BD-4BB7-A451-E643AD94AEC7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8BB8-983B-4443-B24D-853E3C10E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159D-64BD-4BB7-A451-E643AD94AEC7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8BB8-983B-4443-B24D-853E3C10E9F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159D-64BD-4BB7-A451-E643AD94AEC7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8BB8-983B-4443-B24D-853E3C10E9F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159D-64BD-4BB7-A451-E643AD94AEC7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8BB8-983B-4443-B24D-853E3C10E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159D-64BD-4BB7-A451-E643AD94AEC7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8BB8-983B-4443-B24D-853E3C10E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159D-64BD-4BB7-A451-E643AD94AEC7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8BB8-983B-4443-B24D-853E3C10E9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2159D-64BD-4BB7-A451-E643AD94AEC7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228BB8-983B-4443-B24D-853E3C10E9F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A72159D-64BD-4BB7-A451-E643AD94AEC7}" type="datetimeFigureOut">
              <a:rPr lang="ru-RU" smtClean="0"/>
              <a:t>17.12.2017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D228BB8-983B-4443-B24D-853E3C10E9F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250825" y="260350"/>
            <a:ext cx="8785225" cy="6048375"/>
          </a:xfrm>
        </p:spPr>
        <p:txBody>
          <a:bodyPr/>
          <a:lstStyle/>
          <a:p>
            <a:pPr lvl="0"/>
            <a:r>
              <a:rPr lang="kk-KZ" sz="4400" b="1" i="1" dirty="0" smtClean="0">
                <a:solidFill>
                  <a:srgbClr val="FF0000"/>
                </a:solidFill>
              </a:rPr>
              <a:t>Кто быстрее?</a:t>
            </a:r>
          </a:p>
          <a:p>
            <a:pPr lvl="0" algn="l"/>
            <a:endParaRPr lang="kk-KZ" dirty="0"/>
          </a:p>
          <a:p>
            <a:pPr lvl="0" algn="l"/>
            <a:r>
              <a:rPr lang="kk-KZ" sz="3400" b="1" dirty="0" smtClean="0">
                <a:solidFill>
                  <a:srgbClr val="002060"/>
                </a:solidFill>
              </a:rPr>
              <a:t>1.Что  </a:t>
            </a:r>
            <a:r>
              <a:rPr lang="kk-KZ" sz="3400" b="1" dirty="0">
                <a:solidFill>
                  <a:srgbClr val="002060"/>
                </a:solidFill>
              </a:rPr>
              <a:t>такое  фонетика?</a:t>
            </a:r>
            <a:endParaRPr lang="ru-RU" sz="3400" b="1" dirty="0">
              <a:solidFill>
                <a:srgbClr val="002060"/>
              </a:solidFill>
            </a:endParaRPr>
          </a:p>
          <a:p>
            <a:pPr lvl="0" algn="l"/>
            <a:r>
              <a:rPr lang="kk-KZ" sz="3400" b="1" dirty="0" smtClean="0">
                <a:solidFill>
                  <a:srgbClr val="002060"/>
                </a:solidFill>
              </a:rPr>
              <a:t>2.Сколько  </a:t>
            </a:r>
            <a:r>
              <a:rPr lang="kk-KZ" sz="3400" b="1" dirty="0">
                <a:solidFill>
                  <a:srgbClr val="002060"/>
                </a:solidFill>
              </a:rPr>
              <a:t>падежей  в  русском  языке?</a:t>
            </a:r>
            <a:endParaRPr lang="ru-RU" sz="3400" b="1" dirty="0">
              <a:solidFill>
                <a:srgbClr val="002060"/>
              </a:solidFill>
            </a:endParaRPr>
          </a:p>
          <a:p>
            <a:pPr lvl="0" algn="l"/>
            <a:r>
              <a:rPr lang="kk-KZ" sz="3400" b="1" dirty="0" smtClean="0">
                <a:solidFill>
                  <a:srgbClr val="002060"/>
                </a:solidFill>
              </a:rPr>
              <a:t>3.Назовите  </a:t>
            </a:r>
            <a:r>
              <a:rPr lang="kk-KZ" sz="3400" b="1" dirty="0">
                <a:solidFill>
                  <a:srgbClr val="002060"/>
                </a:solidFill>
              </a:rPr>
              <a:t>главные  члены  предложения?</a:t>
            </a:r>
            <a:endParaRPr lang="ru-RU" sz="3400" b="1" dirty="0">
              <a:solidFill>
                <a:srgbClr val="002060"/>
              </a:solidFill>
            </a:endParaRPr>
          </a:p>
          <a:p>
            <a:pPr lvl="0" algn="l"/>
            <a:r>
              <a:rPr lang="kk-KZ" sz="3400" b="1" dirty="0" smtClean="0">
                <a:solidFill>
                  <a:srgbClr val="002060"/>
                </a:solidFill>
              </a:rPr>
              <a:t>4.Назовите  </a:t>
            </a:r>
            <a:r>
              <a:rPr lang="kk-KZ" sz="3400" b="1" dirty="0">
                <a:solidFill>
                  <a:srgbClr val="002060"/>
                </a:solidFill>
              </a:rPr>
              <a:t>второстепенные  члены  предложения?</a:t>
            </a:r>
            <a:endParaRPr lang="ru-RU" sz="3400" b="1" dirty="0">
              <a:solidFill>
                <a:srgbClr val="002060"/>
              </a:solidFill>
            </a:endParaRPr>
          </a:p>
          <a:p>
            <a:pPr lvl="0" algn="l"/>
            <a:r>
              <a:rPr lang="kk-KZ" sz="3400" b="1" dirty="0" smtClean="0">
                <a:solidFill>
                  <a:srgbClr val="002060"/>
                </a:solidFill>
              </a:rPr>
              <a:t>5.Сколько </a:t>
            </a:r>
            <a:r>
              <a:rPr lang="kk-KZ" sz="3400" b="1" dirty="0">
                <a:solidFill>
                  <a:srgbClr val="002060"/>
                </a:solidFill>
              </a:rPr>
              <a:t>времени  имеет  глагол?</a:t>
            </a:r>
            <a:endParaRPr lang="ru-RU" sz="3400" b="1" dirty="0">
              <a:solidFill>
                <a:srgbClr val="002060"/>
              </a:solidFill>
            </a:endParaRPr>
          </a:p>
          <a:p>
            <a:pPr algn="l"/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255915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316263" y="2348880"/>
            <a:ext cx="66364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Синонимы. </a:t>
            </a:r>
          </a:p>
          <a:p>
            <a:pPr algn="ctr"/>
            <a:r>
              <a:rPr lang="kk-KZ" sz="4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Синонимические ряды. </a:t>
            </a:r>
            <a:endParaRPr lang="ru-RU" sz="48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64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279752" y="561959"/>
            <a:ext cx="47380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3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ЛЕКСИКА</a:t>
            </a:r>
          </a:p>
          <a:p>
            <a:pPr algn="ctr"/>
            <a:r>
              <a:rPr lang="kk-KZ" sz="3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словарный состав языка</a:t>
            </a:r>
            <a:endParaRPr lang="ru-RU" sz="3200" b="1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er\Desktop\redapp06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6993" y="2097671"/>
            <a:ext cx="2587081" cy="2906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User\Desktop\redapp06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982" y="2367024"/>
            <a:ext cx="2443514" cy="2906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User\Desktop\redapp06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404" y="2583048"/>
            <a:ext cx="2443514" cy="2906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User\Desktop\redapp06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474" y="2701845"/>
            <a:ext cx="2443514" cy="2906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User\Desktop\redapp06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34" y="2871080"/>
            <a:ext cx="2443514" cy="2906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934355" y="3382838"/>
            <a:ext cx="201972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Неологизмы</a:t>
            </a:r>
          </a:p>
          <a:p>
            <a:pPr algn="ctr"/>
            <a:r>
              <a:rPr lang="kk-KZ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Робот, интернет</a:t>
            </a:r>
            <a:endParaRPr lang="ru-RU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0447" y="3721392"/>
            <a:ext cx="160384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Профес</a:t>
            </a:r>
          </a:p>
          <a:p>
            <a:pPr algn="ctr"/>
            <a:r>
              <a:rPr lang="kk-KZ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Сиональные</a:t>
            </a:r>
          </a:p>
          <a:p>
            <a:pPr algn="ctr"/>
            <a:r>
              <a:rPr lang="kk-KZ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Врач-хирург</a:t>
            </a:r>
          </a:p>
          <a:p>
            <a:pPr algn="ctr"/>
            <a:endParaRPr lang="ru-RU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27527" y="3933056"/>
            <a:ext cx="1532919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Заимство</a:t>
            </a:r>
          </a:p>
          <a:p>
            <a:pPr algn="ctr"/>
            <a:r>
              <a:rPr lang="kk-KZ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Ванные</a:t>
            </a:r>
            <a:endParaRPr lang="en-US" sz="2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Тетрадь-из </a:t>
            </a:r>
          </a:p>
          <a:p>
            <a:pPr algn="ctr"/>
            <a:r>
              <a:rPr lang="kk-KZ" sz="2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kk-KZ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реции</a:t>
            </a:r>
          </a:p>
          <a:p>
            <a:pPr algn="ctr"/>
            <a:endParaRPr lang="ru-RU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76720" y="4086944"/>
            <a:ext cx="1743106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Диалектные</a:t>
            </a:r>
            <a:endParaRPr lang="en-US" sz="2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solidFill>
                  <a:srgbClr val="FFFF00"/>
                </a:solidFill>
              </a:rPr>
              <a:t>Дивно - много</a:t>
            </a:r>
            <a:endParaRPr lang="kk-KZ" sz="2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2907" y="4315381"/>
            <a:ext cx="190282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Устаревшие</a:t>
            </a:r>
            <a:endParaRPr lang="en-US" sz="2000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solidFill>
                  <a:srgbClr val="FFFF00"/>
                </a:solidFill>
              </a:rPr>
              <a:t>Витязь - храбрый воин, богатырь</a:t>
            </a:r>
            <a:endParaRPr lang="kk-KZ" b="1" i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1686475" y="1639177"/>
            <a:ext cx="2379394" cy="123190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3491880" y="1639177"/>
            <a:ext cx="864096" cy="1062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600093" y="1639177"/>
            <a:ext cx="0" cy="1062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865982" y="1639177"/>
            <a:ext cx="885101" cy="10626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5199924" y="1639177"/>
            <a:ext cx="1964364" cy="853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1227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987958" y="692696"/>
            <a:ext cx="4928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РАЗНООБРАЗИЕ ЛЕКСИКИ</a:t>
            </a:r>
            <a:endParaRPr lang="ru-RU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47864" y="1950331"/>
            <a:ext cx="2520280" cy="3547594"/>
          </a:xfrm>
          <a:prstGeom prst="roundRect">
            <a:avLst/>
          </a:prstGeom>
          <a:gradFill flip="none"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00B0F0"/>
              </a:gs>
            </a:gsLst>
            <a:lin ang="2700000" scaled="1"/>
            <a:tileRect/>
          </a:gradFill>
          <a:ln w="28575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50" name="Picture 2" descr="C:\Users\User\Desktop\0_7e8ac_c112dbaf_X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977" y="2923049"/>
            <a:ext cx="2145729" cy="1611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566998" y="1963301"/>
            <a:ext cx="21571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АНТОНИМЫ</a:t>
            </a:r>
            <a:endParaRPr lang="ru-RU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707904" y="4005064"/>
            <a:ext cx="5373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низ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2040" y="3544011"/>
            <a:ext cx="613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верх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66998" y="4941168"/>
            <a:ext cx="1041006" cy="2880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черный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760404" y="4941168"/>
            <a:ext cx="1041006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белый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39552" y="1954880"/>
            <a:ext cx="2520280" cy="3547594"/>
          </a:xfrm>
          <a:prstGeom prst="roundRect">
            <a:avLst/>
          </a:prstGeom>
          <a:gradFill flip="none"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00B0F0"/>
              </a:gs>
            </a:gsLst>
            <a:lin ang="2700000" scaled="1"/>
            <a:tileRect/>
          </a:gradFill>
          <a:ln w="28575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156176" y="1950331"/>
            <a:ext cx="2520280" cy="3547594"/>
          </a:xfrm>
          <a:prstGeom prst="roundRect">
            <a:avLst/>
          </a:prstGeom>
          <a:gradFill flip="none" rotWithShape="1">
            <a:gsLst>
              <a:gs pos="0">
                <a:srgbClr val="FFFF00"/>
              </a:gs>
              <a:gs pos="50000">
                <a:schemeClr val="bg1"/>
              </a:gs>
              <a:gs pos="100000">
                <a:srgbClr val="00B0F0"/>
              </a:gs>
            </a:gsLst>
            <a:lin ang="2700000" scaled="1"/>
            <a:tileRect/>
          </a:gradFill>
          <a:ln w="28575">
            <a:solidFill>
              <a:srgbClr val="0000FF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6445890" y="1963300"/>
            <a:ext cx="20233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ОМОНИМЫ</a:t>
            </a:r>
            <a:endParaRPr lang="ru-RU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/>
          </a:p>
        </p:txBody>
      </p:sp>
      <p:pic>
        <p:nvPicPr>
          <p:cNvPr id="2051" name="Picture 3" descr="C:\Users\User\Desktop\jTxEKaBb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15381">
            <a:off x="7454856" y="2950333"/>
            <a:ext cx="988345" cy="484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esktop\w512h5121350249279tools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490" y="2565019"/>
            <a:ext cx="1254969" cy="1254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331448" y="4005064"/>
            <a:ext cx="223561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/БРАК</a:t>
            </a:r>
          </a:p>
          <a:p>
            <a:pPr marL="285750" indent="-285750" algn="ctr">
              <a:buFontTx/>
              <a:buChar char="-"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супружество/</a:t>
            </a:r>
          </a:p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/БРАК </a:t>
            </a:r>
          </a:p>
          <a:p>
            <a:pPr algn="ctr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ипорченная деталь/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3" name="Picture 5" descr="C:\Users\User\Desktop\grape_PNG2960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378799"/>
            <a:ext cx="2206563" cy="2364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721127" y="1963301"/>
            <a:ext cx="21948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4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СИНОНИМЫ</a:t>
            </a:r>
            <a:endParaRPr lang="ru-RU" sz="24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1775385" y="4605228"/>
            <a:ext cx="13484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(дружно)</a:t>
            </a:r>
          </a:p>
          <a:p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/красивый/</a:t>
            </a:r>
          </a:p>
          <a:p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/прекрасный/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6609" y="3192504"/>
            <a:ext cx="1292662" cy="1881925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pPr algn="ctr"/>
            <a:r>
              <a:rPr lang="kk-K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обворожительный</a:t>
            </a:r>
          </a:p>
          <a:p>
            <a:pPr algn="ctr"/>
            <a:r>
              <a:rPr lang="kk-K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восхитительный</a:t>
            </a:r>
          </a:p>
          <a:p>
            <a:pPr algn="ctr"/>
            <a:r>
              <a:rPr lang="kk-K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прекрасный</a:t>
            </a:r>
          </a:p>
          <a:p>
            <a:pPr algn="ctr"/>
            <a:r>
              <a:rPr lang="kk-K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чудесный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H="1">
            <a:off x="1987958" y="1215916"/>
            <a:ext cx="1988609" cy="62890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2" idx="2"/>
          </p:cNvCxnSpPr>
          <p:nvPr/>
        </p:nvCxnSpPr>
        <p:spPr>
          <a:xfrm flipH="1">
            <a:off x="4451966" y="1215916"/>
            <a:ext cx="1" cy="62890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4932040" y="1215916"/>
            <a:ext cx="1983935" cy="62890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01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Что обозначают синонимы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9467528" cy="72891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4081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инонимический ряд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9465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rgbClr val="FFFF00"/>
              </a:gs>
              <a:gs pos="50000">
                <a:schemeClr val="bg1"/>
              </a:gs>
              <a:gs pos="100000">
                <a:srgbClr val="FFCCFF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Загнутый угол 32"/>
          <p:cNvSpPr/>
          <p:nvPr/>
        </p:nvSpPr>
        <p:spPr>
          <a:xfrm>
            <a:off x="6086467" y="1469063"/>
            <a:ext cx="2157941" cy="4097627"/>
          </a:xfrm>
          <a:prstGeom prst="foldedCorner">
            <a:avLst/>
          </a:prstGeom>
          <a:gradFill>
            <a:gsLst>
              <a:gs pos="0">
                <a:srgbClr val="FF99FF"/>
              </a:gs>
              <a:gs pos="50000">
                <a:schemeClr val="bg1"/>
              </a:gs>
              <a:gs pos="100000">
                <a:srgbClr val="00B0F0"/>
              </a:gs>
            </a:gsLst>
            <a:lin ang="2700000" scaled="1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Загнутый угол 22"/>
          <p:cNvSpPr/>
          <p:nvPr/>
        </p:nvSpPr>
        <p:spPr>
          <a:xfrm>
            <a:off x="1043608" y="1469063"/>
            <a:ext cx="2376264" cy="4097627"/>
          </a:xfrm>
          <a:prstGeom prst="foldedCorner">
            <a:avLst/>
          </a:prstGeom>
          <a:gradFill>
            <a:gsLst>
              <a:gs pos="0">
                <a:srgbClr val="FF99FF"/>
              </a:gs>
              <a:gs pos="50000">
                <a:schemeClr val="bg1"/>
              </a:gs>
              <a:gs pos="100000">
                <a:srgbClr val="00B0F0"/>
              </a:gs>
            </a:gsLst>
            <a:lin ang="2700000" scaled="1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692694" y="1616361"/>
            <a:ext cx="1604478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k-KZ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Собака</a:t>
            </a:r>
          </a:p>
          <a:p>
            <a:pPr>
              <a:lnSpc>
                <a:spcPct val="150000"/>
              </a:lnSpc>
            </a:pPr>
            <a:r>
              <a:rPr lang="kk-KZ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Печаль</a:t>
            </a:r>
          </a:p>
          <a:p>
            <a:pPr>
              <a:lnSpc>
                <a:spcPct val="150000"/>
              </a:lnSpc>
            </a:pPr>
            <a:r>
              <a:rPr lang="kk-KZ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Дорога</a:t>
            </a:r>
          </a:p>
          <a:p>
            <a:pPr>
              <a:lnSpc>
                <a:spcPct val="150000"/>
              </a:lnSpc>
            </a:pPr>
            <a:r>
              <a:rPr lang="kk-KZ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Неправда</a:t>
            </a:r>
          </a:p>
          <a:p>
            <a:pPr>
              <a:lnSpc>
                <a:spcPct val="150000"/>
              </a:lnSpc>
            </a:pPr>
            <a:r>
              <a:rPr lang="kk-KZ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Армия</a:t>
            </a:r>
          </a:p>
          <a:p>
            <a:pPr>
              <a:lnSpc>
                <a:spcPct val="150000"/>
              </a:lnSpc>
            </a:pPr>
            <a:r>
              <a:rPr lang="kk-KZ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Огонь</a:t>
            </a:r>
          </a:p>
          <a:p>
            <a:pPr>
              <a:lnSpc>
                <a:spcPct val="150000"/>
              </a:lnSpc>
            </a:pPr>
            <a:r>
              <a:rPr lang="kk-KZ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Метель</a:t>
            </a:r>
          </a:p>
          <a:p>
            <a:pPr>
              <a:lnSpc>
                <a:spcPct val="150000"/>
              </a:lnSpc>
            </a:pPr>
            <a:r>
              <a:rPr lang="kk-KZ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Автомобиль</a:t>
            </a:r>
          </a:p>
          <a:p>
            <a:pPr>
              <a:lnSpc>
                <a:spcPct val="150000"/>
              </a:lnSpc>
            </a:pPr>
            <a:endParaRPr lang="ru-RU" sz="20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49888" y="1616494"/>
            <a:ext cx="119455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k-KZ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Путь</a:t>
            </a:r>
          </a:p>
          <a:p>
            <a:pPr>
              <a:lnSpc>
                <a:spcPct val="150000"/>
              </a:lnSpc>
            </a:pPr>
            <a:r>
              <a:rPr lang="kk-KZ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Пес</a:t>
            </a:r>
          </a:p>
          <a:p>
            <a:pPr>
              <a:lnSpc>
                <a:spcPct val="150000"/>
              </a:lnSpc>
            </a:pPr>
            <a:r>
              <a:rPr lang="kk-KZ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Ложь</a:t>
            </a:r>
          </a:p>
          <a:p>
            <a:pPr>
              <a:lnSpc>
                <a:spcPct val="150000"/>
              </a:lnSpc>
            </a:pPr>
            <a:r>
              <a:rPr lang="kk-KZ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Войско</a:t>
            </a:r>
          </a:p>
          <a:p>
            <a:pPr>
              <a:lnSpc>
                <a:spcPct val="150000"/>
              </a:lnSpc>
            </a:pPr>
            <a:r>
              <a:rPr lang="kk-KZ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Грусть</a:t>
            </a:r>
          </a:p>
          <a:p>
            <a:pPr>
              <a:lnSpc>
                <a:spcPct val="150000"/>
              </a:lnSpc>
            </a:pPr>
            <a:r>
              <a:rPr lang="kk-KZ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Пламя</a:t>
            </a:r>
          </a:p>
          <a:p>
            <a:pPr>
              <a:lnSpc>
                <a:spcPct val="150000"/>
              </a:lnSpc>
            </a:pPr>
            <a:r>
              <a:rPr lang="kk-KZ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Машина</a:t>
            </a:r>
          </a:p>
          <a:p>
            <a:pPr>
              <a:lnSpc>
                <a:spcPct val="150000"/>
              </a:lnSpc>
            </a:pPr>
            <a:r>
              <a:rPr lang="kk-KZ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Буран 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419872" y="1969705"/>
            <a:ext cx="2666595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419872" y="2473761"/>
            <a:ext cx="2666595" cy="12662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3419872" y="2041713"/>
            <a:ext cx="2664296" cy="7717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419872" y="2813432"/>
            <a:ext cx="2664296" cy="5390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3419872" y="3352444"/>
            <a:ext cx="2664296" cy="41746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419872" y="4201953"/>
            <a:ext cx="266659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419872" y="4706009"/>
            <a:ext cx="2664296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3419872" y="4706009"/>
            <a:ext cx="2666595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0811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3"/>
          </p:nvPr>
        </p:nvSpPr>
        <p:spPr>
          <a:xfrm>
            <a:off x="395288" y="188640"/>
            <a:ext cx="8280400" cy="6480720"/>
          </a:xfrm>
        </p:spPr>
        <p:txBody>
          <a:bodyPr>
            <a:normAutofit/>
          </a:bodyPr>
          <a:lstStyle/>
          <a:p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kk-K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Крутой, выносливый, крупный, </a:t>
            </a:r>
            <a:r>
              <a:rPr lang="kk-KZ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огромный, </a:t>
            </a:r>
            <a:r>
              <a:rPr lang="kk-K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обитать, запрещать, беречь, огонь, прохлада, свежесть.</a:t>
            </a:r>
            <a:endParaRPr lang="kk-KZ" sz="15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en-US" sz="5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kk-K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Отвесный, </a:t>
            </a:r>
            <a:r>
              <a:rPr lang="kk-KZ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сильный, сохранять</a:t>
            </a:r>
            <a:r>
              <a:rPr lang="kk-K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kk-KZ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жить, разрешать, </a:t>
            </a:r>
            <a:r>
              <a:rPr lang="kk-K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пламя</a:t>
            </a:r>
            <a:r>
              <a:rPr lang="kk-KZ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свежесть </a:t>
            </a:r>
            <a:r>
              <a:rPr lang="kk-K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огромный.</a:t>
            </a:r>
          </a:p>
          <a:p>
            <a:pPr marL="45720" indent="0">
              <a:buNone/>
            </a:pPr>
            <a:endParaRPr lang="kk-KZ" sz="5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kk-K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Отвесный,  </a:t>
            </a:r>
          </a:p>
          <a:p>
            <a:pPr marL="45720" indent="0">
              <a:buNone/>
            </a:pPr>
            <a:r>
              <a:rPr lang="kk-K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Сильный</a:t>
            </a:r>
          </a:p>
          <a:p>
            <a:pPr marL="45720" indent="0">
              <a:buNone/>
            </a:pPr>
            <a:r>
              <a:rPr lang="kk-K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Огромный </a:t>
            </a:r>
          </a:p>
          <a:p>
            <a:pPr marL="45720" indent="0">
              <a:buNone/>
            </a:pPr>
            <a:r>
              <a:rPr lang="kk-K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Жить </a:t>
            </a:r>
          </a:p>
          <a:p>
            <a:pPr marL="45720" indent="0">
              <a:buNone/>
            </a:pPr>
            <a:r>
              <a:rPr lang="kk-K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Разрешать</a:t>
            </a:r>
          </a:p>
          <a:p>
            <a:pPr marL="45720" indent="0">
              <a:buNone/>
            </a:pPr>
            <a:r>
              <a:rPr lang="kk-K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Сохранять </a:t>
            </a:r>
          </a:p>
          <a:p>
            <a:pPr marL="45720" indent="0">
              <a:buNone/>
            </a:pPr>
            <a:r>
              <a:rPr lang="kk-K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Пламя,</a:t>
            </a:r>
          </a:p>
          <a:p>
            <a:pPr marL="45720" indent="0">
              <a:buNone/>
            </a:pPr>
            <a:r>
              <a:rPr lang="kk-KZ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Свежесть </a:t>
            </a:r>
          </a:p>
          <a:p>
            <a:pPr marL="45720" indent="0">
              <a:buNone/>
            </a:pPr>
            <a:endParaRPr lang="ru-RU" sz="1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884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8856984" cy="6192688"/>
          </a:xfrm>
        </p:spPr>
        <p:txBody>
          <a:bodyPr/>
          <a:lstStyle/>
          <a:p>
            <a:endParaRPr lang="kk-KZ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Подберите </a:t>
            </a:r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синонимические ряды.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Смелый, вес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ёлый</a:t>
            </a:r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дом, хорошо</a:t>
            </a:r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(храбрый, сильный,  дом</a:t>
            </a:r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вес</a:t>
            </a:r>
            <a:r>
              <a:rPr lang="ru-RU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ёлый</a:t>
            </a:r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землянка</a:t>
            </a:r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жизнерадостный, изба, хорошо, прекрасно, </a:t>
            </a:r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забавный</a:t>
            </a:r>
            <a:r>
              <a:rPr lang="kk-KZ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отлично, смелый)</a:t>
            </a:r>
            <a:endParaRPr lang="kk-KZ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смелый-храбрый-сильный,</a:t>
            </a:r>
          </a:p>
          <a:p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</a:t>
            </a:r>
            <a:r>
              <a:rPr lang="ru-RU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ёлый</a:t>
            </a:r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-забавный-жизнерадостный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дом-изба-землянка</a:t>
            </a:r>
            <a:r>
              <a:rPr lang="kk-KZ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45720" indent="0">
              <a:buNone/>
            </a:pPr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хорошо-отлично-прекрасно.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50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212</TotalTime>
  <Words>195</Words>
  <Application>Microsoft Office PowerPoint</Application>
  <PresentationFormat>Экран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Pc_1</cp:lastModifiedBy>
  <cp:revision>15</cp:revision>
  <dcterms:created xsi:type="dcterms:W3CDTF">2015-09-16T04:06:15Z</dcterms:created>
  <dcterms:modified xsi:type="dcterms:W3CDTF">2017-12-17T17:10:06Z</dcterms:modified>
</cp:coreProperties>
</file>