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0" r:id="rId4"/>
    <p:sldId id="262" r:id="rId5"/>
    <p:sldId id="263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55AAE-0F30-4098-9354-258F76E5448C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8F201-25D5-479F-987A-33EB8765D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4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8F201-25D5-479F-987A-33EB8765DC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70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7E4-EE9C-4B0F-B21F-B341CEB94D4F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762A-EC4B-4415-8E1C-07781757F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11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7E4-EE9C-4B0F-B21F-B341CEB94D4F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762A-EC4B-4415-8E1C-07781757F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0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7E4-EE9C-4B0F-B21F-B341CEB94D4F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762A-EC4B-4415-8E1C-07781757F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80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7E4-EE9C-4B0F-B21F-B341CEB94D4F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762A-EC4B-4415-8E1C-07781757F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89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7E4-EE9C-4B0F-B21F-B341CEB94D4F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762A-EC4B-4415-8E1C-07781757F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67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7E4-EE9C-4B0F-B21F-B341CEB94D4F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762A-EC4B-4415-8E1C-07781757F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9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7E4-EE9C-4B0F-B21F-B341CEB94D4F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762A-EC4B-4415-8E1C-07781757F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3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7E4-EE9C-4B0F-B21F-B341CEB94D4F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762A-EC4B-4415-8E1C-07781757F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7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7E4-EE9C-4B0F-B21F-B341CEB94D4F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762A-EC4B-4415-8E1C-07781757F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6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7E4-EE9C-4B0F-B21F-B341CEB94D4F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762A-EC4B-4415-8E1C-07781757F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52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7E4-EE9C-4B0F-B21F-B341CEB94D4F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9762A-EC4B-4415-8E1C-07781757F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90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F37E4-EE9C-4B0F-B21F-B341CEB94D4F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9762A-EC4B-4415-8E1C-07781757F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9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0"/>
            <a:ext cx="5148064" cy="6885384"/>
          </a:xfrm>
          <a:solidFill>
            <a:schemeClr val="tx1">
              <a:alpha val="70000"/>
            </a:scheme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5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СИНДРОМ ХРОНИЧЕСКОЙ </a:t>
            </a:r>
            <a:r>
              <a:rPr lang="ru-RU" sz="55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УСТАЛОСТИ</a:t>
            </a:r>
            <a:br>
              <a:rPr lang="ru-RU" sz="55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подготовила </a:t>
            </a:r>
            <a:b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практический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психолог 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ГБДОУ ЛНР ЯСКТ №8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«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БЕРЁЗКА»  </a:t>
            </a:r>
            <a:b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Котова Ю. А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.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4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5198"/>
            <a:ext cx="8424936" cy="11430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Синдром хронической усталости характеризуется состоянием повышенной утомляемости, а также совокупностью разных симптомов, которые можно ошибочно спутать с другими заболеваниями.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557352"/>
            <a:ext cx="4140000" cy="5040000"/>
          </a:xfrm>
          <a:solidFill>
            <a:schemeClr val="tx1">
              <a:alpha val="7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50" b="1" dirty="0">
                <a:solidFill>
                  <a:schemeClr val="bg1"/>
                </a:solidFill>
              </a:rPr>
              <a:t>Известно, что синдром хронической усталости может настигнуть вас</a:t>
            </a:r>
          </a:p>
          <a:p>
            <a:pPr marL="0" indent="0" algn="ctr">
              <a:buNone/>
            </a:pPr>
            <a:r>
              <a:rPr lang="ru-RU" sz="1850" b="1" dirty="0">
                <a:solidFill>
                  <a:schemeClr val="bg1"/>
                </a:solidFill>
              </a:rPr>
              <a:t>в любом возрасте, но наиболее распространенным он является</a:t>
            </a:r>
          </a:p>
          <a:p>
            <a:pPr marL="0" indent="0" algn="ctr">
              <a:buNone/>
            </a:pPr>
            <a:r>
              <a:rPr lang="ru-RU" sz="1850" b="1" dirty="0">
                <a:solidFill>
                  <a:schemeClr val="bg1"/>
                </a:solidFill>
              </a:rPr>
              <a:t>среди людей среднего возраста.</a:t>
            </a:r>
          </a:p>
          <a:p>
            <a:pPr marL="0" indent="0" algn="ctr">
              <a:buNone/>
            </a:pPr>
            <a:r>
              <a:rPr lang="ru-RU" sz="1850" b="1" dirty="0">
                <a:solidFill>
                  <a:schemeClr val="bg1"/>
                </a:solidFill>
              </a:rPr>
              <a:t>Синдром хронической усталости может развиваться медленно,</a:t>
            </a:r>
          </a:p>
          <a:p>
            <a:pPr marL="0" indent="0" algn="ctr">
              <a:buNone/>
            </a:pPr>
            <a:r>
              <a:rPr lang="ru-RU" sz="1850" b="1" dirty="0">
                <a:solidFill>
                  <a:schemeClr val="bg1"/>
                </a:solidFill>
              </a:rPr>
              <a:t>а иногда совершенно</a:t>
            </a:r>
          </a:p>
          <a:p>
            <a:pPr marL="0" indent="0" algn="ctr">
              <a:buNone/>
            </a:pPr>
            <a:r>
              <a:rPr lang="ru-RU" sz="1850" b="1" dirty="0">
                <a:solidFill>
                  <a:schemeClr val="bg1"/>
                </a:solidFill>
              </a:rPr>
              <a:t>внезапно после вирусного заболевания, травмы или </a:t>
            </a:r>
            <a:endParaRPr lang="ru-RU" sz="185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850" b="1" dirty="0" smtClean="0">
                <a:solidFill>
                  <a:schemeClr val="bg1"/>
                </a:solidFill>
              </a:rPr>
              <a:t>какого-либо </a:t>
            </a:r>
            <a:r>
              <a:rPr lang="ru-RU" sz="1850" b="1" dirty="0">
                <a:solidFill>
                  <a:schemeClr val="bg1"/>
                </a:solidFill>
              </a:rPr>
              <a:t>другого события.</a:t>
            </a:r>
          </a:p>
          <a:p>
            <a:pPr marL="0" indent="0" algn="ctr">
              <a:buNone/>
            </a:pPr>
            <a:r>
              <a:rPr lang="ru-RU" sz="1850" b="1" dirty="0">
                <a:solidFill>
                  <a:schemeClr val="bg1"/>
                </a:solidFill>
              </a:rPr>
              <a:t>При этом состояние может осложниться вплоть</a:t>
            </a:r>
          </a:p>
          <a:p>
            <a:pPr marL="0" indent="0" algn="ctr">
              <a:buNone/>
            </a:pPr>
            <a:r>
              <a:rPr lang="ru-RU" sz="1850" b="1" dirty="0">
                <a:solidFill>
                  <a:schemeClr val="bg1"/>
                </a:solidFill>
              </a:rPr>
              <a:t>до полного постельного режима</a:t>
            </a:r>
          </a:p>
          <a:p>
            <a:pPr marL="0" indent="0" algn="ctr">
              <a:buNone/>
            </a:pPr>
            <a:r>
              <a:rPr lang="ru-RU" sz="1850" b="1" dirty="0">
                <a:solidFill>
                  <a:schemeClr val="bg1"/>
                </a:solidFill>
              </a:rPr>
              <a:t>и отсутствия всякой активности.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557352"/>
            <a:ext cx="4140000" cy="5040000"/>
          </a:xfrm>
          <a:solidFill>
            <a:schemeClr val="tx1">
              <a:alpha val="7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50" b="1" dirty="0">
                <a:solidFill>
                  <a:schemeClr val="bg1"/>
                </a:solidFill>
              </a:rPr>
              <a:t>Одним из первых признаков синдрома хронической усталости является постоянное состояние усталости и чувство слабости, </a:t>
            </a:r>
            <a:r>
              <a:rPr lang="ru-RU" sz="1850" b="1" dirty="0" smtClean="0">
                <a:solidFill>
                  <a:schemeClr val="bg1"/>
                </a:solidFill>
              </a:rPr>
              <a:t>появляющееся </a:t>
            </a:r>
            <a:r>
              <a:rPr lang="ru-RU" sz="1850" b="1" dirty="0">
                <a:solidFill>
                  <a:schemeClr val="bg1"/>
                </a:solidFill>
              </a:rPr>
              <a:t>даже без значительного напряжения. </a:t>
            </a:r>
            <a:endParaRPr lang="ru-RU" sz="185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850" b="1" dirty="0" smtClean="0">
                <a:solidFill>
                  <a:schemeClr val="bg1"/>
                </a:solidFill>
              </a:rPr>
              <a:t>Ваши </a:t>
            </a:r>
            <a:r>
              <a:rPr lang="ru-RU" sz="1850" b="1" dirty="0">
                <a:solidFill>
                  <a:schemeClr val="bg1"/>
                </a:solidFill>
              </a:rPr>
              <a:t>ответные реакции могут стать заторможенными, а способность к восстановлению резко снизиться. </a:t>
            </a:r>
            <a:endParaRPr lang="ru-RU" sz="185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850" b="1" dirty="0" smtClean="0">
                <a:solidFill>
                  <a:schemeClr val="bg1"/>
                </a:solidFill>
              </a:rPr>
              <a:t>Те </a:t>
            </a:r>
            <a:r>
              <a:rPr lang="ru-RU" sz="1850" b="1" dirty="0">
                <a:solidFill>
                  <a:schemeClr val="bg1"/>
                </a:solidFill>
              </a:rPr>
              <a:t>действия, которые когда-то не составляли особого труда, сейчас могут стать для вас тяжелым бременем. </a:t>
            </a:r>
            <a:r>
              <a:rPr lang="ru-RU" sz="1850" b="1" dirty="0" smtClean="0">
                <a:solidFill>
                  <a:schemeClr val="bg1"/>
                </a:solidFill>
              </a:rPr>
              <a:t>Например</a:t>
            </a:r>
            <a:r>
              <a:rPr lang="ru-RU" sz="1850" b="1" dirty="0">
                <a:solidFill>
                  <a:schemeClr val="bg1"/>
                </a:solidFill>
              </a:rPr>
              <a:t>, обычная прогулка которая раньше не вызывала у вас чувство усталости, может вдруг стать очень утомительной. </a:t>
            </a:r>
            <a:endParaRPr lang="ru-RU" sz="185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  <a:solidFill>
            <a:schemeClr val="tx1">
              <a:alpha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ru-RU" sz="5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2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bg1"/>
                </a:solidFill>
              </a:rPr>
              <a:t>Трудности </a:t>
            </a:r>
            <a:r>
              <a:rPr lang="ru-RU" sz="1700" b="1" dirty="0">
                <a:solidFill>
                  <a:schemeClr val="bg1"/>
                </a:solidFill>
              </a:rPr>
              <a:t>с запоминанием и </a:t>
            </a:r>
            <a:r>
              <a:rPr lang="ru-RU" sz="1700" b="1" dirty="0" smtClean="0">
                <a:solidFill>
                  <a:schemeClr val="bg1"/>
                </a:solidFill>
              </a:rPr>
              <a:t>заучиванием.</a:t>
            </a: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bg1"/>
                </a:solidFill>
              </a:rPr>
              <a:t>Нарушения сна.</a:t>
            </a: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bg1"/>
                </a:solidFill>
              </a:rPr>
              <a:t>Головные </a:t>
            </a:r>
            <a:r>
              <a:rPr lang="ru-RU" sz="1700" b="1" dirty="0">
                <a:solidFill>
                  <a:schemeClr val="bg1"/>
                </a:solidFill>
              </a:rPr>
              <a:t>боли и </a:t>
            </a:r>
            <a:r>
              <a:rPr lang="ru-RU" sz="1700" b="1" dirty="0" smtClean="0">
                <a:solidFill>
                  <a:schemeClr val="bg1"/>
                </a:solidFill>
              </a:rPr>
              <a:t>головокружения.</a:t>
            </a: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bg1"/>
                </a:solidFill>
              </a:rPr>
              <a:t>Колебания </a:t>
            </a:r>
            <a:r>
              <a:rPr lang="ru-RU" sz="1700" b="1" dirty="0">
                <a:solidFill>
                  <a:schemeClr val="bg1"/>
                </a:solidFill>
              </a:rPr>
              <a:t>настроения и </a:t>
            </a:r>
            <a:r>
              <a:rPr lang="ru-RU" sz="1700" b="1" dirty="0" smtClean="0">
                <a:solidFill>
                  <a:schemeClr val="bg1"/>
                </a:solidFill>
              </a:rPr>
              <a:t>раздражительность.</a:t>
            </a: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bg1"/>
                </a:solidFill>
              </a:rPr>
              <a:t>Потеря аппетита.</a:t>
            </a: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bg1"/>
                </a:solidFill>
              </a:rPr>
              <a:t>Трудности с концентрацией внимания. </a:t>
            </a: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bg1"/>
                </a:solidFill>
              </a:rPr>
              <a:t>Боли </a:t>
            </a:r>
            <a:r>
              <a:rPr lang="ru-RU" sz="1700" b="1" dirty="0">
                <a:solidFill>
                  <a:schemeClr val="bg1"/>
                </a:solidFill>
              </a:rPr>
              <a:t>различной </a:t>
            </a:r>
            <a:r>
              <a:rPr lang="ru-RU" sz="1700" b="1" dirty="0" smtClean="0">
                <a:solidFill>
                  <a:schemeClr val="bg1"/>
                </a:solidFill>
              </a:rPr>
              <a:t>локализации.</a:t>
            </a: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bg1"/>
                </a:solidFill>
              </a:rPr>
              <a:t>Снижение </a:t>
            </a:r>
            <a:r>
              <a:rPr lang="ru-RU" sz="1700" b="1" dirty="0">
                <a:solidFill>
                  <a:schemeClr val="bg1"/>
                </a:solidFill>
              </a:rPr>
              <a:t>артериального давления при </a:t>
            </a:r>
            <a:r>
              <a:rPr lang="ru-RU" sz="1700" b="1" dirty="0" smtClean="0">
                <a:solidFill>
                  <a:schemeClr val="bg1"/>
                </a:solidFill>
              </a:rPr>
              <a:t>вставании. </a:t>
            </a: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bg1"/>
                </a:solidFill>
              </a:rPr>
              <a:t>Учащенное сердцебиение. </a:t>
            </a: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bg1"/>
                </a:solidFill>
              </a:rPr>
              <a:t>Затрудненное </a:t>
            </a:r>
            <a:r>
              <a:rPr lang="ru-RU" sz="1700" b="1" dirty="0">
                <a:solidFill>
                  <a:schemeClr val="bg1"/>
                </a:solidFill>
              </a:rPr>
              <a:t>дыхание при малейшем </a:t>
            </a:r>
            <a:r>
              <a:rPr lang="ru-RU" sz="1700" b="1" dirty="0" smtClean="0">
                <a:solidFill>
                  <a:schemeClr val="bg1"/>
                </a:solidFill>
              </a:rPr>
              <a:t>напряжении.</a:t>
            </a: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bg1"/>
                </a:solidFill>
              </a:rPr>
              <a:t>Подергивания </a:t>
            </a:r>
            <a:r>
              <a:rPr lang="ru-RU" sz="1700" b="1" dirty="0">
                <a:solidFill>
                  <a:schemeClr val="bg1"/>
                </a:solidFill>
              </a:rPr>
              <a:t>и покалывания в </a:t>
            </a:r>
            <a:r>
              <a:rPr lang="ru-RU" sz="1700" b="1" dirty="0" smtClean="0">
                <a:solidFill>
                  <a:schemeClr val="bg1"/>
                </a:solidFill>
              </a:rPr>
              <a:t>мышцах. </a:t>
            </a: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bg1"/>
                </a:solidFill>
              </a:rPr>
              <a:t>Слабость  </a:t>
            </a:r>
            <a:r>
              <a:rPr lang="ru-RU" sz="1700" b="1" dirty="0">
                <a:solidFill>
                  <a:schemeClr val="bg1"/>
                </a:solidFill>
              </a:rPr>
              <a:t>в </a:t>
            </a:r>
            <a:r>
              <a:rPr lang="ru-RU" sz="1700" b="1" dirty="0" smtClean="0">
                <a:solidFill>
                  <a:schemeClr val="bg1"/>
                </a:solidFill>
              </a:rPr>
              <a:t> мышцах .</a:t>
            </a: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bg1"/>
                </a:solidFill>
              </a:rPr>
              <a:t>Повышенная чувствительность к </a:t>
            </a:r>
            <a:r>
              <a:rPr lang="ru-RU" sz="1700" b="1" dirty="0">
                <a:solidFill>
                  <a:schemeClr val="bg1"/>
                </a:solidFill>
              </a:rPr>
              <a:t>свету, </a:t>
            </a:r>
            <a:endParaRPr lang="ru-RU" sz="17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bg1"/>
                </a:solidFill>
              </a:rPr>
              <a:t>запахам</a:t>
            </a:r>
            <a:r>
              <a:rPr lang="ru-RU" sz="1700" b="1" dirty="0">
                <a:solidFill>
                  <a:schemeClr val="bg1"/>
                </a:solidFill>
              </a:rPr>
              <a:t>, </a:t>
            </a:r>
            <a:r>
              <a:rPr lang="ru-RU" sz="1700" b="1" dirty="0" smtClean="0">
                <a:solidFill>
                  <a:schemeClr val="bg1"/>
                </a:solidFill>
              </a:rPr>
              <a:t>   прикосновениям</a:t>
            </a:r>
            <a:r>
              <a:rPr lang="ru-RU" sz="1700" b="1" dirty="0">
                <a:solidFill>
                  <a:schemeClr val="bg1"/>
                </a:solidFill>
              </a:rPr>
              <a:t>, еде, лекарствам и т</a:t>
            </a:r>
            <a:r>
              <a:rPr lang="ru-RU" sz="1700" b="1" dirty="0" smtClean="0">
                <a:solidFill>
                  <a:schemeClr val="bg1"/>
                </a:solidFill>
              </a:rPr>
              <a:t>. д</a:t>
            </a:r>
            <a:r>
              <a:rPr lang="ru-RU" sz="1700" b="1" dirty="0">
                <a:solidFill>
                  <a:schemeClr val="bg1"/>
                </a:solidFill>
              </a:rPr>
              <a:t>. </a:t>
            </a:r>
            <a:endParaRPr lang="ru-RU" sz="17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bg1"/>
                </a:solidFill>
              </a:rPr>
              <a:t>Тошнота.</a:t>
            </a: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bg1"/>
                </a:solidFill>
              </a:rPr>
              <a:t>Проблемы </a:t>
            </a:r>
            <a:r>
              <a:rPr lang="ru-RU" sz="1700" b="1" dirty="0">
                <a:solidFill>
                  <a:schemeClr val="bg1"/>
                </a:solidFill>
              </a:rPr>
              <a:t>с пищеварительной </a:t>
            </a:r>
            <a:r>
              <a:rPr lang="ru-RU" sz="1700" b="1" dirty="0" smtClean="0">
                <a:solidFill>
                  <a:schemeClr val="bg1"/>
                </a:solidFill>
              </a:rPr>
              <a:t>системой. </a:t>
            </a: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bg1"/>
                </a:solidFill>
              </a:rPr>
              <a:t>Боль </a:t>
            </a:r>
            <a:r>
              <a:rPr lang="ru-RU" sz="1700" b="1" dirty="0">
                <a:solidFill>
                  <a:schemeClr val="bg1"/>
                </a:solidFill>
              </a:rPr>
              <a:t>в горле, чувствительные лимфоузлы и другие признаки, похожие на </a:t>
            </a:r>
            <a:r>
              <a:rPr lang="ru-RU" sz="1700" b="1" dirty="0" smtClean="0">
                <a:solidFill>
                  <a:schemeClr val="bg1"/>
                </a:solidFill>
              </a:rPr>
              <a:t>грипп.</a:t>
            </a: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chemeClr val="bg1"/>
                </a:solidFill>
              </a:rPr>
              <a:t>Изменения </a:t>
            </a:r>
            <a:r>
              <a:rPr lang="ru-RU" sz="1700" b="1" dirty="0">
                <a:solidFill>
                  <a:schemeClr val="bg1"/>
                </a:solidFill>
              </a:rPr>
              <a:t>в </a:t>
            </a:r>
            <a:r>
              <a:rPr lang="ru-RU" sz="1700" b="1" dirty="0" smtClean="0">
                <a:solidFill>
                  <a:schemeClr val="bg1"/>
                </a:solidFill>
              </a:rPr>
              <a:t>весе.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3707904" cy="71250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1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5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СИМПТОМЫ </a:t>
            </a:r>
          </a:p>
          <a:p>
            <a:pPr algn="ctr"/>
            <a:r>
              <a:rPr lang="ru-RU" sz="45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СИНДРОМА</a:t>
            </a:r>
          </a:p>
          <a:p>
            <a:pPr algn="ctr"/>
            <a:endParaRPr lang="ru-RU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5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ХРОНИЧЕСКОЙ </a:t>
            </a:r>
          </a:p>
          <a:p>
            <a:pPr algn="ctr"/>
            <a:r>
              <a:rPr lang="ru-RU" sz="35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УСТАЛОСТИ</a:t>
            </a:r>
          </a:p>
          <a:p>
            <a:pPr algn="ctr"/>
            <a:endParaRPr lang="ru-RU" sz="35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179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7768"/>
            <a:ext cx="871296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УТОМЛЕНИЕ</a:t>
            </a:r>
            <a:endParaRPr lang="ru-RU" sz="7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184575"/>
          </a:xfrm>
          <a:solidFill>
            <a:schemeClr val="tx1">
              <a:alpha val="7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bg1"/>
                </a:solidFill>
              </a:rPr>
              <a:t>Известно, что у людей, страдающих от хронической усталости сильно снижен уровень кортизола – гормона вырабатывающегося в ответ на стресс. Стрессом может быть как вирус, токсины окружающей среды, так и психологический стресс. В результате тело реагирует особым способом: под действием гипоталамуса в ходе химических реакций подается сигнал коре надпочечников и выделяется гормон кортизол, который отвечает за сбережение энергии в организме. В свою очередь недостаток кортизола ведет к заторможенному состоянию и усталости. По данным одних из последних исследований, синдром хронической усталости вызывается обыкновенными </a:t>
            </a:r>
            <a:r>
              <a:rPr lang="ru-RU" sz="1800" dirty="0" err="1">
                <a:solidFill>
                  <a:schemeClr val="bg1"/>
                </a:solidFill>
              </a:rPr>
              <a:t>энтеровирусами</a:t>
            </a:r>
            <a:r>
              <a:rPr lang="ru-RU" sz="1800" dirty="0">
                <a:solidFill>
                  <a:schemeClr val="bg1"/>
                </a:solidFill>
              </a:rPr>
              <a:t>, которые попадают в желудочно-кишечный тракт, а затем поражают центральную нервную систему. </a:t>
            </a:r>
          </a:p>
          <a:p>
            <a:pPr algn="just"/>
            <a:r>
              <a:rPr lang="ru-RU" sz="1800" dirty="0">
                <a:solidFill>
                  <a:schemeClr val="bg1"/>
                </a:solidFill>
              </a:rPr>
              <a:t>Утомление – физиологическое состояние организма, возникающее в результате чрезмерной умственной или физической деятельности и проявляющееся временным снижением работоспособности. Нередко как синоним употребляют термин «усталость», хотя это не равнозначные понятия. Усталость – субъективное переживание, чувство, обычно отражающее утомление, хотя иногда оно может возникать без реального утомления. Умственное утомление характеризуется снижением продуктивности интеллектуального труда, ослаблением внимания (трудностью </a:t>
            </a:r>
            <a:r>
              <a:rPr lang="ru-RU" sz="1800" dirty="0" smtClean="0">
                <a:solidFill>
                  <a:schemeClr val="bg1"/>
                </a:solidFill>
              </a:rPr>
              <a:t>сосредоточения</a:t>
            </a:r>
            <a:r>
              <a:rPr lang="ru-RU" sz="1800" dirty="0">
                <a:solidFill>
                  <a:schemeClr val="bg1"/>
                </a:solidFill>
              </a:rPr>
              <a:t>), замедлением мышления и </a:t>
            </a:r>
            <a:r>
              <a:rPr lang="ru-RU" sz="1800" dirty="0" smtClean="0">
                <a:solidFill>
                  <a:schemeClr val="bg1"/>
                </a:solidFill>
              </a:rPr>
              <a:t>пр.</a:t>
            </a:r>
          </a:p>
        </p:txBody>
      </p:sp>
    </p:spTree>
    <p:extLst>
      <p:ext uri="{BB962C8B-B14F-4D97-AF65-F5344CB8AC3E}">
        <p14:creationId xmlns:p14="http://schemas.microsoft.com/office/powerpoint/2010/main" val="236855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7376" y="908720"/>
            <a:ext cx="4182616" cy="5832648"/>
          </a:xfrm>
          <a:solidFill>
            <a:schemeClr val="tx1">
              <a:alpha val="7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50" dirty="0">
                <a:solidFill>
                  <a:schemeClr val="bg1"/>
                </a:solidFill>
              </a:rPr>
              <a:t>ФИЗИЧЕСКОЕ УТОМЛЕНИЕ ПРОЯВЛЯЕТСЯ НАРУШЕНИЕМ ФУНКЦИИ МЫШЦ: </a:t>
            </a:r>
            <a:endParaRPr lang="ru-RU" sz="165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650" dirty="0" smtClean="0">
                <a:solidFill>
                  <a:schemeClr val="bg1"/>
                </a:solidFill>
              </a:rPr>
              <a:t>снижением </a:t>
            </a:r>
            <a:r>
              <a:rPr lang="ru-RU" sz="1650" dirty="0">
                <a:solidFill>
                  <a:schemeClr val="bg1"/>
                </a:solidFill>
              </a:rPr>
              <a:t>силы, точности, согласованности и ритмичности движений. Недостаточный по времени отдых или же чрезмерная рабочая нагрузка в течение длительного времени нередко приводят к хроническому утомлению или переутомлению. У молодых людей и лиц с определенным типом нервной системы интенсивный умственный труд может вести к развитию неврозов, которые возникают чаще при сочетании умственного переутомления с постоянным психическим напряжением, большим чувством ответственности, физическим </a:t>
            </a:r>
            <a:endParaRPr lang="ru-RU" sz="165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650" dirty="0" smtClean="0">
                <a:solidFill>
                  <a:schemeClr val="bg1"/>
                </a:solidFill>
              </a:rPr>
              <a:t>изнурением </a:t>
            </a:r>
            <a:r>
              <a:rPr lang="ru-RU" sz="1650" dirty="0">
                <a:solidFill>
                  <a:schemeClr val="bg1"/>
                </a:solidFill>
              </a:rPr>
              <a:t>и т.п.  </a:t>
            </a:r>
          </a:p>
          <a:p>
            <a:pPr marL="0" indent="0" algn="ctr">
              <a:buNone/>
            </a:pPr>
            <a:r>
              <a:rPr lang="ru-RU" sz="1650" dirty="0">
                <a:solidFill>
                  <a:schemeClr val="bg1"/>
                </a:solidFill>
              </a:rPr>
              <a:t>ПРИЧИНЫ УТОМЛЕНИЯ: </a:t>
            </a:r>
            <a:endParaRPr lang="ru-RU" sz="165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650" dirty="0" smtClean="0">
                <a:solidFill>
                  <a:schemeClr val="bg1"/>
                </a:solidFill>
              </a:rPr>
              <a:t>Потеря </a:t>
            </a:r>
            <a:r>
              <a:rPr lang="ru-RU" sz="1650" dirty="0">
                <a:solidFill>
                  <a:schemeClr val="bg1"/>
                </a:solidFill>
              </a:rPr>
              <a:t>энергетических сил организма из-за неправильного питания, нервное напряжение, длительная или чрезмерная физическая нагрузка, недосыпание.</a:t>
            </a:r>
          </a:p>
          <a:p>
            <a:pPr marL="0" indent="0" algn="just">
              <a:buNone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6946"/>
            <a:ext cx="9144000" cy="8617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ПРОЯВЛЕНИЯ УТОМЛЕНИЯ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908720"/>
            <a:ext cx="4183200" cy="5832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ОБЩИЕ РЕКОМЕНДАЦИИ:</a:t>
            </a:r>
          </a:p>
          <a:p>
            <a:pPr algn="ctr"/>
            <a:r>
              <a:rPr lang="ru-RU" sz="1550" dirty="0">
                <a:solidFill>
                  <a:schemeClr val="bg1"/>
                </a:solidFill>
              </a:rPr>
              <a:t>Для предупреждения переутомления необходимо наладить  режим дня, исключить недосыпание, недоедание, уменьшить нагрузку, правильно организовать чередование работы и отдыха.</a:t>
            </a:r>
          </a:p>
          <a:p>
            <a:pPr algn="ctr"/>
            <a:r>
              <a:rPr lang="ru-RU" sz="1550" dirty="0">
                <a:solidFill>
                  <a:schemeClr val="bg1"/>
                </a:solidFill>
              </a:rPr>
              <a:t>Следует отдохнуть от той работы, которая вызвала утомление.</a:t>
            </a:r>
          </a:p>
          <a:p>
            <a:pPr algn="ctr"/>
            <a:r>
              <a:rPr lang="ru-RU" sz="1550" dirty="0">
                <a:solidFill>
                  <a:schemeClr val="bg1"/>
                </a:solidFill>
              </a:rPr>
              <a:t>При возникновении состояния физического или умственного переутомления рекомендуется пользоваться различными средствами народной медицины, которые оказывают тонизирующее действие на организм.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ЛЕЧЕНИЕ УТОМЛЕНИЯ НАРОДНЫМИ </a:t>
            </a:r>
            <a:r>
              <a:rPr lang="ru-RU" sz="1600" dirty="0" smtClean="0">
                <a:solidFill>
                  <a:schemeClr val="bg1"/>
                </a:solidFill>
              </a:rPr>
              <a:t>СРЕДСТВАМИ: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550" dirty="0" smtClean="0">
                <a:solidFill>
                  <a:schemeClr val="bg1"/>
                </a:solidFill>
              </a:rPr>
              <a:t>Чаи</a:t>
            </a:r>
            <a:r>
              <a:rPr lang="ru-RU" sz="1550" dirty="0">
                <a:solidFill>
                  <a:schemeClr val="bg1"/>
                </a:solidFill>
              </a:rPr>
              <a:t>, соки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550" dirty="0">
                <a:solidFill>
                  <a:schemeClr val="bg1"/>
                </a:solidFill>
              </a:rPr>
              <a:t>Водное лечение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550" dirty="0">
                <a:solidFill>
                  <a:schemeClr val="bg1"/>
                </a:solidFill>
              </a:rPr>
              <a:t>Каждый вечер делать ванну для ног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550" dirty="0">
                <a:solidFill>
                  <a:schemeClr val="bg1"/>
                </a:solidFill>
              </a:rPr>
              <a:t>Ежедневно обтираться холодной водой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550" dirty="0">
                <a:solidFill>
                  <a:schemeClr val="bg1"/>
                </a:solidFill>
              </a:rPr>
              <a:t>Лечение медом и продуктами пчеловодства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550" dirty="0">
                <a:solidFill>
                  <a:schemeClr val="bg1"/>
                </a:solidFill>
              </a:rPr>
              <a:t>Овощи, фрукты, орехи, ягоды, целебные травы и растения, настойки.</a:t>
            </a:r>
          </a:p>
        </p:txBody>
      </p:sp>
    </p:spTree>
    <p:extLst>
      <p:ext uri="{BB962C8B-B14F-4D97-AF65-F5344CB8AC3E}">
        <p14:creationId xmlns:p14="http://schemas.microsoft.com/office/powerpoint/2010/main" val="3716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СПОСОБЫ </a:t>
            </a:r>
            <a:br>
              <a:rPr lang="ru-RU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СПРАВИТЬСЯ С ДЕПРЕССИЕЙ</a:t>
            </a:r>
            <a:endParaRPr lang="ru-RU" sz="5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776" y="1916832"/>
            <a:ext cx="86044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000" b="1" dirty="0">
                <a:solidFill>
                  <a:srgbClr val="0000CC"/>
                </a:solidFill>
              </a:rPr>
              <a:t>УСТРОЙТЕ РЕВИЗИЮ СВОИМ </a:t>
            </a:r>
            <a:r>
              <a:rPr lang="ru-RU" sz="3000" b="1" dirty="0" smtClean="0">
                <a:solidFill>
                  <a:srgbClr val="0000CC"/>
                </a:solidFill>
              </a:rPr>
              <a:t>ДЕЛАМ.</a:t>
            </a:r>
          </a:p>
          <a:p>
            <a:pPr marL="342900" indent="-342900">
              <a:buFont typeface="+mj-lt"/>
              <a:buAutoNum type="arabicPeriod"/>
            </a:pPr>
            <a:endParaRPr lang="ru-RU" sz="1000" b="1" dirty="0">
              <a:solidFill>
                <a:srgbClr val="0000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000" b="1" dirty="0" smtClean="0">
                <a:solidFill>
                  <a:srgbClr val="0000CC"/>
                </a:solidFill>
              </a:rPr>
              <a:t>НАЙДИТЕ </a:t>
            </a:r>
            <a:r>
              <a:rPr lang="ru-RU" sz="3000" b="1" dirty="0">
                <a:solidFill>
                  <a:srgbClr val="0000CC"/>
                </a:solidFill>
              </a:rPr>
              <a:t>БАЛАНС МЕЖДУ КРИТИКОЙ И ПОХВАЛОЙ В СВОЙ </a:t>
            </a:r>
            <a:r>
              <a:rPr lang="ru-RU" sz="3000" b="1" dirty="0" smtClean="0">
                <a:solidFill>
                  <a:srgbClr val="0000CC"/>
                </a:solidFill>
              </a:rPr>
              <a:t>АДРЕС.</a:t>
            </a:r>
            <a:endParaRPr lang="ru-RU" sz="3000" b="1" dirty="0">
              <a:solidFill>
                <a:srgbClr val="0000CC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sz="1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000" b="1" dirty="0" smtClean="0">
                <a:solidFill>
                  <a:srgbClr val="0000CC"/>
                </a:solidFill>
              </a:rPr>
              <a:t>В </a:t>
            </a:r>
            <a:r>
              <a:rPr lang="ru-RU" sz="3000" b="1" dirty="0">
                <a:solidFill>
                  <a:srgbClr val="0000CC"/>
                </a:solidFill>
              </a:rPr>
              <a:t>ОТНОШЕНИИ САМЫХ ВАЖНЫХ ДЕЛ ОТФИЛЬТРУЙТЕ СПИСОК ЛИЦ, С КОТОРЫМИ ВЫ БУДЕТЕ ИХ ОБСУЖДАТЬ. НЕ ДЕЛИТЕСЬ ПЛАНАМИ С КРИТИКАНАМИ, СПРАШИВАЙТЕ СОВЕТА ТОЛЬКО У ТЕХ, КТО ЗА ВАС БОЛЕЕТ. </a:t>
            </a:r>
            <a:endParaRPr lang="ru-RU" sz="3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sz="1000" b="1" dirty="0">
              <a:solidFill>
                <a:srgbClr val="0000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000" b="1" dirty="0">
                <a:solidFill>
                  <a:srgbClr val="0000CC"/>
                </a:solidFill>
              </a:rPr>
              <a:t>ПЛАНИРУЙТЕ </a:t>
            </a:r>
            <a:r>
              <a:rPr lang="ru-RU" sz="3000" b="1" dirty="0" smtClean="0">
                <a:solidFill>
                  <a:srgbClr val="0000CC"/>
                </a:solidFill>
              </a:rPr>
              <a:t>ОТДЫХ.</a:t>
            </a:r>
            <a:endParaRPr lang="ru-RU" sz="3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5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670</Words>
  <Application>Microsoft Office PowerPoint</Application>
  <PresentationFormat>Экран (4:3)</PresentationFormat>
  <Paragraphs>77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Тема Office</vt:lpstr>
      <vt:lpstr>СИНДРОМ ХРОНИЧЕСКОЙ УСТАЛОСТИ подготовила  практический психолог  ГБДОУ ЛНР ЯСКТ №8  «БЕРЁЗКА»   Котова Ю. А.</vt:lpstr>
      <vt:lpstr>Синдром хронической усталости характеризуется состоянием повышенной утомляемости, а также совокупностью разных симптомов, которые можно ошибочно спутать с другими заболеваниями. </vt:lpstr>
      <vt:lpstr>Презентация PowerPoint</vt:lpstr>
      <vt:lpstr>УТОМЛЕНИЕ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 &amp; Поля</dc:creator>
  <cp:lastModifiedBy>VLOD</cp:lastModifiedBy>
  <cp:revision>27</cp:revision>
  <dcterms:created xsi:type="dcterms:W3CDTF">2013-02-18T16:23:32Z</dcterms:created>
  <dcterms:modified xsi:type="dcterms:W3CDTF">2018-09-18T15:26:57Z</dcterms:modified>
</cp:coreProperties>
</file>