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8" r:id="rId2"/>
    <p:sldId id="279" r:id="rId3"/>
    <p:sldId id="257" r:id="rId4"/>
    <p:sldId id="277" r:id="rId5"/>
    <p:sldId id="280" r:id="rId6"/>
    <p:sldId id="259" r:id="rId7"/>
    <p:sldId id="261" r:id="rId8"/>
    <p:sldId id="281" r:id="rId9"/>
    <p:sldId id="286" r:id="rId10"/>
    <p:sldId id="262" r:id="rId11"/>
    <p:sldId id="266" r:id="rId12"/>
    <p:sldId id="268" r:id="rId13"/>
    <p:sldId id="269" r:id="rId14"/>
    <p:sldId id="270" r:id="rId15"/>
    <p:sldId id="267" r:id="rId16"/>
    <p:sldId id="287" r:id="rId17"/>
    <p:sldId id="263" r:id="rId18"/>
    <p:sldId id="264" r:id="rId19"/>
    <p:sldId id="265" r:id="rId20"/>
    <p:sldId id="274" r:id="rId21"/>
    <p:sldId id="282" r:id="rId22"/>
    <p:sldId id="283" r:id="rId23"/>
    <p:sldId id="285" r:id="rId24"/>
    <p:sldId id="275" r:id="rId25"/>
    <p:sldId id="288" r:id="rId26"/>
    <p:sldId id="276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FFFF00"/>
    <a:srgbClr val="CC00CC"/>
    <a:srgbClr val="C1FFC1"/>
    <a:srgbClr val="FF9900"/>
    <a:srgbClr val="FF00FF"/>
    <a:srgbClr val="F8F8F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7" autoAdjust="0"/>
    <p:restoredTop sz="94660"/>
  </p:normalViewPr>
  <p:slideViewPr>
    <p:cSldViewPr>
      <p:cViewPr varScale="1">
        <p:scale>
          <a:sx n="69" d="100"/>
          <a:sy n="69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2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188913"/>
            <a:ext cx="20732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gradFill>
            <a:gsLst>
              <a:gs pos="0">
                <a:schemeClr val="folHlink"/>
              </a:gs>
              <a:gs pos="100000">
                <a:srgbClr val="FFFF00">
                  <a:alpha val="50000"/>
                </a:srgbClr>
              </a:gs>
            </a:gsLst>
            <a:lin ang="18900000"/>
          </a:gradFill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gradFill>
            <a:gsLst>
              <a:gs pos="0">
                <a:srgbClr val="CC0000"/>
              </a:gs>
              <a:gs pos="100000">
                <a:srgbClr val="FF0000">
                  <a:alpha val="70000"/>
                </a:srgbClr>
              </a:gs>
            </a:gsLst>
          </a:gradFill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459038" cy="476250"/>
          </a:xfrm>
          <a:gradFill>
            <a:gsLst>
              <a:gs pos="0">
                <a:srgbClr val="FFFF00">
                  <a:alpha val="60001"/>
                </a:srgbClr>
              </a:gs>
              <a:gs pos="100000">
                <a:srgbClr val="FFCC00"/>
              </a:gs>
            </a:gsLst>
            <a:lin ang="0"/>
          </a:gradFill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4184650" cy="476250"/>
          </a:xfrm>
          <a:gradFill>
            <a:gsLst>
              <a:gs pos="0">
                <a:srgbClr val="FFFF00">
                  <a:alpha val="60001"/>
                </a:srgbClr>
              </a:gs>
              <a:gs pos="100000">
                <a:srgbClr val="FFCC00"/>
              </a:gs>
            </a:gsLst>
            <a:lin ang="0"/>
          </a:gradFill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24750" y="6245225"/>
            <a:ext cx="1162050" cy="476250"/>
          </a:xfrm>
          <a:gradFill>
            <a:gsLst>
              <a:gs pos="0">
                <a:srgbClr val="FFFF00">
                  <a:alpha val="60001"/>
                </a:srgbClr>
              </a:gs>
              <a:gs pos="100000">
                <a:srgbClr val="FFCC00"/>
              </a:gs>
            </a:gsLst>
            <a:lin ang="0"/>
          </a:gradFill>
        </p:spPr>
        <p:txBody>
          <a:bodyPr/>
          <a:lstStyle>
            <a:lvl1pPr>
              <a:defRPr smtClean="0"/>
            </a:lvl1pPr>
          </a:lstStyle>
          <a:p>
            <a:fld id="{5E4430AE-C5A8-45EB-BF37-2F2AA774E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3C96B-4A35-4AFD-9C8F-0A54E64EB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57988" y="274638"/>
            <a:ext cx="192881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274638"/>
            <a:ext cx="563403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93CB5-1E30-4F7C-B526-2FE38B020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DB89AC-A000-4543-BE35-576C8311A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2E72A-FB34-4775-B7FD-179996782B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550" y="1600200"/>
            <a:ext cx="3781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75" y="1600200"/>
            <a:ext cx="3781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811AFC-A59B-437C-B958-13D06AF437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E901D-CC92-40C8-9F22-92CF4929CE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B095E-FEA5-4F3A-8A30-0AF48EB858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784C34-8960-4EFA-964C-BD8E4D6CDF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5A5E8-D3BD-4591-BDCE-E296BB33E5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A3896C-4FD4-46B5-9E82-46D91E54A7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74638"/>
            <a:ext cx="7715250" cy="1143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99CC00">
                  <a:alpha val="60001"/>
                </a:srgbClr>
              </a:gs>
              <a:gs pos="100000">
                <a:srgbClr val="FFFF00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00200"/>
            <a:ext cx="7715250" cy="4525963"/>
          </a:xfrm>
          <a:prstGeom prst="rect">
            <a:avLst/>
          </a:prstGeom>
          <a:gradFill rotWithShape="1">
            <a:gsLst>
              <a:gs pos="0">
                <a:srgbClr val="CC0000">
                  <a:alpha val="39999"/>
                </a:srgbClr>
              </a:gs>
              <a:gs pos="50000">
                <a:srgbClr val="FF0000"/>
              </a:gs>
              <a:gs pos="100000">
                <a:srgbClr val="CC0000">
                  <a:alpha val="39999"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8538" y="6237288"/>
            <a:ext cx="2133600" cy="476250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50000">
                <a:srgbClr val="FFCC00"/>
              </a:gs>
              <a:gs pos="100000">
                <a:srgbClr val="FFFF00">
                  <a:alpha val="5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 smtClean="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5188" y="6245225"/>
            <a:ext cx="4046537" cy="476250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50000">
                <a:srgbClr val="FFCC00"/>
              </a:gs>
              <a:gs pos="100000">
                <a:srgbClr val="FFFF00">
                  <a:alpha val="5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188" y="6245225"/>
            <a:ext cx="1090612" cy="476250"/>
          </a:xfrm>
          <a:prstGeom prst="rect">
            <a:avLst/>
          </a:prstGeom>
          <a:gradFill rotWithShape="1">
            <a:gsLst>
              <a:gs pos="0">
                <a:srgbClr val="FFFF00">
                  <a:alpha val="50000"/>
                </a:srgbClr>
              </a:gs>
              <a:gs pos="50000">
                <a:srgbClr val="FFCC00"/>
              </a:gs>
              <a:gs pos="100000">
                <a:srgbClr val="FFFF00">
                  <a:alpha val="50000"/>
                </a:srgb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smtClean="0"/>
            </a:lvl1pPr>
          </a:lstStyle>
          <a:p>
            <a:fld id="{349CCDA6-8920-47C0-9F56-0AF03D50C3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2409825"/>
            <a:ext cx="1008063" cy="4448175"/>
            <a:chOff x="0" y="799"/>
            <a:chExt cx="852" cy="3392"/>
          </a:xfrm>
        </p:grpSpPr>
        <p:grpSp>
          <p:nvGrpSpPr>
            <p:cNvPr id="3" name="Group 8"/>
            <p:cNvGrpSpPr>
              <a:grpSpLocks/>
            </p:cNvGrpSpPr>
            <p:nvPr userDrawn="1"/>
          </p:nvGrpSpPr>
          <p:grpSpPr bwMode="auto">
            <a:xfrm>
              <a:off x="0" y="1616"/>
              <a:ext cx="852" cy="2575"/>
              <a:chOff x="0" y="1616"/>
              <a:chExt cx="852" cy="2575"/>
            </a:xfrm>
          </p:grpSpPr>
          <p:pic>
            <p:nvPicPr>
              <p:cNvPr id="1041" name="Picture 9" descr="267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0" y="3339"/>
                <a:ext cx="852" cy="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2" name="Picture 10" descr="230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2205"/>
                <a:ext cx="852" cy="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3" name="Picture 11" descr="232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0" y="2704"/>
                <a:ext cx="852" cy="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44" name="Picture 12" descr="233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0" y="1616"/>
                <a:ext cx="852" cy="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40" name="Picture 13" descr="266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799"/>
              <a:ext cx="852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6513" y="0"/>
            <a:ext cx="1008062" cy="4448175"/>
            <a:chOff x="0" y="799"/>
            <a:chExt cx="852" cy="3392"/>
          </a:xfrm>
        </p:grpSpPr>
        <p:grpSp>
          <p:nvGrpSpPr>
            <p:cNvPr id="5" name="Group 15"/>
            <p:cNvGrpSpPr>
              <a:grpSpLocks/>
            </p:cNvGrpSpPr>
            <p:nvPr userDrawn="1"/>
          </p:nvGrpSpPr>
          <p:grpSpPr bwMode="auto">
            <a:xfrm>
              <a:off x="0" y="1616"/>
              <a:ext cx="852" cy="2575"/>
              <a:chOff x="0" y="1616"/>
              <a:chExt cx="852" cy="2575"/>
            </a:xfrm>
          </p:grpSpPr>
          <p:pic>
            <p:nvPicPr>
              <p:cNvPr id="1035" name="Picture 16" descr="267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0" y="3339"/>
                <a:ext cx="852" cy="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6" name="Picture 17" descr="230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0" y="2205"/>
                <a:ext cx="852" cy="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7" name="Picture 18" descr="232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0" y="2704"/>
                <a:ext cx="852" cy="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8" name="Picture 19" descr="233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0" y="1616"/>
                <a:ext cx="852" cy="8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34" name="Picture 20" descr="266"/>
            <p:cNvPicPr>
              <a:picLocks noChangeAspect="1" noChangeArrowheads="1"/>
            </p:cNvPicPr>
            <p:nvPr userDrawn="1"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0" y="799"/>
              <a:ext cx="852" cy="8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8.gif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2.emf"/><Relationship Id="rId7" Type="http://schemas.openxmlformats.org/officeDocument/2006/relationships/image" Target="../media/image25.e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7.png"/><Relationship Id="rId4" Type="http://schemas.openxmlformats.org/officeDocument/2006/relationships/image" Target="../media/image23.emf"/><Relationship Id="rId9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jpeg"/><Relationship Id="rId7" Type="http://schemas.openxmlformats.org/officeDocument/2006/relationships/image" Target="../media/image36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52.emf"/><Relationship Id="rId3" Type="http://schemas.openxmlformats.org/officeDocument/2006/relationships/image" Target="../media/image42.gif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5" Type="http://schemas.openxmlformats.org/officeDocument/2006/relationships/image" Target="../media/image54.emf"/><Relationship Id="rId10" Type="http://schemas.openxmlformats.org/officeDocument/2006/relationships/image" Target="../media/image49.emf"/><Relationship Id="rId4" Type="http://schemas.openxmlformats.org/officeDocument/2006/relationships/image" Target="../media/image43.emf"/><Relationship Id="rId9" Type="http://schemas.openxmlformats.org/officeDocument/2006/relationships/image" Target="../media/image48.emf"/><Relationship Id="rId14" Type="http://schemas.openxmlformats.org/officeDocument/2006/relationships/image" Target="../media/image5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10" Type="http://schemas.openxmlformats.org/officeDocument/2006/relationships/image" Target="../media/image62.gif"/><Relationship Id="rId4" Type="http://schemas.openxmlformats.org/officeDocument/2006/relationships/image" Target="../media/image56.emf"/><Relationship Id="rId9" Type="http://schemas.openxmlformats.org/officeDocument/2006/relationships/image" Target="../media/image61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gif"/><Relationship Id="rId3" Type="http://schemas.openxmlformats.org/officeDocument/2006/relationships/image" Target="../media/image63.emf"/><Relationship Id="rId7" Type="http://schemas.openxmlformats.org/officeDocument/2006/relationships/image" Target="../media/image67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4" Type="http://schemas.openxmlformats.org/officeDocument/2006/relationships/image" Target="../media/image6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7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wmf"/><Relationship Id="rId5" Type="http://schemas.openxmlformats.org/officeDocument/2006/relationships/image" Target="../media/image71.emf"/><Relationship Id="rId4" Type="http://schemas.openxmlformats.org/officeDocument/2006/relationships/image" Target="../media/image7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7239000" cy="2209800"/>
          </a:xfrm>
          <a:noFill/>
        </p:spPr>
        <p:txBody>
          <a:bodyPr/>
          <a:lstStyle/>
          <a:p>
            <a:pPr algn="ctr"/>
            <a:r>
              <a:rPr lang="ru-RU" sz="3800" dirty="0" smtClean="0">
                <a:solidFill>
                  <a:srgbClr val="CC00CC"/>
                </a:solidFill>
              </a:rPr>
              <a:t>«Декоративно-прикладное искусство и национальные росписи русских и калмыцких мастеров».</a:t>
            </a:r>
            <a:endParaRPr lang="ru-RU" dirty="0">
              <a:solidFill>
                <a:srgbClr val="CC00CC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4572000"/>
            <a:ext cx="5791200" cy="1752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 dirty="0" smtClean="0"/>
              <a:t>Подготовила:</a:t>
            </a:r>
          </a:p>
          <a:p>
            <a:pPr>
              <a:lnSpc>
                <a:spcPct val="150000"/>
              </a:lnSpc>
            </a:pPr>
            <a:r>
              <a:rPr lang="ru-RU" sz="2600" dirty="0" smtClean="0"/>
              <a:t> воспитатель </a:t>
            </a:r>
            <a:r>
              <a:rPr lang="ru-RU" sz="2600" dirty="0" smtClean="0">
                <a:latin typeface="+mj-lt"/>
                <a:cs typeface="Times New Roman"/>
              </a:rPr>
              <a:t>высшей</a:t>
            </a:r>
            <a:r>
              <a:rPr lang="ru-RU" sz="2600" dirty="0" smtClean="0">
                <a:latin typeface="+mj-lt"/>
                <a:cs typeface="Times New Roman"/>
              </a:rPr>
              <a:t> </a:t>
            </a:r>
            <a:r>
              <a:rPr lang="ru-RU" sz="2600" dirty="0" smtClean="0">
                <a:latin typeface="+mj-lt"/>
                <a:cs typeface="Times New Roman"/>
              </a:rPr>
              <a:t>кв. категории </a:t>
            </a:r>
            <a:r>
              <a:rPr lang="ru-RU" sz="2600" dirty="0" smtClean="0"/>
              <a:t>Ищенко Ольга Ивановна</a:t>
            </a:r>
            <a:endParaRPr lang="ru-RU" sz="2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Виды и </a:t>
            </a:r>
            <a:br>
              <a:rPr lang="ru-RU" sz="4000" dirty="0"/>
            </a:br>
            <a:r>
              <a:rPr lang="ru-RU" sz="4000" dirty="0"/>
              <a:t>типы орнаментов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458200" cy="3886200"/>
          </a:xfrm>
          <a:noFill/>
        </p:spPr>
        <p:txBody>
          <a:bodyPr/>
          <a:lstStyle/>
          <a:p>
            <a:r>
              <a:rPr lang="ru-RU" b="1" u="sng" dirty="0"/>
              <a:t>Тип орнамента</a:t>
            </a:r>
            <a:r>
              <a:rPr lang="ru-RU" dirty="0"/>
              <a:t> – классификация  орнаментов по особенностям конструкции (полоса, розетка, сетчатый);</a:t>
            </a:r>
          </a:p>
          <a:p>
            <a:r>
              <a:rPr lang="ru-RU" b="1" u="sng" dirty="0"/>
              <a:t>Вид орнамента</a:t>
            </a:r>
            <a:r>
              <a:rPr lang="ru-RU" dirty="0"/>
              <a:t>: классификация орнаментов по особенности изобразительных мотивов (геометрический. Растительный…).</a:t>
            </a:r>
          </a:p>
        </p:txBody>
      </p:sp>
      <p:pic>
        <p:nvPicPr>
          <p:cNvPr id="17412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14" name="Picture 6" descr="шаг че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16738" y="609600"/>
            <a:ext cx="941387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56" name="Picture 52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457200"/>
            <a:ext cx="7010400" cy="1143000"/>
          </a:xfrm>
          <a:noFill/>
        </p:spPr>
        <p:txBody>
          <a:bodyPr/>
          <a:lstStyle/>
          <a:p>
            <a:pPr algn="ctr"/>
            <a:r>
              <a:rPr lang="ru-RU" sz="4000"/>
              <a:t>Типы орнамента: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600200"/>
            <a:ext cx="3581400" cy="4572000"/>
          </a:xfrm>
          <a:noFill/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dirty="0"/>
              <a:t>Полоса;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Розетка;</a:t>
            </a:r>
          </a:p>
          <a:p>
            <a:pPr marL="609600" indent="-609600">
              <a:buFontTx/>
              <a:buAutoNum type="arabicPeriod"/>
            </a:pPr>
            <a:r>
              <a:rPr lang="ru-RU" dirty="0"/>
              <a:t>Сетчатый;</a:t>
            </a:r>
          </a:p>
        </p:txBody>
      </p:sp>
      <p:pic>
        <p:nvPicPr>
          <p:cNvPr id="21510" name="Picture 6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1600200"/>
            <a:ext cx="476250" cy="1143000"/>
          </a:xfrm>
          <a:prstGeom prst="rect">
            <a:avLst/>
          </a:prstGeom>
          <a:noFill/>
        </p:spPr>
      </p:pic>
      <p:pic>
        <p:nvPicPr>
          <p:cNvPr id="21511" name="Picture 7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2743200"/>
            <a:ext cx="476250" cy="1143000"/>
          </a:xfrm>
          <a:prstGeom prst="rect">
            <a:avLst/>
          </a:prstGeom>
          <a:noFill/>
        </p:spPr>
      </p:pic>
      <p:pic>
        <p:nvPicPr>
          <p:cNvPr id="21512" name="Picture 8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3810000"/>
            <a:ext cx="476250" cy="1143000"/>
          </a:xfrm>
          <a:prstGeom prst="rect">
            <a:avLst/>
          </a:prstGeom>
          <a:noFill/>
        </p:spPr>
      </p:pic>
      <p:pic>
        <p:nvPicPr>
          <p:cNvPr id="21513" name="Picture 9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76600"/>
            <a:ext cx="1143000" cy="476250"/>
          </a:xfrm>
          <a:prstGeom prst="rect">
            <a:avLst/>
          </a:prstGeom>
          <a:noFill/>
        </p:spPr>
      </p:pic>
      <p:pic>
        <p:nvPicPr>
          <p:cNvPr id="21514" name="Picture 10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752600"/>
            <a:ext cx="476250" cy="1143000"/>
          </a:xfrm>
          <a:prstGeom prst="rect">
            <a:avLst/>
          </a:prstGeom>
          <a:noFill/>
        </p:spPr>
      </p:pic>
      <p:pic>
        <p:nvPicPr>
          <p:cNvPr id="21515" name="Picture 11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819400"/>
            <a:ext cx="1143000" cy="476250"/>
          </a:xfrm>
          <a:prstGeom prst="rect">
            <a:avLst/>
          </a:prstGeom>
          <a:noFill/>
        </p:spPr>
      </p:pic>
      <p:pic>
        <p:nvPicPr>
          <p:cNvPr id="21516" name="Picture 12" descr="Рисунок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657600"/>
            <a:ext cx="476250" cy="1143000"/>
          </a:xfrm>
          <a:prstGeom prst="rect">
            <a:avLst/>
          </a:prstGeom>
          <a:noFill/>
        </p:spPr>
      </p:pic>
      <p:pic>
        <p:nvPicPr>
          <p:cNvPr id="21517" name="Picture 13" descr="Рисунок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752600"/>
            <a:ext cx="476250" cy="1143000"/>
          </a:xfrm>
          <a:prstGeom prst="rect">
            <a:avLst/>
          </a:prstGeom>
          <a:noFill/>
        </p:spPr>
      </p:pic>
      <p:pic>
        <p:nvPicPr>
          <p:cNvPr id="21518" name="Picture 14" descr="Рисунок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3657600"/>
            <a:ext cx="476250" cy="1143000"/>
          </a:xfrm>
          <a:prstGeom prst="rect">
            <a:avLst/>
          </a:prstGeom>
          <a:noFill/>
        </p:spPr>
      </p:pic>
      <p:pic>
        <p:nvPicPr>
          <p:cNvPr id="21519" name="Picture 15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77000" y="3276600"/>
            <a:ext cx="1143000" cy="476250"/>
          </a:xfrm>
          <a:prstGeom prst="rect">
            <a:avLst/>
          </a:prstGeom>
          <a:noFill/>
        </p:spPr>
      </p:pic>
      <p:pic>
        <p:nvPicPr>
          <p:cNvPr id="21520" name="Picture 16" descr="Рисунок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0" y="2819400"/>
            <a:ext cx="1143000" cy="476250"/>
          </a:xfrm>
          <a:prstGeom prst="rect">
            <a:avLst/>
          </a:prstGeom>
          <a:noFill/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5791200" y="2971800"/>
            <a:ext cx="6096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ru-RU">
              <a:latin typeface="Times New Roman" pitchFamily="18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5867400" y="3048000"/>
            <a:ext cx="457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1523" name="Picture 19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6096000"/>
            <a:ext cx="1143000" cy="476250"/>
          </a:xfrm>
          <a:prstGeom prst="rect">
            <a:avLst/>
          </a:prstGeom>
          <a:noFill/>
        </p:spPr>
      </p:pic>
      <p:pic>
        <p:nvPicPr>
          <p:cNvPr id="21524" name="Picture 20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6096000"/>
            <a:ext cx="1143000" cy="476250"/>
          </a:xfrm>
          <a:prstGeom prst="rect">
            <a:avLst/>
          </a:prstGeom>
          <a:noFill/>
        </p:spPr>
      </p:pic>
      <p:pic>
        <p:nvPicPr>
          <p:cNvPr id="21525" name="Picture 21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5638800"/>
            <a:ext cx="1143000" cy="476250"/>
          </a:xfrm>
          <a:prstGeom prst="rect">
            <a:avLst/>
          </a:prstGeom>
          <a:noFill/>
        </p:spPr>
      </p:pic>
      <p:pic>
        <p:nvPicPr>
          <p:cNvPr id="21526" name="Picture 22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5638800"/>
            <a:ext cx="1143000" cy="476250"/>
          </a:xfrm>
          <a:prstGeom prst="rect">
            <a:avLst/>
          </a:prstGeom>
          <a:noFill/>
        </p:spPr>
      </p:pic>
      <p:pic>
        <p:nvPicPr>
          <p:cNvPr id="21527" name="Picture 23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72400" y="5181600"/>
            <a:ext cx="1143000" cy="476250"/>
          </a:xfrm>
          <a:prstGeom prst="rect">
            <a:avLst/>
          </a:prstGeom>
          <a:noFill/>
        </p:spPr>
      </p:pic>
      <p:pic>
        <p:nvPicPr>
          <p:cNvPr id="21528" name="Picture 24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5181600"/>
            <a:ext cx="1143000" cy="476250"/>
          </a:xfrm>
          <a:prstGeom prst="rect">
            <a:avLst/>
          </a:prstGeom>
          <a:noFill/>
        </p:spPr>
      </p:pic>
      <p:pic>
        <p:nvPicPr>
          <p:cNvPr id="21529" name="Picture 25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6096000"/>
            <a:ext cx="1143000" cy="476250"/>
          </a:xfrm>
          <a:prstGeom prst="rect">
            <a:avLst/>
          </a:prstGeom>
          <a:noFill/>
        </p:spPr>
      </p:pic>
      <p:pic>
        <p:nvPicPr>
          <p:cNvPr id="21530" name="Picture 26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5638800"/>
            <a:ext cx="1143000" cy="476250"/>
          </a:xfrm>
          <a:prstGeom prst="rect">
            <a:avLst/>
          </a:prstGeom>
          <a:noFill/>
        </p:spPr>
      </p:pic>
      <p:pic>
        <p:nvPicPr>
          <p:cNvPr id="21531" name="Picture 27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62600" y="5181600"/>
            <a:ext cx="1143000" cy="476250"/>
          </a:xfrm>
          <a:prstGeom prst="rect">
            <a:avLst/>
          </a:prstGeom>
          <a:noFill/>
        </p:spPr>
      </p:pic>
      <p:pic>
        <p:nvPicPr>
          <p:cNvPr id="21532" name="Picture 28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6096000"/>
            <a:ext cx="1143000" cy="476250"/>
          </a:xfrm>
          <a:prstGeom prst="rect">
            <a:avLst/>
          </a:prstGeom>
          <a:noFill/>
        </p:spPr>
      </p:pic>
      <p:pic>
        <p:nvPicPr>
          <p:cNvPr id="21533" name="Picture 29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5638800"/>
            <a:ext cx="1143000" cy="476250"/>
          </a:xfrm>
          <a:prstGeom prst="rect">
            <a:avLst/>
          </a:prstGeom>
          <a:noFill/>
        </p:spPr>
      </p:pic>
      <p:pic>
        <p:nvPicPr>
          <p:cNvPr id="21534" name="Picture 30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0" y="5181600"/>
            <a:ext cx="1143000" cy="476250"/>
          </a:xfrm>
          <a:prstGeom prst="rect">
            <a:avLst/>
          </a:prstGeom>
          <a:noFill/>
        </p:spPr>
      </p:pic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7924800" y="1981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200" b="1">
                <a:solidFill>
                  <a:schemeClr val="tx2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4800600" y="3886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200" b="1">
                <a:solidFill>
                  <a:schemeClr val="tx2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4343400" y="4648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200" b="1" dirty="0">
                <a:solidFill>
                  <a:schemeClr val="tx2"/>
                </a:solidFill>
                <a:latin typeface="Times New Roman" pitchFamily="18" charset="0"/>
              </a:rPr>
              <a:t>3</a:t>
            </a:r>
          </a:p>
        </p:txBody>
      </p:sp>
      <p:pic>
        <p:nvPicPr>
          <p:cNvPr id="21538" name="Picture 34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6019800"/>
            <a:ext cx="1143000" cy="476250"/>
          </a:xfrm>
          <a:prstGeom prst="rect">
            <a:avLst/>
          </a:prstGeom>
          <a:noFill/>
        </p:spPr>
      </p:pic>
      <p:pic>
        <p:nvPicPr>
          <p:cNvPr id="21539" name="Picture 35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6019800"/>
            <a:ext cx="1143000" cy="476250"/>
          </a:xfrm>
          <a:prstGeom prst="rect">
            <a:avLst/>
          </a:prstGeom>
          <a:noFill/>
        </p:spPr>
      </p:pic>
      <p:pic>
        <p:nvPicPr>
          <p:cNvPr id="21540" name="Picture 36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6019800"/>
            <a:ext cx="1143000" cy="476250"/>
          </a:xfrm>
          <a:prstGeom prst="rect">
            <a:avLst/>
          </a:prstGeom>
          <a:noFill/>
        </p:spPr>
      </p:pic>
      <p:pic>
        <p:nvPicPr>
          <p:cNvPr id="21541" name="Picture 37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5562600"/>
            <a:ext cx="1143000" cy="476250"/>
          </a:xfrm>
          <a:prstGeom prst="rect">
            <a:avLst/>
          </a:prstGeom>
          <a:noFill/>
        </p:spPr>
      </p:pic>
      <p:pic>
        <p:nvPicPr>
          <p:cNvPr id="21542" name="Picture 38" descr="Рисунок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5562600"/>
            <a:ext cx="1143000" cy="476250"/>
          </a:xfrm>
          <a:prstGeom prst="rect">
            <a:avLst/>
          </a:prstGeom>
          <a:noFill/>
        </p:spPr>
      </p:pic>
      <p:pic>
        <p:nvPicPr>
          <p:cNvPr id="21543" name="Picture 39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5562600"/>
            <a:ext cx="1143000" cy="476250"/>
          </a:xfrm>
          <a:prstGeom prst="rect">
            <a:avLst/>
          </a:prstGeom>
          <a:noFill/>
        </p:spPr>
      </p:pic>
      <p:pic>
        <p:nvPicPr>
          <p:cNvPr id="21544" name="Picture 40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5105400"/>
            <a:ext cx="1143000" cy="476250"/>
          </a:xfrm>
          <a:prstGeom prst="rect">
            <a:avLst/>
          </a:prstGeom>
          <a:noFill/>
        </p:spPr>
      </p:pic>
      <p:pic>
        <p:nvPicPr>
          <p:cNvPr id="21545" name="Picture 41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105400"/>
            <a:ext cx="1143000" cy="476250"/>
          </a:xfrm>
          <a:prstGeom prst="rect">
            <a:avLst/>
          </a:prstGeom>
          <a:noFill/>
        </p:spPr>
      </p:pic>
      <p:pic>
        <p:nvPicPr>
          <p:cNvPr id="21546" name="Picture 42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5105400"/>
            <a:ext cx="1143000" cy="476250"/>
          </a:xfrm>
          <a:prstGeom prst="rect">
            <a:avLst/>
          </a:prstGeom>
          <a:noFill/>
        </p:spPr>
      </p:pic>
      <p:pic>
        <p:nvPicPr>
          <p:cNvPr id="21547" name="Picture 43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4648200"/>
            <a:ext cx="1143000" cy="476250"/>
          </a:xfrm>
          <a:prstGeom prst="rect">
            <a:avLst/>
          </a:prstGeom>
          <a:noFill/>
        </p:spPr>
      </p:pic>
      <p:pic>
        <p:nvPicPr>
          <p:cNvPr id="21548" name="Picture 44" descr="Рисунок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4648200"/>
            <a:ext cx="1143000" cy="476250"/>
          </a:xfrm>
          <a:prstGeom prst="rect">
            <a:avLst/>
          </a:prstGeom>
          <a:noFill/>
        </p:spPr>
      </p:pic>
      <p:pic>
        <p:nvPicPr>
          <p:cNvPr id="21549" name="Picture 45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4648200"/>
            <a:ext cx="1143000" cy="476250"/>
          </a:xfrm>
          <a:prstGeom prst="rect">
            <a:avLst/>
          </a:prstGeom>
          <a:noFill/>
        </p:spPr>
      </p:pic>
      <p:pic>
        <p:nvPicPr>
          <p:cNvPr id="21550" name="Picture 46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0" y="4191000"/>
            <a:ext cx="1143000" cy="476250"/>
          </a:xfrm>
          <a:prstGeom prst="rect">
            <a:avLst/>
          </a:prstGeom>
          <a:noFill/>
        </p:spPr>
      </p:pic>
      <p:pic>
        <p:nvPicPr>
          <p:cNvPr id="21551" name="Picture 47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4191000"/>
            <a:ext cx="1143000" cy="476250"/>
          </a:xfrm>
          <a:prstGeom prst="rect">
            <a:avLst/>
          </a:prstGeom>
          <a:noFill/>
        </p:spPr>
      </p:pic>
      <p:pic>
        <p:nvPicPr>
          <p:cNvPr id="21552" name="Picture 48" descr="Рисунок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38200" y="4191000"/>
            <a:ext cx="1143000" cy="476250"/>
          </a:xfrm>
          <a:prstGeom prst="rect">
            <a:avLst/>
          </a:prstGeom>
          <a:noFill/>
        </p:spPr>
      </p:pic>
      <p:pic>
        <p:nvPicPr>
          <p:cNvPr id="21553" name="Picture 49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3733800"/>
            <a:ext cx="1143000" cy="476250"/>
          </a:xfrm>
          <a:prstGeom prst="rect">
            <a:avLst/>
          </a:prstGeom>
          <a:noFill/>
        </p:spPr>
      </p:pic>
      <p:pic>
        <p:nvPicPr>
          <p:cNvPr id="21554" name="Picture 50" descr="Рисунок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3733800"/>
            <a:ext cx="1143000" cy="476250"/>
          </a:xfrm>
          <a:prstGeom prst="rect">
            <a:avLst/>
          </a:prstGeom>
          <a:noFill/>
        </p:spPr>
      </p:pic>
      <p:pic>
        <p:nvPicPr>
          <p:cNvPr id="21555" name="Picture 51" descr="Рисунок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733800"/>
            <a:ext cx="1143000" cy="476250"/>
          </a:xfrm>
          <a:prstGeom prst="rect">
            <a:avLst/>
          </a:prstGeom>
          <a:noFill/>
        </p:spPr>
      </p:pic>
      <p:pic>
        <p:nvPicPr>
          <p:cNvPr id="21557" name="Picture 53" descr="шаг чел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6959600" y="609600"/>
            <a:ext cx="898525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4638"/>
            <a:ext cx="6724650" cy="1143000"/>
          </a:xfrm>
          <a:noFill/>
        </p:spPr>
        <p:txBody>
          <a:bodyPr/>
          <a:lstStyle/>
          <a:p>
            <a:r>
              <a:rPr lang="ru-RU" dirty="0"/>
              <a:t>Тип орнамента - полоса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6553200" cy="2819400"/>
          </a:xfrm>
          <a:noFill/>
        </p:spPr>
        <p:txBody>
          <a:bodyPr/>
          <a:lstStyle/>
          <a:p>
            <a:r>
              <a:rPr lang="ru-RU" sz="2800" dirty="0"/>
              <a:t>Орнамент, располагающийся вертикально, горизонтально или по окружности в виде полосы, ленты.</a:t>
            </a:r>
          </a:p>
          <a:p>
            <a:r>
              <a:rPr lang="ru-RU" sz="2800" dirty="0"/>
              <a:t>Орнамент в полосе ещё называют: ленточным, гирляндой, фризом.</a:t>
            </a:r>
          </a:p>
        </p:txBody>
      </p:sp>
      <p:pic>
        <p:nvPicPr>
          <p:cNvPr id="24599" name="Picture 23" descr="J00991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914900"/>
            <a:ext cx="3276600" cy="1104900"/>
          </a:xfrm>
          <a:prstGeom prst="rect">
            <a:avLst/>
          </a:prstGeom>
          <a:noFill/>
        </p:spPr>
      </p:pic>
      <p:pic>
        <p:nvPicPr>
          <p:cNvPr id="24600" name="Picture 24" descr="J0099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911850" y="4984750"/>
            <a:ext cx="2825750" cy="323850"/>
          </a:xfrm>
          <a:prstGeom prst="rect">
            <a:avLst/>
          </a:prstGeom>
          <a:noFill/>
        </p:spPr>
      </p:pic>
      <p:pic>
        <p:nvPicPr>
          <p:cNvPr id="24601" name="Picture 25" descr="J01524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267200"/>
            <a:ext cx="1825625" cy="1825625"/>
          </a:xfrm>
          <a:prstGeom prst="rect">
            <a:avLst/>
          </a:prstGeom>
          <a:noFill/>
        </p:spPr>
      </p:pic>
      <p:pic>
        <p:nvPicPr>
          <p:cNvPr id="24602" name="Picture 26" descr="PH02738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4603" name="Picture 27" descr="J01526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7366000" y="5054600"/>
            <a:ext cx="1858963" cy="1046163"/>
          </a:xfrm>
          <a:prstGeom prst="rect">
            <a:avLst/>
          </a:prstGeom>
          <a:noFill/>
        </p:spPr>
      </p:pic>
      <p:pic>
        <p:nvPicPr>
          <p:cNvPr id="24604" name="Picture 28" descr="J015262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7366000" y="3225800"/>
            <a:ext cx="1858963" cy="1046163"/>
          </a:xfrm>
          <a:prstGeom prst="rect">
            <a:avLst/>
          </a:prstGeom>
          <a:noFill/>
        </p:spPr>
      </p:pic>
      <p:pic>
        <p:nvPicPr>
          <p:cNvPr id="24605" name="Picture 29" descr="J009917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6012" y="6115050"/>
            <a:ext cx="6122988" cy="742950"/>
          </a:xfrm>
          <a:prstGeom prst="rect">
            <a:avLst/>
          </a:prstGeom>
          <a:noFill/>
        </p:spPr>
      </p:pic>
      <p:pic>
        <p:nvPicPr>
          <p:cNvPr id="24606" name="Picture 30" descr="Рисунок7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0" y="4876800"/>
            <a:ext cx="914400" cy="619125"/>
          </a:xfrm>
          <a:prstGeom prst="rect">
            <a:avLst/>
          </a:prstGeom>
          <a:noFill/>
        </p:spPr>
      </p:pic>
      <p:pic>
        <p:nvPicPr>
          <p:cNvPr id="24607" name="Picture 31" descr="Рисунок7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7772400" y="1981200"/>
            <a:ext cx="914400" cy="6191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4638"/>
            <a:ext cx="6724650" cy="1143000"/>
          </a:xfrm>
          <a:noFill/>
        </p:spPr>
        <p:txBody>
          <a:bodyPr/>
          <a:lstStyle/>
          <a:p>
            <a:r>
              <a:rPr lang="ru-RU" dirty="0"/>
              <a:t>Тип орнамента - розетка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676400"/>
            <a:ext cx="6172200" cy="2286000"/>
          </a:xfrm>
          <a:noFill/>
        </p:spPr>
        <p:txBody>
          <a:bodyPr/>
          <a:lstStyle/>
          <a:p>
            <a:r>
              <a:rPr lang="ru-RU" dirty="0"/>
              <a:t>Розетка (от слова «роза» -    центрально симметричный или зеркально симметричный орнамент.</a:t>
            </a:r>
          </a:p>
        </p:txBody>
      </p:sp>
      <p:pic>
        <p:nvPicPr>
          <p:cNvPr id="25605" name="Picture 5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06" name="Picture 6" descr="DD0041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0150" y="4267200"/>
            <a:ext cx="2228850" cy="2228850"/>
          </a:xfrm>
          <a:prstGeom prst="rect">
            <a:avLst/>
          </a:prstGeom>
          <a:noFill/>
        </p:spPr>
      </p:pic>
      <p:pic>
        <p:nvPicPr>
          <p:cNvPr id="25608" name="Picture 8" descr="J01034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343400"/>
            <a:ext cx="3429000" cy="1776413"/>
          </a:xfrm>
          <a:prstGeom prst="rect">
            <a:avLst/>
          </a:prstGeom>
          <a:noFill/>
        </p:spPr>
      </p:pic>
      <p:pic>
        <p:nvPicPr>
          <p:cNvPr id="25609" name="Picture 9" descr="J010527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3726" y="4267200"/>
            <a:ext cx="2098874" cy="2133600"/>
          </a:xfrm>
          <a:prstGeom prst="rect">
            <a:avLst/>
          </a:prstGeom>
          <a:noFill/>
        </p:spPr>
      </p:pic>
      <p:pic>
        <p:nvPicPr>
          <p:cNvPr id="11" name="Рисунок 10" descr="54143228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26670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6200"/>
            <a:ext cx="7715250" cy="1143000"/>
          </a:xfrm>
          <a:noFill/>
        </p:spPr>
        <p:txBody>
          <a:bodyPr/>
          <a:lstStyle/>
          <a:p>
            <a:r>
              <a:rPr lang="ru-RU" dirty="0"/>
              <a:t>Тип орнамента - сетчатый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371600"/>
            <a:ext cx="6858000" cy="2667000"/>
          </a:xfrm>
          <a:noFill/>
        </p:spPr>
        <p:txBody>
          <a:bodyPr/>
          <a:lstStyle/>
          <a:p>
            <a:r>
              <a:rPr lang="ru-RU" sz="2800" dirty="0"/>
              <a:t>Раппортом сетчатого орнамента   может быть как полоса, так и розетка, многократно повторяясь они заполняют собой плоскость полностью, как будто затягивают сеткой</a:t>
            </a:r>
          </a:p>
        </p:txBody>
      </p:sp>
      <p:pic>
        <p:nvPicPr>
          <p:cNvPr id="26628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6629" name="Picture 5" descr="J00991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038600"/>
            <a:ext cx="1943100" cy="24288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30" name="Picture 6" descr="J009918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4038600"/>
            <a:ext cx="1441450" cy="24288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6631" name="Picture 7" descr="J01052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5181600"/>
            <a:ext cx="1803400" cy="1217613"/>
          </a:xfrm>
          <a:prstGeom prst="rect">
            <a:avLst/>
          </a:prstGeom>
          <a:noFill/>
        </p:spPr>
      </p:pic>
      <p:pic>
        <p:nvPicPr>
          <p:cNvPr id="26632" name="Picture 8" descr="J01052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5181600"/>
            <a:ext cx="1803400" cy="1217613"/>
          </a:xfrm>
          <a:prstGeom prst="rect">
            <a:avLst/>
          </a:prstGeom>
          <a:noFill/>
        </p:spPr>
      </p:pic>
      <p:pic>
        <p:nvPicPr>
          <p:cNvPr id="26633" name="Picture 9" descr="J010529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4038600"/>
            <a:ext cx="1803400" cy="1217613"/>
          </a:xfrm>
          <a:prstGeom prst="rect">
            <a:avLst/>
          </a:prstGeom>
          <a:noFill/>
        </p:spPr>
      </p:pic>
      <p:pic>
        <p:nvPicPr>
          <p:cNvPr id="26634" name="Picture 10" descr="J010529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77000" y="4038600"/>
            <a:ext cx="1803400" cy="1217613"/>
          </a:xfrm>
          <a:prstGeom prst="rect">
            <a:avLst/>
          </a:prstGeom>
          <a:noFill/>
          <a:ln w="38100">
            <a:solidFill>
              <a:srgbClr val="FFFFCC"/>
            </a:solidFill>
            <a:miter lim="800000"/>
            <a:headEnd/>
            <a:tailEnd/>
          </a:ln>
        </p:spPr>
      </p:pic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590800" y="4038600"/>
            <a:ext cx="838200" cy="838200"/>
          </a:xfrm>
          <a:prstGeom prst="rect">
            <a:avLst/>
          </a:prstGeom>
          <a:solidFill>
            <a:srgbClr val="FF9900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2971800" y="4419600"/>
            <a:ext cx="838200" cy="838200"/>
          </a:xfrm>
          <a:prstGeom prst="rect">
            <a:avLst/>
          </a:prstGeom>
          <a:solidFill>
            <a:srgbClr val="FF9900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457200" y="4038600"/>
            <a:ext cx="914400" cy="914400"/>
          </a:xfrm>
          <a:prstGeom prst="rect">
            <a:avLst/>
          </a:prstGeom>
          <a:solidFill>
            <a:srgbClr val="FF9900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914400" y="4495800"/>
            <a:ext cx="914400" cy="914400"/>
          </a:xfrm>
          <a:prstGeom prst="rect">
            <a:avLst/>
          </a:prstGeom>
          <a:solidFill>
            <a:srgbClr val="FF9900">
              <a:alpha val="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4" descr="http://img0.liveinternet.ru/images/attach/c/2/72/487/72487812_1300904958_kalmuyk1.jpg"/>
          <p:cNvPicPr>
            <a:picLocks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12058" t="48833" r="63410" b="39167"/>
          <a:stretch>
            <a:fillRect/>
          </a:stretch>
        </p:blipFill>
        <p:spPr bwMode="auto">
          <a:xfrm>
            <a:off x="6324600" y="4495800"/>
            <a:ext cx="2667000" cy="2057400"/>
          </a:xfrm>
          <a:prstGeom prst="rect">
            <a:avLst/>
          </a:prstGeom>
          <a:gradFill rotWithShape="1">
            <a:gsLst>
              <a:gs pos="0">
                <a:srgbClr val="CC0000">
                  <a:alpha val="39999"/>
                </a:srgbClr>
              </a:gs>
              <a:gs pos="50000">
                <a:srgbClr val="FF0000"/>
              </a:gs>
              <a:gs pos="100000">
                <a:srgbClr val="CC0000">
                  <a:alpha val="39999"/>
                </a:srgbClr>
              </a:gs>
            </a:gsLst>
            <a:lin ang="2700000" scaled="1"/>
          </a:gradFill>
          <a:ln w="228600" cap="sq" cmpd="thickThin">
            <a:solidFill>
              <a:srgbClr val="00B05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162800" cy="1143000"/>
          </a:xfrm>
          <a:noFill/>
        </p:spPr>
        <p:txBody>
          <a:bodyPr/>
          <a:lstStyle/>
          <a:p>
            <a:pPr algn="ctr"/>
            <a:r>
              <a:rPr lang="ru-RU" sz="4000"/>
              <a:t>Виды орнамента: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3657600" cy="5105400"/>
          </a:xfrm>
          <a:noFill/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400" dirty="0"/>
              <a:t>Геометрический;</a:t>
            </a:r>
          </a:p>
          <a:p>
            <a:pPr marL="609600" indent="-609600">
              <a:buFontTx/>
              <a:buAutoNum type="arabicPeriod"/>
            </a:pPr>
            <a:r>
              <a:rPr lang="ru-RU" sz="2400" dirty="0"/>
              <a:t>Растительный;</a:t>
            </a:r>
          </a:p>
          <a:p>
            <a:pPr marL="609600" indent="-609600">
              <a:buFontTx/>
              <a:buAutoNum type="arabicPeriod"/>
            </a:pPr>
            <a:r>
              <a:rPr lang="ru-RU" sz="2400" dirty="0" smtClean="0"/>
              <a:t>Зооморфный;</a:t>
            </a:r>
          </a:p>
          <a:p>
            <a:pPr marL="609600" indent="-609600">
              <a:buFontTx/>
              <a:buAutoNum type="arabicPeriod"/>
            </a:pPr>
            <a:r>
              <a:rPr lang="ru-RU" sz="2400" dirty="0" smtClean="0"/>
              <a:t> Плетёный</a:t>
            </a:r>
            <a:r>
              <a:rPr lang="ru-RU" sz="2400" dirty="0"/>
              <a:t>;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8686800" y="4343400"/>
            <a:ext cx="457200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600" b="1" dirty="0">
                <a:solidFill>
                  <a:srgbClr val="FF3300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4267200" y="4038600"/>
            <a:ext cx="533400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600" b="1" dirty="0">
                <a:solidFill>
                  <a:srgbClr val="FF3300"/>
                </a:solidFill>
                <a:latin typeface="Times New Roman" pitchFamily="18" charset="0"/>
              </a:rPr>
              <a:t>2</a:t>
            </a:r>
          </a:p>
        </p:txBody>
      </p:sp>
      <p:pic>
        <p:nvPicPr>
          <p:cNvPr id="11265" name="Picture 1" descr="C:\Users\user\Desktop\кукушка\оля\районный семинар мастер-класс\300357-59337-51903743-m750x740-u64d6b.jpg"/>
          <p:cNvPicPr>
            <a:picLocks noChangeAspect="1" noChangeArrowheads="1"/>
          </p:cNvPicPr>
          <p:nvPr/>
        </p:nvPicPr>
        <p:blipFill>
          <a:blip r:embed="rId3" cstate="print"/>
          <a:srcRect l="9826" t="6667" r="4086" b="10000"/>
          <a:stretch>
            <a:fillRect/>
          </a:stretch>
        </p:blipFill>
        <p:spPr bwMode="auto">
          <a:xfrm>
            <a:off x="3200400" y="4724400"/>
            <a:ext cx="2819400" cy="1905000"/>
          </a:xfrm>
          <a:prstGeom prst="rect">
            <a:avLst/>
          </a:prstGeom>
          <a:noFill/>
        </p:spPr>
      </p:pic>
      <p:pic>
        <p:nvPicPr>
          <p:cNvPr id="23" name="Содержимое 3" descr="http://img0.liveinternet.ru/images/attach/c/2/72/487/72487812_1300904958_kalmuyk1.jpg"/>
          <p:cNvPicPr>
            <a:picLocks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9938" r="23285" b="87667"/>
          <a:stretch>
            <a:fillRect/>
          </a:stretch>
        </p:blipFill>
        <p:spPr bwMode="auto">
          <a:xfrm>
            <a:off x="5181600" y="1828800"/>
            <a:ext cx="3733800" cy="2057400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8534400" y="1752600"/>
            <a:ext cx="457200" cy="646331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600" b="1" dirty="0">
                <a:solidFill>
                  <a:srgbClr val="FF3300"/>
                </a:solidFill>
                <a:latin typeface="Times New Roman" pitchFamily="18" charset="0"/>
              </a:rPr>
              <a:t>1</a:t>
            </a:r>
          </a:p>
        </p:txBody>
      </p:sp>
      <p:pic>
        <p:nvPicPr>
          <p:cNvPr id="11266" name="Picture 2" descr="C:\Users\user\Desktop\кукушка\оля\районный семинар мастер-класс\hello_html_26f5aac7.jpg"/>
          <p:cNvPicPr>
            <a:picLocks noChangeAspect="1" noChangeArrowheads="1"/>
          </p:cNvPicPr>
          <p:nvPr/>
        </p:nvPicPr>
        <p:blipFill>
          <a:blip r:embed="rId4" cstate="print"/>
          <a:srcRect l="9459" t="21429" r="40541" b="55714"/>
          <a:stretch>
            <a:fillRect/>
          </a:stretch>
        </p:blipFill>
        <p:spPr bwMode="auto">
          <a:xfrm>
            <a:off x="762000" y="4724400"/>
            <a:ext cx="2133600" cy="1905000"/>
          </a:xfrm>
          <a:prstGeom prst="rect">
            <a:avLst/>
          </a:prstGeom>
          <a:noFill/>
        </p:spPr>
      </p:pic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981200" y="4343400"/>
            <a:ext cx="6096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ru-RU" sz="3600" b="1" dirty="0">
                <a:solidFill>
                  <a:srgbClr val="FF3300"/>
                </a:solidFill>
                <a:latin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04800"/>
            <a:ext cx="78232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Геометрический орнамент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981200"/>
            <a:ext cx="8229600" cy="1600200"/>
          </a:xfrm>
          <a:noFill/>
        </p:spPr>
        <p:txBody>
          <a:bodyPr/>
          <a:lstStyle/>
          <a:p>
            <a:r>
              <a:rPr lang="ru-RU" sz="2800" dirty="0"/>
              <a:t>В основе геометрического орнамента лежат геометрические фигуры и тела (линии, </a:t>
            </a:r>
            <a:r>
              <a:rPr lang="ru-RU" sz="2800" dirty="0" err="1"/>
              <a:t>зиг-заги</a:t>
            </a:r>
            <a:r>
              <a:rPr lang="ru-RU" sz="2800" dirty="0"/>
              <a:t>, точки, квадраты, круги …).</a:t>
            </a:r>
          </a:p>
        </p:txBody>
      </p:sp>
      <p:pic>
        <p:nvPicPr>
          <p:cNvPr id="18436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37" name="Picture 5" descr="AG00135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447800"/>
            <a:ext cx="1581150" cy="549275"/>
          </a:xfrm>
          <a:prstGeom prst="rect">
            <a:avLst/>
          </a:prstGeom>
          <a:noFill/>
        </p:spPr>
      </p:pic>
      <p:pic>
        <p:nvPicPr>
          <p:cNvPr id="18438" name="Picture 6" descr="DD0163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657600"/>
            <a:ext cx="1214438" cy="608013"/>
          </a:xfrm>
          <a:prstGeom prst="rect">
            <a:avLst/>
          </a:prstGeom>
          <a:noFill/>
        </p:spPr>
      </p:pic>
      <p:pic>
        <p:nvPicPr>
          <p:cNvPr id="18439" name="Picture 7" descr="DD0163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600200" y="3657600"/>
            <a:ext cx="1371600" cy="654050"/>
          </a:xfrm>
          <a:prstGeom prst="rect">
            <a:avLst/>
          </a:prstGeom>
          <a:noFill/>
        </p:spPr>
      </p:pic>
      <p:pic>
        <p:nvPicPr>
          <p:cNvPr id="18440" name="Picture 8" descr="DD01630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3657600"/>
            <a:ext cx="1214438" cy="608013"/>
          </a:xfrm>
          <a:prstGeom prst="rect">
            <a:avLst/>
          </a:prstGeom>
          <a:noFill/>
        </p:spPr>
      </p:pic>
      <p:pic>
        <p:nvPicPr>
          <p:cNvPr id="18441" name="Picture 9" descr="DD01630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3657600"/>
            <a:ext cx="1214438" cy="608013"/>
          </a:xfrm>
          <a:prstGeom prst="rect">
            <a:avLst/>
          </a:prstGeom>
          <a:noFill/>
        </p:spPr>
      </p:pic>
      <p:pic>
        <p:nvPicPr>
          <p:cNvPr id="18442" name="Picture 10" descr="DD01630_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3657600"/>
            <a:ext cx="1214438" cy="608013"/>
          </a:xfrm>
          <a:prstGeom prst="rect">
            <a:avLst/>
          </a:prstGeom>
          <a:noFill/>
        </p:spPr>
      </p:pic>
      <p:pic>
        <p:nvPicPr>
          <p:cNvPr id="18443" name="Picture 11" descr="DD01631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0800000">
            <a:off x="3429000" y="3581400"/>
            <a:ext cx="1371600" cy="654050"/>
          </a:xfrm>
          <a:prstGeom prst="rect">
            <a:avLst/>
          </a:prstGeom>
          <a:noFill/>
        </p:spPr>
      </p:pic>
      <p:pic>
        <p:nvPicPr>
          <p:cNvPr id="18444" name="Picture 12" descr="DD01631_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800000">
            <a:off x="5105400" y="3581400"/>
            <a:ext cx="1371600" cy="654050"/>
          </a:xfrm>
          <a:prstGeom prst="rect">
            <a:avLst/>
          </a:prstGeom>
          <a:noFill/>
        </p:spPr>
      </p:pic>
      <p:pic>
        <p:nvPicPr>
          <p:cNvPr id="18445" name="Picture 13" descr="DD01631_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>
            <a:off x="6781800" y="3581400"/>
            <a:ext cx="1371600" cy="654050"/>
          </a:xfrm>
          <a:prstGeom prst="rect">
            <a:avLst/>
          </a:prstGeom>
          <a:noFill/>
        </p:spPr>
      </p:pic>
      <p:pic>
        <p:nvPicPr>
          <p:cNvPr id="18446" name="Picture 14" descr="J009918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60462" y="4648200"/>
            <a:ext cx="1582738" cy="1752600"/>
          </a:xfrm>
          <a:prstGeom prst="rect">
            <a:avLst/>
          </a:prstGeom>
          <a:noFill/>
        </p:spPr>
      </p:pic>
      <p:pic>
        <p:nvPicPr>
          <p:cNvPr id="18448" name="Picture 16" descr="J009918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48000" y="4648200"/>
            <a:ext cx="1752600" cy="1749425"/>
          </a:xfrm>
          <a:prstGeom prst="rect">
            <a:avLst/>
          </a:prstGeom>
          <a:noFill/>
        </p:spPr>
      </p:pic>
      <p:pic>
        <p:nvPicPr>
          <p:cNvPr id="18449" name="Picture 17" descr="J015270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06962" y="4648200"/>
            <a:ext cx="1798638" cy="1798638"/>
          </a:xfrm>
          <a:prstGeom prst="rect">
            <a:avLst/>
          </a:prstGeom>
          <a:noFill/>
        </p:spPr>
      </p:pic>
      <p:pic>
        <p:nvPicPr>
          <p:cNvPr id="18450" name="Picture 18" descr="J010715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00" y="4572000"/>
            <a:ext cx="1806575" cy="182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52400"/>
            <a:ext cx="6648450" cy="1143000"/>
          </a:xfrm>
          <a:noFill/>
        </p:spPr>
        <p:txBody>
          <a:bodyPr/>
          <a:lstStyle/>
          <a:p>
            <a:r>
              <a:rPr lang="ru-RU" dirty="0"/>
              <a:t>Растительный орнамент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086600" cy="2057400"/>
          </a:xfrm>
          <a:noFill/>
        </p:spPr>
        <p:txBody>
          <a:bodyPr/>
          <a:lstStyle/>
          <a:p>
            <a:r>
              <a:rPr lang="ru-RU" sz="2800" dirty="0"/>
              <a:t>В основе растительного орнамента     лежат изобразительные мотивы флористической тематики (цветы, листья, побеги, бутоны, деревья и т.п.).</a:t>
            </a:r>
          </a:p>
        </p:txBody>
      </p:sp>
      <p:pic>
        <p:nvPicPr>
          <p:cNvPr id="19460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1" name="Picture 5" descr="J0099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2400"/>
            <a:ext cx="4960938" cy="944563"/>
          </a:xfrm>
          <a:prstGeom prst="rect">
            <a:avLst/>
          </a:prstGeom>
          <a:noFill/>
        </p:spPr>
      </p:pic>
      <p:pic>
        <p:nvPicPr>
          <p:cNvPr id="19462" name="Picture 6" descr="J010526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4876800"/>
            <a:ext cx="1500188" cy="1611313"/>
          </a:xfrm>
          <a:prstGeom prst="rect">
            <a:avLst/>
          </a:prstGeom>
          <a:noFill/>
        </p:spPr>
      </p:pic>
      <p:pic>
        <p:nvPicPr>
          <p:cNvPr id="19463" name="Picture 7" descr="J010526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876800"/>
            <a:ext cx="1500188" cy="1611313"/>
          </a:xfrm>
          <a:prstGeom prst="rect">
            <a:avLst/>
          </a:prstGeom>
          <a:noFill/>
        </p:spPr>
      </p:pic>
      <p:pic>
        <p:nvPicPr>
          <p:cNvPr id="19464" name="Picture 8" descr="J01052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953000"/>
            <a:ext cx="1500188" cy="1611313"/>
          </a:xfrm>
          <a:prstGeom prst="rect">
            <a:avLst/>
          </a:prstGeom>
          <a:noFill/>
        </p:spPr>
      </p:pic>
      <p:pic>
        <p:nvPicPr>
          <p:cNvPr id="19465" name="Picture 9" descr="J010754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26712" y="3124200"/>
            <a:ext cx="1764888" cy="1752600"/>
          </a:xfrm>
          <a:prstGeom prst="rect">
            <a:avLst/>
          </a:prstGeom>
          <a:noFill/>
        </p:spPr>
      </p:pic>
      <p:pic>
        <p:nvPicPr>
          <p:cNvPr id="19466" name="Picture 10" descr="J010558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54875" y="4938712"/>
            <a:ext cx="1736725" cy="1766888"/>
          </a:xfrm>
          <a:prstGeom prst="rect">
            <a:avLst/>
          </a:prstGeom>
          <a:noFill/>
        </p:spPr>
      </p:pic>
      <p:pic>
        <p:nvPicPr>
          <p:cNvPr id="19467" name="Picture 11" descr="J010533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200000">
            <a:off x="5690046" y="5385245"/>
            <a:ext cx="1797746" cy="681039"/>
          </a:xfrm>
          <a:prstGeom prst="rect">
            <a:avLst/>
          </a:prstGeom>
          <a:noFill/>
        </p:spPr>
      </p:pic>
      <p:pic>
        <p:nvPicPr>
          <p:cNvPr id="19468" name="Picture 12" descr="Рисунок2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8125" y="1514475"/>
            <a:ext cx="981075" cy="13049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  <a:noFill/>
        </p:spPr>
        <p:txBody>
          <a:bodyPr/>
          <a:lstStyle/>
          <a:p>
            <a:r>
              <a:rPr lang="ru-RU" dirty="0"/>
              <a:t>Зооморфный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орнамент</a:t>
            </a:r>
            <a:endParaRPr lang="ru-RU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6248400" cy="3124200"/>
          </a:xfrm>
          <a:noFill/>
        </p:spPr>
        <p:txBody>
          <a:bodyPr/>
          <a:lstStyle/>
          <a:p>
            <a:r>
              <a:rPr lang="ru-RU" sz="2800" dirty="0"/>
              <a:t>В основе зооморфного орнамента     лежат изобразительные мотивы           из царства фауны (животные,        птицы, насекомые,                      фантастические                    </a:t>
            </a:r>
            <a:r>
              <a:rPr lang="ru-RU" sz="2800" dirty="0" err="1"/>
              <a:t>зверосущества</a:t>
            </a:r>
            <a:r>
              <a:rPr lang="ru-RU" sz="2800" dirty="0"/>
              <a:t> и т.п.).</a:t>
            </a:r>
          </a:p>
        </p:txBody>
      </p:sp>
      <p:pic>
        <p:nvPicPr>
          <p:cNvPr id="20484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0487" name="Picture 7" descr="AN0117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800600"/>
            <a:ext cx="1806575" cy="180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488" name="Picture 8" descr="J00991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6487" y="5105400"/>
            <a:ext cx="1611313" cy="1414463"/>
          </a:xfrm>
          <a:prstGeom prst="rect">
            <a:avLst/>
          </a:prstGeom>
          <a:noFill/>
        </p:spPr>
      </p:pic>
      <p:pic>
        <p:nvPicPr>
          <p:cNvPr id="20489" name="Picture 9" descr="J00991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84887" y="5181600"/>
            <a:ext cx="1611313" cy="1414463"/>
          </a:xfrm>
          <a:prstGeom prst="rect">
            <a:avLst/>
          </a:prstGeom>
          <a:noFill/>
        </p:spPr>
      </p:pic>
      <p:pic>
        <p:nvPicPr>
          <p:cNvPr id="20490" name="Picture 10" descr="J00991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9487" y="5181600"/>
            <a:ext cx="1611313" cy="1414463"/>
          </a:xfrm>
          <a:prstGeom prst="rect">
            <a:avLst/>
          </a:prstGeom>
          <a:noFill/>
        </p:spPr>
      </p:pic>
      <p:pic>
        <p:nvPicPr>
          <p:cNvPr id="20491" name="Picture 11" descr="J00991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417887" y="5181600"/>
            <a:ext cx="1611313" cy="1414463"/>
          </a:xfrm>
          <a:prstGeom prst="rect">
            <a:avLst/>
          </a:prstGeom>
          <a:noFill/>
        </p:spPr>
      </p:pic>
      <p:pic>
        <p:nvPicPr>
          <p:cNvPr id="20492" name="Picture 12" descr="J01532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429000"/>
            <a:ext cx="3048000" cy="1592263"/>
          </a:xfrm>
          <a:prstGeom prst="rect">
            <a:avLst/>
          </a:prstGeom>
          <a:noFill/>
        </p:spPr>
      </p:pic>
      <p:pic>
        <p:nvPicPr>
          <p:cNvPr id="20493" name="Picture 13" descr="AN01216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4572000"/>
            <a:ext cx="914400" cy="750888"/>
          </a:xfrm>
          <a:prstGeom prst="rect">
            <a:avLst/>
          </a:prstGeom>
          <a:noFill/>
        </p:spPr>
      </p:pic>
      <p:pic>
        <p:nvPicPr>
          <p:cNvPr id="20495" name="Picture 15" descr="утенок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800" y="2514600"/>
            <a:ext cx="933450" cy="790575"/>
          </a:xfrm>
          <a:prstGeom prst="rect">
            <a:avLst/>
          </a:prstGeom>
          <a:noFill/>
        </p:spPr>
      </p:pic>
      <p:pic>
        <p:nvPicPr>
          <p:cNvPr id="20496" name="Picture 16" descr="утенок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010400" y="2514600"/>
            <a:ext cx="933450" cy="790575"/>
          </a:xfrm>
          <a:prstGeom prst="rect">
            <a:avLst/>
          </a:prstGeom>
          <a:noFill/>
        </p:spPr>
      </p:pic>
      <p:pic>
        <p:nvPicPr>
          <p:cNvPr id="20497" name="Picture 17" descr="AG00130_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4648200"/>
            <a:ext cx="762000" cy="6556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45719"/>
          </a:xfrm>
          <a:noFill/>
        </p:spPr>
        <p:txBody>
          <a:bodyPr/>
          <a:lstStyle/>
          <a:p>
            <a:pPr algn="r"/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286000" y="533400"/>
            <a:ext cx="4648200" cy="5745163"/>
          </a:xfrm>
          <a:noFill/>
        </p:spPr>
        <p:txBody>
          <a:bodyPr/>
          <a:lstStyle/>
          <a:p>
            <a:pPr marL="0" lvl="0" indent="0" algn="r">
              <a:spcBef>
                <a:spcPct val="0"/>
              </a:spcBef>
              <a:buNone/>
            </a:pPr>
            <a:endParaRPr lang="ru-RU" sz="2400" b="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Monotype Corsiva" pitchFamily="66" charset="0"/>
              <a:ea typeface="Times New Roman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Оглядись, посмотри, как красиво                                                                                  –Из орнаментов разных узор,</a:t>
            </a:r>
            <a:b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На обоях, ковре. Белый с синим,</a:t>
            </a:r>
            <a:b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На клеёнке штришками «забор»,</a:t>
            </a:r>
            <a:b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/>
            </a:r>
            <a:b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Разрисован и бабушкин фартук,</a:t>
            </a:r>
            <a:b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На платочках - квадратиков ряд,</a:t>
            </a:r>
            <a:b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И на мамином сереньком платье,</a:t>
            </a:r>
            <a:b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На кайме ярко стразы горят.</a:t>
            </a:r>
            <a:b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/>
            </a:r>
            <a:b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Кружева на салфетках, накидках,</a:t>
            </a:r>
            <a:b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Составляют цветочный набор,</a:t>
            </a:r>
            <a:b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А на стёкла зимою налипнет,</a:t>
            </a:r>
            <a:b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</a:br>
            <a:r>
              <a:rPr lang="ru-RU" sz="2400" b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</a:rPr>
              <a:t>Из снежинок и льдинок узор.</a:t>
            </a:r>
            <a:endParaRPr lang="ru-RU" sz="2400" b="0" dirty="0" smtClean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162800" cy="838200"/>
          </a:xfrm>
          <a:noFill/>
        </p:spPr>
        <p:txBody>
          <a:bodyPr/>
          <a:lstStyle/>
          <a:p>
            <a:r>
              <a:rPr lang="ru-RU" dirty="0"/>
              <a:t>Плетёный орнамент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6553200" cy="3048000"/>
          </a:xfrm>
          <a:noFill/>
        </p:spPr>
        <p:txBody>
          <a:bodyPr/>
          <a:lstStyle/>
          <a:p>
            <a:r>
              <a:rPr lang="ru-RU" sz="2800" dirty="0"/>
              <a:t>В основе плетёного орнамента (плетёнки) всегда присутствуют изобразительные мотивы плетения, не зависимо от того  какие элементы участвуют в орнаменте (растительные, зооморфные и т.п.).</a:t>
            </a:r>
          </a:p>
        </p:txBody>
      </p:sp>
      <p:pic>
        <p:nvPicPr>
          <p:cNvPr id="30724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0726" name="Picture 6" descr="J01071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3925" y="4725987"/>
            <a:ext cx="1819275" cy="1827213"/>
          </a:xfrm>
          <a:prstGeom prst="rect">
            <a:avLst/>
          </a:prstGeom>
          <a:noFill/>
        </p:spPr>
      </p:pic>
      <p:pic>
        <p:nvPicPr>
          <p:cNvPr id="30727" name="Picture 7" descr="J01526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1525" y="4686300"/>
            <a:ext cx="1870075" cy="1866900"/>
          </a:xfrm>
          <a:prstGeom prst="rect">
            <a:avLst/>
          </a:prstGeom>
          <a:noFill/>
        </p:spPr>
      </p:pic>
      <p:pic>
        <p:nvPicPr>
          <p:cNvPr id="30728" name="Picture 8" descr="J01526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724400"/>
            <a:ext cx="1828800" cy="1828800"/>
          </a:xfrm>
          <a:prstGeom prst="rect">
            <a:avLst/>
          </a:prstGeom>
          <a:noFill/>
        </p:spPr>
      </p:pic>
      <p:pic>
        <p:nvPicPr>
          <p:cNvPr id="30729" name="Picture 9" descr="J015287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4913312"/>
            <a:ext cx="2286000" cy="1639888"/>
          </a:xfrm>
          <a:prstGeom prst="rect">
            <a:avLst/>
          </a:prstGeom>
          <a:noFill/>
        </p:spPr>
      </p:pic>
      <p:pic>
        <p:nvPicPr>
          <p:cNvPr id="30730" name="Picture 10" descr="шаг чел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010400" y="838200"/>
            <a:ext cx="852488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&amp;Bcy;&amp;acy;&amp;jcy;&amp;rcy;&amp;tcy;&amp;acy; &amp;Mcy;&amp;acy;&amp;lcy;&amp;acy;&amp;shcy;&amp;iecy;&amp;vcy;&amp;a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 flipV="1">
            <a:off x="6324600" y="0"/>
            <a:ext cx="2819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C:\Users\user\Desktop\кукушка\оля\районный семинар мастер-класс\376-7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1849" r="39035"/>
          <a:stretch>
            <a:fillRect/>
          </a:stretch>
        </p:blipFill>
        <p:spPr bwMode="auto">
          <a:xfrm>
            <a:off x="4800600" y="1219200"/>
            <a:ext cx="2590800" cy="5638800"/>
          </a:xfrm>
          <a:prstGeom prst="rect">
            <a:avLst/>
          </a:prstGeom>
          <a:noFill/>
        </p:spPr>
      </p:pic>
      <p:pic>
        <p:nvPicPr>
          <p:cNvPr id="34821" name="Picture 5" descr="http://fotoblic.do.am/_ph/18/964390816.jpg"/>
          <p:cNvPicPr>
            <a:picLocks noChangeAspect="1" noChangeArrowheads="1"/>
          </p:cNvPicPr>
          <p:nvPr/>
        </p:nvPicPr>
        <p:blipFill>
          <a:blip r:embed="rId4" cstate="print"/>
          <a:srcRect l="12831" t="12222" r="12750" b="3559"/>
          <a:stretch>
            <a:fillRect/>
          </a:stretch>
        </p:blipFill>
        <p:spPr bwMode="auto">
          <a:xfrm>
            <a:off x="1524000" y="1447800"/>
            <a:ext cx="2590800" cy="51816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641985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dirty="0" smtClean="0">
                <a:solidFill>
                  <a:srgbClr val="CC00CC"/>
                </a:solidFill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rPr>
              <a:t>РАССМОТРИМ РУССКИЙ НАРОДНЫЙ И КАЛМЫЦКИЙ НАРОДНЫЙ  КОСТЮМЫ</a:t>
            </a:r>
            <a:endParaRPr lang="ru-RU" sz="2400" dirty="0">
              <a:solidFill>
                <a:srgbClr val="CC00CC"/>
              </a:solidFill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2800" dirty="0" smtClean="0"/>
              <a:t>ОРНАМЕНТЫ РУССКИЙ И КАЛМЫЦКИЙ </a:t>
            </a:r>
            <a:endParaRPr lang="ru-RU" sz="2800" dirty="0"/>
          </a:p>
        </p:txBody>
      </p:sp>
      <p:pic>
        <p:nvPicPr>
          <p:cNvPr id="35842" name="Picture 2" descr="C:\Users\user\Desktop\кукушка\оля\районный семинар мастер-класс\img6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447800"/>
            <a:ext cx="4114800" cy="5029200"/>
          </a:xfrm>
          <a:prstGeom prst="rect">
            <a:avLst/>
          </a:prstGeom>
          <a:noFill/>
        </p:spPr>
      </p:pic>
      <p:pic>
        <p:nvPicPr>
          <p:cNvPr id="35843" name="Picture 3" descr="C:\Users\user\Desktop\кукушка\оля\районный семинар мастер-класс\0009-009-Elementy-rospisi.jpg"/>
          <p:cNvPicPr>
            <a:picLocks noChangeAspect="1" noChangeArrowheads="1"/>
          </p:cNvPicPr>
          <p:nvPr/>
        </p:nvPicPr>
        <p:blipFill>
          <a:blip r:embed="rId3" cstate="print"/>
          <a:srcRect l="8620"/>
          <a:stretch>
            <a:fillRect/>
          </a:stretch>
        </p:blipFill>
        <p:spPr bwMode="auto">
          <a:xfrm>
            <a:off x="838200" y="1447800"/>
            <a:ext cx="40386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pic>
        <p:nvPicPr>
          <p:cNvPr id="36866" name="Picture 2" descr="C:\Users\user\Desktop\кукушка\оля\районный семинар мастер-класс\574573a2c198ab205fb4fe40a6f2336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/>
              <a:t>Заключение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33600"/>
            <a:ext cx="7848600" cy="3733800"/>
          </a:xfrm>
          <a:noFill/>
        </p:spPr>
        <p:txBody>
          <a:bodyPr/>
          <a:lstStyle/>
          <a:p>
            <a:r>
              <a:rPr lang="ru-RU" sz="2800"/>
              <a:t>Орнамент, являясь одним из самых древних видов ДПИ, сохранил в себе не только традиции, но и глубокую символику орнаментальных мотивов, композиционной конструкции и цветового решения.</a:t>
            </a:r>
          </a:p>
          <a:p>
            <a:r>
              <a:rPr lang="ru-RU" sz="2800"/>
              <a:t>Изучая орнамент любого из народов, можно глубже узнать его историю, традиции, мировоззрение.</a:t>
            </a:r>
          </a:p>
        </p:txBody>
      </p:sp>
      <p:pic>
        <p:nvPicPr>
          <p:cNvPr id="31748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1750" name="Picture 6" descr="шаг че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86600" y="914400"/>
            <a:ext cx="808038" cy="13716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/>
            <a:endParaRPr lang="ru-RU" sz="4400" dirty="0" smtClean="0"/>
          </a:p>
          <a:p>
            <a:pPr algn="ctr">
              <a:buNone/>
            </a:pPr>
            <a:r>
              <a:rPr lang="ru-RU" sz="4400" smtClean="0"/>
              <a:t>Мастер- </a:t>
            </a:r>
            <a:r>
              <a:rPr lang="ru-RU" sz="4400" dirty="0" smtClean="0"/>
              <a:t>класс</a:t>
            </a:r>
            <a:endParaRPr lang="ru-RU" sz="4400" dirty="0"/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0"/>
            <a:ext cx="8229600" cy="1371600"/>
          </a:xfrm>
          <a:noFill/>
        </p:spPr>
        <p:txBody>
          <a:bodyPr/>
          <a:lstStyle/>
          <a:p>
            <a:pPr algn="ctr"/>
            <a:r>
              <a:rPr lang="ru-RU"/>
              <a:t>Спасибо за внимание!</a:t>
            </a:r>
          </a:p>
        </p:txBody>
      </p:sp>
      <p:pic>
        <p:nvPicPr>
          <p:cNvPr id="32772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352800"/>
            <a:ext cx="1546225" cy="2286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2774" name="Picture 6" descr="шаг че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455988" y="4114800"/>
            <a:ext cx="896937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dirty="0"/>
              <a:t>Содержание: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ru-RU" dirty="0"/>
              <a:t>Введение.</a:t>
            </a:r>
          </a:p>
          <a:p>
            <a:r>
              <a:rPr lang="ru-RU" dirty="0"/>
              <a:t>Основные понятия.</a:t>
            </a:r>
          </a:p>
          <a:p>
            <a:r>
              <a:rPr lang="ru-RU" dirty="0"/>
              <a:t>Средства выразительности.</a:t>
            </a:r>
          </a:p>
          <a:p>
            <a:r>
              <a:rPr lang="ru-RU" dirty="0"/>
              <a:t>Типы орнамента.</a:t>
            </a:r>
          </a:p>
          <a:p>
            <a:r>
              <a:rPr lang="ru-RU" dirty="0"/>
              <a:t>Виды орнамента.</a:t>
            </a:r>
          </a:p>
          <a:p>
            <a:r>
              <a:rPr lang="ru-RU" dirty="0"/>
              <a:t>Заключение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Мастеркласс</a:t>
            </a:r>
            <a:endParaRPr lang="ru-RU" dirty="0"/>
          </a:p>
        </p:txBody>
      </p:sp>
      <p:pic>
        <p:nvPicPr>
          <p:cNvPr id="12292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429000"/>
            <a:ext cx="1649413" cy="2438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294" name="Picture 6" descr="шаг че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378575" y="4495800"/>
            <a:ext cx="987425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4638"/>
            <a:ext cx="7715250" cy="1020762"/>
          </a:xfrm>
          <a:noFill/>
        </p:spPr>
        <p:txBody>
          <a:bodyPr/>
          <a:lstStyle/>
          <a:p>
            <a:r>
              <a:rPr lang="ru-RU" dirty="0"/>
              <a:t>Введение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229600" cy="4572000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Орнамент очень древний вид ДПИ.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Язык каждого орнамента связан с историей и культурой народа. Создатели орнаментов все время обращались к природе, используя увиденное.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Каждая народность сохраняла в орнаменте самое характерное, наиболее близкое национальному характеру, эстетическим вкусам, понятиям о красоте. 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Народные мастера создавали узоры, отличающиеся большим разнообразием отдельных мотивов, где сплетались реальные наблюдения окружающей их природы со сказочными представлениями. </a:t>
            </a:r>
          </a:p>
        </p:txBody>
      </p:sp>
      <p:pic>
        <p:nvPicPr>
          <p:cNvPr id="34820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4822" name="Picture 6" descr="шаг че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61188" y="609600"/>
            <a:ext cx="896937" cy="1524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457200"/>
            <a:ext cx="7715250" cy="5668963"/>
          </a:xfrm>
          <a:noFill/>
        </p:spPr>
        <p:txBody>
          <a:bodyPr/>
          <a:lstStyle/>
          <a:p>
            <a:r>
              <a:rPr lang="ru-RU" sz="2800" dirty="0" smtClean="0"/>
              <a:t>Н</a:t>
            </a:r>
            <a:r>
              <a:rPr lang="ru-RU" sz="2400" dirty="0" smtClean="0"/>
              <a:t>арод веками стремился в художественной форме выразить свое отношение к жизни, любовь к природе, свое понимание красоты. Изделия декоративно-прикладного искусства, которые видят дети, раскрывают перед ними богатство культуры народа, помогают им усвоить обычаи, передаваемые от поколения к поко­лению, учат понимать и любить прекрасное, приобщают к труду и законам красоты.</a:t>
            </a:r>
          </a:p>
          <a:p>
            <a:pPr>
              <a:buNone/>
            </a:pPr>
            <a:endParaRPr lang="ru-RU" sz="2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6858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000" dirty="0"/>
              <a:t>Основные понятия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315200" cy="44196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/>
              <a:t>Орнамент (узор) </a:t>
            </a:r>
            <a:r>
              <a:rPr lang="ru-RU" sz="2800" dirty="0"/>
              <a:t>– </a:t>
            </a:r>
            <a:r>
              <a:rPr lang="ru-RU" sz="2800" dirty="0" smtClean="0"/>
              <a:t>последователь     </a:t>
            </a:r>
            <a:r>
              <a:rPr lang="ru-RU" sz="2800" dirty="0" err="1"/>
              <a:t>ное</a:t>
            </a:r>
            <a:r>
              <a:rPr lang="ru-RU" sz="2800" dirty="0"/>
              <a:t> повторение отдельных изобразительных мотивов или их группы.</a:t>
            </a:r>
          </a:p>
          <a:p>
            <a:pPr>
              <a:lnSpc>
                <a:spcPct val="90000"/>
              </a:lnSpc>
            </a:pPr>
            <a:r>
              <a:rPr lang="ru-RU" sz="2800" b="1" dirty="0"/>
              <a:t>Раппорт</a:t>
            </a:r>
            <a:r>
              <a:rPr lang="ru-RU" sz="2800" dirty="0"/>
              <a:t> – повторение части орнамента (группы элементов) без всякого изменения линейных размеров и форм.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Орнамент может быть </a:t>
            </a:r>
            <a:r>
              <a:rPr lang="ru-RU" sz="2800" b="1" dirty="0" err="1"/>
              <a:t>раппортным</a:t>
            </a:r>
            <a:r>
              <a:rPr lang="ru-RU" sz="2800" b="1" dirty="0"/>
              <a:t> </a:t>
            </a:r>
            <a:r>
              <a:rPr lang="ru-RU" sz="2800" dirty="0"/>
              <a:t>и </a:t>
            </a:r>
            <a:r>
              <a:rPr lang="ru-RU" sz="2800" b="1" dirty="0" err="1"/>
              <a:t>безраппортным</a:t>
            </a:r>
            <a:r>
              <a:rPr lang="ru-RU" sz="2800" dirty="0"/>
              <a:t>.</a:t>
            </a:r>
          </a:p>
        </p:txBody>
      </p:sp>
      <p:pic>
        <p:nvPicPr>
          <p:cNvPr id="14340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0525" y="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341" name="Picture 5" descr="J01526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437" y="5486400"/>
            <a:ext cx="1858963" cy="1046163"/>
          </a:xfrm>
          <a:prstGeom prst="rect">
            <a:avLst/>
          </a:prstGeom>
          <a:noFill/>
        </p:spPr>
      </p:pic>
      <p:pic>
        <p:nvPicPr>
          <p:cNvPr id="14342" name="Picture 6" descr="J01526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5486400"/>
            <a:ext cx="1858963" cy="1046163"/>
          </a:xfrm>
          <a:prstGeom prst="rect">
            <a:avLst/>
          </a:prstGeom>
          <a:noFill/>
        </p:spPr>
      </p:pic>
      <p:pic>
        <p:nvPicPr>
          <p:cNvPr id="14343" name="Picture 7" descr="J01526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5486400"/>
            <a:ext cx="1858963" cy="1046163"/>
          </a:xfrm>
          <a:prstGeom prst="rect">
            <a:avLst/>
          </a:prstGeom>
          <a:noFill/>
        </p:spPr>
      </p:pic>
      <p:pic>
        <p:nvPicPr>
          <p:cNvPr id="14344" name="Picture 8" descr="J01526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5486400"/>
            <a:ext cx="1858963" cy="1046163"/>
          </a:xfrm>
          <a:prstGeom prst="rect">
            <a:avLst/>
          </a:prstGeom>
          <a:noFill/>
        </p:spPr>
      </p:pic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4114800" y="5334000"/>
            <a:ext cx="0" cy="1295400"/>
          </a:xfrm>
          <a:prstGeom prst="line">
            <a:avLst/>
          </a:prstGeom>
          <a:noFill/>
          <a:ln w="38100">
            <a:solidFill>
              <a:srgbClr val="FFFFCC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5867400" y="5334000"/>
            <a:ext cx="0" cy="1295400"/>
          </a:xfrm>
          <a:prstGeom prst="line">
            <a:avLst/>
          </a:prstGeom>
          <a:noFill/>
          <a:ln w="38100">
            <a:solidFill>
              <a:srgbClr val="FFFFCC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4347" name="Picture 11" descr="шаг чел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620000" y="609600"/>
            <a:ext cx="852487" cy="1447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74638"/>
            <a:ext cx="6724650" cy="1143000"/>
          </a:xfrm>
          <a:noFill/>
        </p:spPr>
        <p:txBody>
          <a:bodyPr>
            <a:normAutofit fontScale="90000"/>
          </a:bodyPr>
          <a:lstStyle/>
          <a:p>
            <a:r>
              <a:rPr lang="ru-RU" sz="4000" dirty="0"/>
              <a:t>Средства выразительности орнамента: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981200"/>
            <a:ext cx="8305800" cy="4876800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Ритм </a:t>
            </a:r>
            <a:r>
              <a:rPr lang="ru-RU" sz="2800" dirty="0"/>
              <a:t>–ритмичное чередование                   подобных или контрастных элементов.</a:t>
            </a:r>
            <a:endParaRPr lang="ru-RU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2800" dirty="0"/>
              <a:t>Творчески обдуманное соединение отдельных компонентов называется </a:t>
            </a: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композицией </a:t>
            </a:r>
            <a:r>
              <a:rPr lang="ru-RU" sz="2800" dirty="0"/>
              <a:t>и складывается из чередования отдельных фигур и их рядов, расположенных по горизонтали, вертикали</a:t>
            </a:r>
            <a:r>
              <a:rPr lang="ru-RU" sz="2400" dirty="0"/>
              <a:t> </a:t>
            </a:r>
            <a:r>
              <a:rPr lang="ru-RU" sz="2800" dirty="0"/>
              <a:t>и диагонали </a:t>
            </a:r>
          </a:p>
          <a:p>
            <a:pPr>
              <a:lnSpc>
                <a:spcPct val="80000"/>
              </a:lnSpc>
            </a:pPr>
            <a:r>
              <a:rPr lang="ru-RU" sz="2800" dirty="0"/>
              <a:t>Очень важную роль во всех видах творчества играет -</a:t>
            </a:r>
            <a:r>
              <a: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колорит</a:t>
            </a:r>
            <a:r>
              <a:rPr lang="ru-RU" b="1" i="1" dirty="0">
                <a:solidFill>
                  <a:srgbClr val="990000"/>
                </a:solidFill>
              </a:rPr>
              <a:t> </a:t>
            </a:r>
            <a:r>
              <a:rPr lang="ru-RU" sz="2800" dirty="0"/>
              <a:t>гармоническое сочетание цветов и их оттенков. </a:t>
            </a:r>
          </a:p>
        </p:txBody>
      </p:sp>
      <p:pic>
        <p:nvPicPr>
          <p:cNvPr id="16388" name="Picture 4" descr="PH02738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228600"/>
            <a:ext cx="1133475" cy="167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6390" name="Picture 6" descr="шаг чел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916738" y="609600"/>
            <a:ext cx="941387" cy="1600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971550" y="457200"/>
            <a:ext cx="7715250" cy="685800"/>
          </a:xfrm>
          <a:noFill/>
          <a:ln>
            <a:noFill/>
          </a:ln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Символика</a:t>
            </a:r>
            <a:r>
              <a:rPr lang="ru-RU" sz="2800" dirty="0" smtClean="0">
                <a:solidFill>
                  <a:srgbClr val="FF00FF"/>
                </a:solidFill>
              </a:rPr>
              <a:t> цветов </a:t>
            </a:r>
            <a:r>
              <a:rPr lang="ru-RU" sz="2800" dirty="0" smtClean="0">
                <a:solidFill>
                  <a:srgbClr val="00B0F0"/>
                </a:solidFill>
              </a:rPr>
              <a:t>на</a:t>
            </a:r>
            <a:r>
              <a:rPr lang="ru-RU" sz="2800" dirty="0" smtClean="0">
                <a:solidFill>
                  <a:srgbClr val="FF00FF"/>
                </a:solidFill>
              </a:rPr>
              <a:t> </a:t>
            </a:r>
            <a:r>
              <a:rPr lang="ru-RU" sz="2800" dirty="0" smtClean="0">
                <a:solidFill>
                  <a:srgbClr val="92D050"/>
                </a:solidFill>
              </a:rPr>
              <a:t>одежде</a:t>
            </a:r>
            <a:r>
              <a:rPr lang="ru-RU" sz="2800" dirty="0" smtClean="0">
                <a:solidFill>
                  <a:srgbClr val="FF00FF"/>
                </a:solidFill>
              </a:rPr>
              <a:t> </a:t>
            </a:r>
            <a:r>
              <a:rPr lang="ru-RU" sz="2800" dirty="0" err="1" smtClean="0">
                <a:solidFill>
                  <a:srgbClr val="C1FFC1"/>
                </a:solidFill>
              </a:rPr>
              <a:t>калмыцого</a:t>
            </a:r>
            <a:r>
              <a:rPr lang="ru-RU" sz="2800" dirty="0" smtClean="0">
                <a:solidFill>
                  <a:srgbClr val="FF00FF"/>
                </a:solidFill>
              </a:rPr>
              <a:t> </a:t>
            </a:r>
            <a:r>
              <a:rPr lang="ru-RU" sz="2800" dirty="0" smtClean="0">
                <a:solidFill>
                  <a:srgbClr val="FF9900"/>
                </a:solidFill>
              </a:rPr>
              <a:t>костюма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990600" y="990600"/>
            <a:ext cx="7924800" cy="5867400"/>
          </a:xfrm>
          <a:noFill/>
          <a:ln>
            <a:noFill/>
          </a:ln>
        </p:spPr>
        <p:txBody>
          <a:bodyPr/>
          <a:lstStyle/>
          <a:p>
            <a:pPr>
              <a:buNone/>
            </a:pPr>
            <a:endParaRPr lang="ru-RU" sz="1050" dirty="0" smtClean="0">
              <a:solidFill>
                <a:srgbClr val="FF0000"/>
              </a:solidFill>
            </a:endParaRPr>
          </a:p>
          <a:p>
            <a:r>
              <a:rPr lang="ru-RU" sz="1800" i="1" dirty="0" smtClean="0">
                <a:solidFill>
                  <a:srgbClr val="FF0000"/>
                </a:solidFill>
              </a:rPr>
              <a:t>Красный цвет</a:t>
            </a:r>
            <a:r>
              <a:rPr lang="ru-RU" sz="1600" dirty="0" smtClean="0">
                <a:solidFill>
                  <a:srgbClr val="FF0000"/>
                </a:solidFill>
              </a:rPr>
              <a:t> </a:t>
            </a:r>
            <a:r>
              <a:rPr lang="ru-RU" sz="1400" dirty="0" smtClean="0"/>
              <a:t>– </a:t>
            </a:r>
            <a:r>
              <a:rPr lang="ru-RU" sz="1400" dirty="0" err="1" smtClean="0"/>
              <a:t>цвет</a:t>
            </a:r>
            <a:r>
              <a:rPr lang="ru-RU" sz="1400" dirty="0" smtClean="0"/>
              <a:t> радости, веселья, торжества и счастья. С ним связано представление о солнце – источнике всего живого на земле. Солнцу поклонялись, его обожествляли. Символом солнца, в частности, стал помпон на калмыцком головном уборе. Вот почему самым большим грехом у калмыков было, когда кто-нибудь срывал головной убор и бросал его на землю. А если лежал на земле красный лоскуток или красная нить, их обязательно поднимали, дабы не прогневать солнце и не навлечь на себя беды.</a:t>
            </a:r>
          </a:p>
          <a:p>
            <a:r>
              <a:rPr lang="ru-RU" sz="2000" i="1" dirty="0" smtClean="0">
                <a:solidFill>
                  <a:srgbClr val="FFFF00"/>
                </a:solidFill>
              </a:rPr>
              <a:t>Желтый</a:t>
            </a:r>
            <a:r>
              <a:rPr lang="ru-RU" sz="1400" dirty="0" smtClean="0">
                <a:solidFill>
                  <a:srgbClr val="FFFF00"/>
                </a:solidFill>
              </a:rPr>
              <a:t> </a:t>
            </a:r>
            <a:r>
              <a:rPr lang="ru-RU" sz="1400" dirty="0" smtClean="0"/>
              <a:t>и </a:t>
            </a:r>
            <a:r>
              <a:rPr lang="ru-RU" sz="18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золотой</a:t>
            </a:r>
            <a:r>
              <a:rPr lang="ru-RU" sz="1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1400" dirty="0" smtClean="0"/>
              <a:t>цвета символизировали постоянство.  Золотой и желтый – синонимы, эти цвета у ойратов имеют один смысл, означают одно понятие, одно представление – солнечный.  </a:t>
            </a:r>
          </a:p>
          <a:p>
            <a:r>
              <a:rPr lang="ru-RU" sz="2000" i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Голубой</a:t>
            </a:r>
            <a:r>
              <a:rPr lang="ru-RU" sz="2000" dirty="0" smtClean="0"/>
              <a:t> </a:t>
            </a:r>
            <a:r>
              <a:rPr lang="ru-RU" sz="1400" dirty="0" smtClean="0"/>
              <a:t>– цвет лазоревого неба – синоним верности и преданности.</a:t>
            </a:r>
          </a:p>
          <a:p>
            <a:r>
              <a:rPr lang="ru-RU" sz="2000" i="1" dirty="0" smtClean="0">
                <a:solidFill>
                  <a:srgbClr val="92D050"/>
                </a:solidFill>
              </a:rPr>
              <a:t>Зеленый</a:t>
            </a:r>
            <a:r>
              <a:rPr lang="ru-RU" sz="2000" dirty="0" smtClean="0"/>
              <a:t> </a:t>
            </a:r>
            <a:r>
              <a:rPr lang="ru-RU" sz="1400" dirty="0" smtClean="0"/>
              <a:t>– цвет весны, цвет покоя, стабильности. С ним связаны воспоминания о хорошей, счастливой жизни, когда стада сыты и пополняются новым приплодом, когда не нужно далеко уходить от стоянок, в заботе и беспокойстве о завтрашнем дне.</a:t>
            </a:r>
          </a:p>
          <a:p>
            <a:r>
              <a:rPr lang="ru-RU" sz="1800" i="1" dirty="0" smtClean="0">
                <a:solidFill>
                  <a:schemeClr val="bg1"/>
                </a:solidFill>
              </a:rPr>
              <a:t>Белый</a:t>
            </a:r>
            <a:r>
              <a:rPr lang="ru-RU" sz="1800" dirty="0" smtClean="0"/>
              <a:t> </a:t>
            </a:r>
            <a:r>
              <a:rPr lang="ru-RU" sz="1400" dirty="0" smtClean="0"/>
              <a:t>и </a:t>
            </a:r>
            <a:r>
              <a:rPr lang="ru-RU" sz="1400" i="1" dirty="0" smtClean="0"/>
              <a:t>черный -</a:t>
            </a:r>
            <a:r>
              <a:rPr lang="ru-RU" sz="1400" dirty="0" smtClean="0"/>
              <a:t> цвета считались полярно противоположными и символизировали день и ночь, зиму и лето, юг и север. </a:t>
            </a:r>
          </a:p>
          <a:p>
            <a:r>
              <a:rPr lang="ru-RU" sz="1800" i="1" dirty="0" smtClean="0">
                <a:solidFill>
                  <a:schemeClr val="bg1"/>
                </a:solidFill>
              </a:rPr>
              <a:t>Белый</a:t>
            </a:r>
            <a:r>
              <a:rPr lang="ru-RU" sz="1800" dirty="0" smtClean="0"/>
              <a:t> </a:t>
            </a:r>
            <a:r>
              <a:rPr lang="ru-RU" sz="1400" dirty="0" smtClean="0"/>
              <a:t>означал день, свет, жизнь. Часто он заменялся желтым, олицетворяя чистоту и невинность. </a:t>
            </a:r>
          </a:p>
          <a:p>
            <a:r>
              <a:rPr lang="ru-RU" sz="1800" i="1" dirty="0" smtClean="0"/>
              <a:t>Черный</a:t>
            </a:r>
            <a:r>
              <a:rPr lang="ru-RU" sz="1400" dirty="0" smtClean="0"/>
              <a:t> – цвет тьмы и мрака, вызывающий суеверные страхи и представления о злых духах и смерти.</a:t>
            </a:r>
          </a:p>
          <a:p>
            <a:pPr>
              <a:buNone/>
            </a:pPr>
            <a:endParaRPr lang="ru-RU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715250" cy="868362"/>
          </a:xfrm>
          <a:noFill/>
        </p:spPr>
        <p:txBody>
          <a:bodyPr/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Символика цвета и орнамента  русского костюма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550" y="1219200"/>
            <a:ext cx="7715250" cy="54102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1800" b="0" dirty="0" smtClean="0">
                <a:solidFill>
                  <a:srgbClr val="00B050"/>
                </a:solidFill>
              </a:rPr>
              <a:t> </a:t>
            </a:r>
            <a:r>
              <a:rPr lang="ru-RU" sz="2000" dirty="0" smtClean="0">
                <a:solidFill>
                  <a:srgbClr val="00B050"/>
                </a:solidFill>
                <a:latin typeface="+mj-lt"/>
              </a:rPr>
              <a:t>Русский народный костюм отличает богатая красочность – многочисленные оттенки красного: червонный, багряный, алый с вкраплениями синего, огненно – красный, и другие цвета.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7030A0"/>
                </a:solidFill>
                <a:latin typeface="+mj-lt"/>
              </a:rPr>
              <a:t>Цвет в русском народном костюме всегда был символичным: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400" u="sng" dirty="0" smtClean="0">
                <a:solidFill>
                  <a:srgbClr val="FF0000"/>
                </a:solidFill>
                <a:latin typeface="+mj-lt"/>
              </a:rPr>
              <a:t>Красный цвет </a:t>
            </a:r>
            <a:r>
              <a:rPr lang="ru-RU" sz="2000" dirty="0" smtClean="0">
                <a:solidFill>
                  <a:srgbClr val="FF0000"/>
                </a:solidFill>
                <a:latin typeface="+mj-lt"/>
              </a:rPr>
              <a:t>– </a:t>
            </a:r>
            <a:r>
              <a:rPr lang="ru-RU" sz="2000" dirty="0" smtClean="0">
                <a:latin typeface="+mj-lt"/>
              </a:rPr>
              <a:t>жизнь, огонь, кровь. </a:t>
            </a:r>
          </a:p>
          <a:p>
            <a:pPr>
              <a:buFont typeface="Wingdings" pitchFamily="2" charset="2"/>
              <a:buChar char="v"/>
            </a:pPr>
            <a:r>
              <a:rPr lang="ru-RU" sz="2400" u="sng" dirty="0" smtClean="0">
                <a:solidFill>
                  <a:srgbClr val="FFFF00"/>
                </a:solidFill>
                <a:latin typeface="+mj-lt"/>
              </a:rPr>
              <a:t>Желтый</a:t>
            </a:r>
            <a:r>
              <a:rPr lang="ru-RU" sz="2400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– огонь (немного). Зеленый – (очень мало) </a:t>
            </a:r>
          </a:p>
          <a:p>
            <a:pPr>
              <a:buFont typeface="Wingdings" pitchFamily="2" charset="2"/>
              <a:buChar char="v"/>
            </a:pPr>
            <a:r>
              <a:rPr lang="ru-RU" sz="2400" u="sng" dirty="0" smtClean="0">
                <a:solidFill>
                  <a:srgbClr val="0070C0"/>
                </a:solidFill>
                <a:latin typeface="+mj-lt"/>
              </a:rPr>
              <a:t>Синий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400" u="sng" dirty="0" smtClean="0">
                <a:latin typeface="+mj-lt"/>
              </a:rPr>
              <a:t>черный</a:t>
            </a:r>
            <a:r>
              <a:rPr lang="ru-RU" sz="2000" dirty="0" smtClean="0">
                <a:latin typeface="+mj-lt"/>
              </a:rPr>
              <a:t> – тьма, горе.</a:t>
            </a:r>
          </a:p>
          <a:p>
            <a:pPr>
              <a:buFont typeface="Wingdings" pitchFamily="2" charset="2"/>
              <a:buChar char="v"/>
            </a:pPr>
            <a:r>
              <a:rPr lang="ru-RU" sz="2400" u="sng" dirty="0" smtClean="0">
                <a:solidFill>
                  <a:schemeClr val="bg1"/>
                </a:solidFill>
                <a:latin typeface="+mj-lt"/>
              </a:rPr>
              <a:t> Белый </a:t>
            </a:r>
            <a:r>
              <a:rPr lang="ru-RU" sz="2000" dirty="0" smtClean="0">
                <a:latin typeface="+mj-lt"/>
              </a:rPr>
              <a:t>– свет, праздник. </a:t>
            </a:r>
          </a:p>
          <a:p>
            <a:pPr>
              <a:buFont typeface="Wingdings" pitchFamily="2" charset="2"/>
              <a:buChar char="v"/>
            </a:pPr>
            <a:r>
              <a:rPr lang="ru-RU" sz="2400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Охра</a:t>
            </a:r>
            <a:r>
              <a:rPr lang="ru-RU" sz="2000" dirty="0" smtClean="0">
                <a:latin typeface="+mj-lt"/>
              </a:rPr>
              <a:t> – земля </a:t>
            </a:r>
          </a:p>
          <a:p>
            <a:pPr>
              <a:buFont typeface="Wingdings" pitchFamily="2" charset="2"/>
              <a:buChar char="v"/>
            </a:pPr>
            <a:r>
              <a:rPr lang="ru-RU" sz="2400" u="sng" dirty="0" err="1" smtClean="0">
                <a:solidFill>
                  <a:srgbClr val="00B0F0"/>
                </a:solidFill>
                <a:latin typeface="+mj-lt"/>
              </a:rPr>
              <a:t>Голубой</a:t>
            </a:r>
            <a:r>
              <a:rPr lang="ru-RU" sz="2000" dirty="0" smtClean="0">
                <a:latin typeface="+mj-lt"/>
              </a:rPr>
              <a:t>, </a:t>
            </a:r>
            <a:r>
              <a:rPr lang="ru-RU" sz="24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серый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3600" dirty="0" smtClean="0">
                <a:latin typeface="+mj-lt"/>
              </a:rPr>
              <a:t>– </a:t>
            </a:r>
            <a:r>
              <a:rPr lang="ru-RU" sz="2000" dirty="0" smtClean="0">
                <a:latin typeface="+mj-lt"/>
              </a:rPr>
              <a:t>надежда.</a:t>
            </a:r>
          </a:p>
          <a:p>
            <a:pPr>
              <a:buFont typeface="Wingdings" pitchFamily="2" charset="2"/>
              <a:buChar char="v"/>
            </a:pPr>
            <a:endParaRPr lang="ru-RU" sz="1800" b="0" dirty="0" smtClean="0"/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811</TotalTime>
  <Words>670</Words>
  <Application>Microsoft Office PowerPoint</Application>
  <PresentationFormat>Экран (4:3)</PresentationFormat>
  <Paragraphs>87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Тема6</vt:lpstr>
      <vt:lpstr>«Декоративно-прикладное искусство и национальные росписи русских и калмыцких мастеров».</vt:lpstr>
      <vt:lpstr>Презентация PowerPoint</vt:lpstr>
      <vt:lpstr>Содержание:</vt:lpstr>
      <vt:lpstr>Введение </vt:lpstr>
      <vt:lpstr>Презентация PowerPoint</vt:lpstr>
      <vt:lpstr>Основные понятия</vt:lpstr>
      <vt:lpstr>Средства выразительности орнамента:</vt:lpstr>
      <vt:lpstr> Символика цветов на одежде калмыцого костюма </vt:lpstr>
      <vt:lpstr>Символика цвета и орнамента  русского костюма</vt:lpstr>
      <vt:lpstr>Виды и  типы орнаментов</vt:lpstr>
      <vt:lpstr>Типы орнамента:</vt:lpstr>
      <vt:lpstr>Тип орнамента - полоса</vt:lpstr>
      <vt:lpstr>Тип орнамента - розетка</vt:lpstr>
      <vt:lpstr>Тип орнамента - сетчатый</vt:lpstr>
      <vt:lpstr>Виды орнамента:</vt:lpstr>
      <vt:lpstr>Презентация PowerPoint</vt:lpstr>
      <vt:lpstr>Геометрический орнамент</vt:lpstr>
      <vt:lpstr>Растительный орнамент</vt:lpstr>
      <vt:lpstr>Зооморфный  орнамент</vt:lpstr>
      <vt:lpstr>Плетёный орнамент</vt:lpstr>
      <vt:lpstr>РАССМОТРИМ РУССКИЙ НАРОДНЫЙ И КАЛМЫЦКИЙ НАРОДНЫЙ  КОСТЮМЫ</vt:lpstr>
      <vt:lpstr>ОРНАМЕНТЫ РУССКИЙ И КАЛМЫЦКИЙ </vt:lpstr>
      <vt:lpstr>Презентация PowerPoint</vt:lpstr>
      <vt:lpstr>Заключение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degtevi</dc:creator>
  <cp:lastModifiedBy>Asus</cp:lastModifiedBy>
  <cp:revision>46</cp:revision>
  <cp:lastPrinted>1601-01-01T00:00:00Z</cp:lastPrinted>
  <dcterms:created xsi:type="dcterms:W3CDTF">1601-01-01T00:00:00Z</dcterms:created>
  <dcterms:modified xsi:type="dcterms:W3CDTF">2021-02-01T14:36:21Z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