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23"/>
  </p:notesMasterIdLst>
  <p:handoutMasterIdLst>
    <p:handoutMasterId r:id="rId24"/>
  </p:handoutMasterIdLst>
  <p:sldIdLst>
    <p:sldId id="428" r:id="rId2"/>
    <p:sldId id="427" r:id="rId3"/>
    <p:sldId id="422" r:id="rId4"/>
    <p:sldId id="423" r:id="rId5"/>
    <p:sldId id="424" r:id="rId6"/>
    <p:sldId id="425" r:id="rId7"/>
    <p:sldId id="405" r:id="rId8"/>
    <p:sldId id="406" r:id="rId9"/>
    <p:sldId id="397" r:id="rId10"/>
    <p:sldId id="409" r:id="rId11"/>
    <p:sldId id="410" r:id="rId12"/>
    <p:sldId id="411" r:id="rId13"/>
    <p:sldId id="412" r:id="rId14"/>
    <p:sldId id="398" r:id="rId15"/>
    <p:sldId id="414" r:id="rId16"/>
    <p:sldId id="399" r:id="rId17"/>
    <p:sldId id="416" r:id="rId18"/>
    <p:sldId id="402" r:id="rId19"/>
    <p:sldId id="403" r:id="rId20"/>
    <p:sldId id="404" r:id="rId21"/>
    <p:sldId id="3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B0F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B0F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FF"/>
    <a:srgbClr val="CC0099"/>
    <a:srgbClr val="FF0066"/>
    <a:srgbClr val="FFFF66"/>
    <a:srgbClr val="800000"/>
    <a:srgbClr val="CC3300"/>
    <a:srgbClr val="FF5F2D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32" autoAdjust="0"/>
    <p:restoredTop sz="92609" autoAdjust="0"/>
  </p:normalViewPr>
  <p:slideViewPr>
    <p:cSldViewPr>
      <p:cViewPr>
        <p:scale>
          <a:sx n="80" d="100"/>
          <a:sy n="80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7AAA2-38A6-4525-AE1E-B6594E47A2C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C0EFA0-B697-443E-8B8C-D855F3B138A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4000" b="1" i="1" dirty="0" smtClean="0">
              <a:solidFill>
                <a:srgbClr val="FFFF00"/>
              </a:solidFill>
              <a:latin typeface="Arial Narrow" pitchFamily="34" charset="0"/>
            </a:rPr>
            <a:t>Источники </a:t>
          </a:r>
          <a:r>
            <a:rPr lang="ru-RU" sz="2400" b="1" i="1" dirty="0" smtClean="0">
              <a:solidFill>
                <a:srgbClr val="FFFF00"/>
              </a:solidFill>
              <a:latin typeface="Arial Narrow" pitchFamily="34" charset="0"/>
            </a:rPr>
            <a:t>самообразования</a:t>
          </a:r>
          <a:endParaRPr lang="ru-RU" sz="2400" b="1" i="1" dirty="0">
            <a:solidFill>
              <a:srgbClr val="FFFF00"/>
            </a:solidFill>
            <a:latin typeface="Arial Narrow" pitchFamily="34" charset="0"/>
          </a:endParaRPr>
        </a:p>
      </dgm:t>
    </dgm:pt>
    <dgm:pt modelId="{EB2522E1-E308-439A-8F0F-B33405474427}" type="parTrans" cxnId="{D3F4133B-8DE7-46E4-921F-4B721EBA789F}">
      <dgm:prSet/>
      <dgm:spPr/>
      <dgm:t>
        <a:bodyPr/>
        <a:lstStyle/>
        <a:p>
          <a:endParaRPr lang="ru-RU"/>
        </a:p>
      </dgm:t>
    </dgm:pt>
    <dgm:pt modelId="{AC190A5F-F462-41D7-9FDB-4F745558A9D6}" type="sibTrans" cxnId="{D3F4133B-8DE7-46E4-921F-4B721EBA789F}">
      <dgm:prSet/>
      <dgm:spPr/>
      <dgm:t>
        <a:bodyPr/>
        <a:lstStyle/>
        <a:p>
          <a:endParaRPr lang="ru-RU"/>
        </a:p>
      </dgm:t>
    </dgm:pt>
    <dgm:pt modelId="{C9972785-AB47-4304-91BC-1BF801B08B5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Методическая литература, газеты, журналы</a:t>
          </a:r>
          <a:endParaRPr lang="ru-RU" sz="1800" b="1" dirty="0">
            <a:solidFill>
              <a:schemeClr val="tx1"/>
            </a:solidFill>
          </a:endParaRPr>
        </a:p>
      </dgm:t>
    </dgm:pt>
    <dgm:pt modelId="{9E303B5D-58A0-443B-9F02-3A97CCE0524D}" type="parTrans" cxnId="{C0A02F1C-FF58-42E4-97D2-4F7875B38275}">
      <dgm:prSet/>
      <dgm:spPr/>
      <dgm:t>
        <a:bodyPr/>
        <a:lstStyle/>
        <a:p>
          <a:endParaRPr lang="ru-RU"/>
        </a:p>
      </dgm:t>
    </dgm:pt>
    <dgm:pt modelId="{0072F902-4E6F-4123-A0D5-078E39B50084}" type="sibTrans" cxnId="{C0A02F1C-FF58-42E4-97D2-4F7875B38275}">
      <dgm:prSet/>
      <dgm:spPr/>
      <dgm:t>
        <a:bodyPr/>
        <a:lstStyle/>
        <a:p>
          <a:endParaRPr lang="ru-RU"/>
        </a:p>
      </dgm:t>
    </dgm:pt>
    <dgm:pt modelId="{EF71F34F-B155-42A4-8628-1B7D33B0C5D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Интернет, видео, аудио информация на различных носителях, телевидение</a:t>
          </a:r>
          <a:endParaRPr lang="ru-RU" sz="1800" b="1" dirty="0">
            <a:solidFill>
              <a:schemeClr val="tx1"/>
            </a:solidFill>
          </a:endParaRPr>
        </a:p>
      </dgm:t>
    </dgm:pt>
    <dgm:pt modelId="{E4BDE985-4209-4605-8DB8-795EDF325221}" type="parTrans" cxnId="{A821A005-86B4-4590-BE64-30DA64D2C995}">
      <dgm:prSet/>
      <dgm:spPr/>
      <dgm:t>
        <a:bodyPr/>
        <a:lstStyle/>
        <a:p>
          <a:endParaRPr lang="ru-RU"/>
        </a:p>
      </dgm:t>
    </dgm:pt>
    <dgm:pt modelId="{DE4CF73F-748B-42EC-A057-5EBD4139F59F}" type="sibTrans" cxnId="{A821A005-86B4-4590-BE64-30DA64D2C995}">
      <dgm:prSet/>
      <dgm:spPr/>
      <dgm:t>
        <a:bodyPr/>
        <a:lstStyle/>
        <a:p>
          <a:endParaRPr lang="ru-RU"/>
        </a:p>
      </dgm:t>
    </dgm:pt>
    <dgm:pt modelId="{EE4329BB-2970-4050-9843-2CBC94AF7E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Мастер-классы, семинары, курсы повышения квалификации, курсы дистанционного обучения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FDDAA993-DC12-4BAD-9E33-E71E53E34FC4}" type="parTrans" cxnId="{0D6A12CF-BD33-4033-9EC3-3677872E9188}">
      <dgm:prSet/>
      <dgm:spPr/>
      <dgm:t>
        <a:bodyPr/>
        <a:lstStyle/>
        <a:p>
          <a:endParaRPr lang="ru-RU"/>
        </a:p>
      </dgm:t>
    </dgm:pt>
    <dgm:pt modelId="{76148EEA-383A-453A-B3B1-926BEF0433B1}" type="sibTrans" cxnId="{0D6A12CF-BD33-4033-9EC3-3677872E9188}">
      <dgm:prSet/>
      <dgm:spPr/>
      <dgm:t>
        <a:bodyPr/>
        <a:lstStyle/>
        <a:p>
          <a:endParaRPr lang="ru-RU"/>
        </a:p>
      </dgm:t>
    </dgm:pt>
    <dgm:pt modelId="{7EE36412-0F30-4577-8E25-3D82BFB75C3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Экскурсии, концерты, театр, путешествия</a:t>
          </a:r>
          <a:endParaRPr lang="ru-RU" sz="1800" b="1" dirty="0">
            <a:solidFill>
              <a:schemeClr val="tx1"/>
            </a:solidFill>
          </a:endParaRPr>
        </a:p>
      </dgm:t>
    </dgm:pt>
    <dgm:pt modelId="{A8A21AB0-A665-4D9E-94F3-50EAD8C5FD00}" type="parTrans" cxnId="{BE18EBFD-EF39-4CDE-8FA4-DED3F468989F}">
      <dgm:prSet/>
      <dgm:spPr/>
      <dgm:t>
        <a:bodyPr/>
        <a:lstStyle/>
        <a:p>
          <a:endParaRPr lang="ru-RU"/>
        </a:p>
      </dgm:t>
    </dgm:pt>
    <dgm:pt modelId="{61260730-62D8-4492-8CEB-1F9E23D93C7E}" type="sibTrans" cxnId="{BE18EBFD-EF39-4CDE-8FA4-DED3F468989F}">
      <dgm:prSet/>
      <dgm:spPr/>
      <dgm:t>
        <a:bodyPr/>
        <a:lstStyle/>
        <a:p>
          <a:endParaRPr lang="ru-RU"/>
        </a:p>
      </dgm:t>
    </dgm:pt>
    <dgm:pt modelId="{720D9774-2E29-4281-A964-37B91AA12664}" type="pres">
      <dgm:prSet presAssocID="{0427AAA2-38A6-4525-AE1E-B6594E47A2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EC7CF-879E-4EE4-9777-B6D155841EE8}" type="pres">
      <dgm:prSet presAssocID="{7FC0EFA0-B697-443E-8B8C-D855F3B138A8}" presName="centerShape" presStyleLbl="node0" presStyleIdx="0" presStyleCnt="1" custScaleX="165841" custScaleY="124248"/>
      <dgm:spPr/>
      <dgm:t>
        <a:bodyPr/>
        <a:lstStyle/>
        <a:p>
          <a:endParaRPr lang="ru-RU"/>
        </a:p>
      </dgm:t>
    </dgm:pt>
    <dgm:pt modelId="{0F1383B9-FFE4-4DAF-96A1-4B49AE3427B3}" type="pres">
      <dgm:prSet presAssocID="{C9972785-AB47-4304-91BC-1BF801B08B5E}" presName="node" presStyleLbl="node1" presStyleIdx="0" presStyleCnt="4" custScaleX="18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FC6AA-AEB7-47EA-99AF-51A95CE49375}" type="pres">
      <dgm:prSet presAssocID="{C9972785-AB47-4304-91BC-1BF801B08B5E}" presName="dummy" presStyleCnt="0"/>
      <dgm:spPr/>
    </dgm:pt>
    <dgm:pt modelId="{1302AB47-A91B-48DD-AE27-AFCF6EFBB6A2}" type="pres">
      <dgm:prSet presAssocID="{0072F902-4E6F-4123-A0D5-078E39B50084}" presName="sibTrans" presStyleLbl="sibTrans2D1" presStyleIdx="0" presStyleCnt="4" custScaleX="132185" custScaleY="96534" custLinFactNeighborX="-4457" custLinFactNeighborY="755"/>
      <dgm:spPr/>
      <dgm:t>
        <a:bodyPr/>
        <a:lstStyle/>
        <a:p>
          <a:endParaRPr lang="ru-RU"/>
        </a:p>
      </dgm:t>
    </dgm:pt>
    <dgm:pt modelId="{F5046FA2-ED97-462D-BA84-87A5128FE418}" type="pres">
      <dgm:prSet presAssocID="{EF71F34F-B155-42A4-8628-1B7D33B0C5D7}" presName="node" presStyleLbl="node1" presStyleIdx="1" presStyleCnt="4" custScaleX="137454" custScaleY="173098" custRadScaleRad="136303" custRadScaleInc="2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3F5C-8995-48D8-94EF-F2E77A8D0C8B}" type="pres">
      <dgm:prSet presAssocID="{EF71F34F-B155-42A4-8628-1B7D33B0C5D7}" presName="dummy" presStyleCnt="0"/>
      <dgm:spPr/>
    </dgm:pt>
    <dgm:pt modelId="{1E6AE4DA-9F9D-43FC-81A3-85478A17CD92}" type="pres">
      <dgm:prSet presAssocID="{DE4CF73F-748B-42EC-A057-5EBD4139F59F}" presName="sibTrans" presStyleLbl="sibTrans2D1" presStyleIdx="1" presStyleCnt="4" custLinFactNeighborX="5090" custLinFactNeighborY="9306"/>
      <dgm:spPr/>
      <dgm:t>
        <a:bodyPr/>
        <a:lstStyle/>
        <a:p>
          <a:endParaRPr lang="ru-RU"/>
        </a:p>
      </dgm:t>
    </dgm:pt>
    <dgm:pt modelId="{5B9E19D5-62F2-45EB-A578-FA23D7001F4A}" type="pres">
      <dgm:prSet presAssocID="{EE4329BB-2970-4050-9843-2CBC94AF7E44}" presName="node" presStyleLbl="node1" presStyleIdx="2" presStyleCnt="4" custScaleX="227908" custScaleY="108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F8650-CF36-4004-8304-3E932E667B81}" type="pres">
      <dgm:prSet presAssocID="{EE4329BB-2970-4050-9843-2CBC94AF7E44}" presName="dummy" presStyleCnt="0"/>
      <dgm:spPr/>
    </dgm:pt>
    <dgm:pt modelId="{31310698-A52A-47EC-8399-B90310F95799}" type="pres">
      <dgm:prSet presAssocID="{76148EEA-383A-453A-B3B1-926BEF0433B1}" presName="sibTrans" presStyleLbl="sibTrans2D1" presStyleIdx="2" presStyleCnt="4" custLinFactNeighborX="-6444" custLinFactNeighborY="6773"/>
      <dgm:spPr/>
      <dgm:t>
        <a:bodyPr/>
        <a:lstStyle/>
        <a:p>
          <a:endParaRPr lang="ru-RU"/>
        </a:p>
      </dgm:t>
    </dgm:pt>
    <dgm:pt modelId="{EA423820-6814-4BBD-AB25-55FA39A1E91E}" type="pres">
      <dgm:prSet presAssocID="{7EE36412-0F30-4577-8E25-3D82BFB75C3F}" presName="node" presStyleLbl="node1" presStyleIdx="3" presStyleCnt="4" custScaleX="133493" custScaleY="165991" custRadScaleRad="158670" custRadScaleInc="-18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80243-852A-4549-B1B4-5C8923AE2A34}" type="pres">
      <dgm:prSet presAssocID="{7EE36412-0F30-4577-8E25-3D82BFB75C3F}" presName="dummy" presStyleCnt="0"/>
      <dgm:spPr/>
    </dgm:pt>
    <dgm:pt modelId="{7FDEC0C9-8F86-4EAA-B529-94E815A5E846}" type="pres">
      <dgm:prSet presAssocID="{61260730-62D8-4492-8CEB-1F9E23D93C7E}" presName="sibTrans" presStyleLbl="sibTrans2D1" presStyleIdx="3" presStyleCnt="4" custScaleX="131957" custScaleY="105696" custLinFactNeighborX="13190" custLinFactNeighborY="3488"/>
      <dgm:spPr/>
      <dgm:t>
        <a:bodyPr/>
        <a:lstStyle/>
        <a:p>
          <a:endParaRPr lang="ru-RU"/>
        </a:p>
      </dgm:t>
    </dgm:pt>
  </dgm:ptLst>
  <dgm:cxnLst>
    <dgm:cxn modelId="{0D6A12CF-BD33-4033-9EC3-3677872E9188}" srcId="{7FC0EFA0-B697-443E-8B8C-D855F3B138A8}" destId="{EE4329BB-2970-4050-9843-2CBC94AF7E44}" srcOrd="2" destOrd="0" parTransId="{FDDAA993-DC12-4BAD-9E33-E71E53E34FC4}" sibTransId="{76148EEA-383A-453A-B3B1-926BEF0433B1}"/>
    <dgm:cxn modelId="{BE18EBFD-EF39-4CDE-8FA4-DED3F468989F}" srcId="{7FC0EFA0-B697-443E-8B8C-D855F3B138A8}" destId="{7EE36412-0F30-4577-8E25-3D82BFB75C3F}" srcOrd="3" destOrd="0" parTransId="{A8A21AB0-A665-4D9E-94F3-50EAD8C5FD00}" sibTransId="{61260730-62D8-4492-8CEB-1F9E23D93C7E}"/>
    <dgm:cxn modelId="{8848295B-39D4-44D9-BCA7-90A048D623BA}" type="presOf" srcId="{EF71F34F-B155-42A4-8628-1B7D33B0C5D7}" destId="{F5046FA2-ED97-462D-BA84-87A5128FE418}" srcOrd="0" destOrd="0" presId="urn:microsoft.com/office/officeart/2005/8/layout/radial6"/>
    <dgm:cxn modelId="{CE54809B-A0E0-499A-A054-B7AF1F5DAAE9}" type="presOf" srcId="{DE4CF73F-748B-42EC-A057-5EBD4139F59F}" destId="{1E6AE4DA-9F9D-43FC-81A3-85478A17CD92}" srcOrd="0" destOrd="0" presId="urn:microsoft.com/office/officeart/2005/8/layout/radial6"/>
    <dgm:cxn modelId="{D3F4133B-8DE7-46E4-921F-4B721EBA789F}" srcId="{0427AAA2-38A6-4525-AE1E-B6594E47A2C3}" destId="{7FC0EFA0-B697-443E-8B8C-D855F3B138A8}" srcOrd="0" destOrd="0" parTransId="{EB2522E1-E308-439A-8F0F-B33405474427}" sibTransId="{AC190A5F-F462-41D7-9FDB-4F745558A9D6}"/>
    <dgm:cxn modelId="{A821A005-86B4-4590-BE64-30DA64D2C995}" srcId="{7FC0EFA0-B697-443E-8B8C-D855F3B138A8}" destId="{EF71F34F-B155-42A4-8628-1B7D33B0C5D7}" srcOrd="1" destOrd="0" parTransId="{E4BDE985-4209-4605-8DB8-795EDF325221}" sibTransId="{DE4CF73F-748B-42EC-A057-5EBD4139F59F}"/>
    <dgm:cxn modelId="{92BDC93E-CE9C-4F71-9CF9-6EDF4DDA3B3C}" type="presOf" srcId="{0072F902-4E6F-4123-A0D5-078E39B50084}" destId="{1302AB47-A91B-48DD-AE27-AFCF6EFBB6A2}" srcOrd="0" destOrd="0" presId="urn:microsoft.com/office/officeart/2005/8/layout/radial6"/>
    <dgm:cxn modelId="{C0A02F1C-FF58-42E4-97D2-4F7875B38275}" srcId="{7FC0EFA0-B697-443E-8B8C-D855F3B138A8}" destId="{C9972785-AB47-4304-91BC-1BF801B08B5E}" srcOrd="0" destOrd="0" parTransId="{9E303B5D-58A0-443B-9F02-3A97CCE0524D}" sibTransId="{0072F902-4E6F-4123-A0D5-078E39B50084}"/>
    <dgm:cxn modelId="{5F5D7533-6E22-4E13-B54E-9FA3332ACC08}" type="presOf" srcId="{61260730-62D8-4492-8CEB-1F9E23D93C7E}" destId="{7FDEC0C9-8F86-4EAA-B529-94E815A5E846}" srcOrd="0" destOrd="0" presId="urn:microsoft.com/office/officeart/2005/8/layout/radial6"/>
    <dgm:cxn modelId="{C1F8ADDA-65FD-4961-8D2B-A6AB6260F6A2}" type="presOf" srcId="{7FC0EFA0-B697-443E-8B8C-D855F3B138A8}" destId="{440EC7CF-879E-4EE4-9777-B6D155841EE8}" srcOrd="0" destOrd="0" presId="urn:microsoft.com/office/officeart/2005/8/layout/radial6"/>
    <dgm:cxn modelId="{B2F48FF5-E2C9-4C06-BB4E-DFAA4C48FEBB}" type="presOf" srcId="{C9972785-AB47-4304-91BC-1BF801B08B5E}" destId="{0F1383B9-FFE4-4DAF-96A1-4B49AE3427B3}" srcOrd="0" destOrd="0" presId="urn:microsoft.com/office/officeart/2005/8/layout/radial6"/>
    <dgm:cxn modelId="{A818F2DC-7EE4-41DB-BC64-8916B838B8D8}" type="presOf" srcId="{76148EEA-383A-453A-B3B1-926BEF0433B1}" destId="{31310698-A52A-47EC-8399-B90310F95799}" srcOrd="0" destOrd="0" presId="urn:microsoft.com/office/officeart/2005/8/layout/radial6"/>
    <dgm:cxn modelId="{B4B801A9-81E5-4793-A85B-C3DFA57D481E}" type="presOf" srcId="{7EE36412-0F30-4577-8E25-3D82BFB75C3F}" destId="{EA423820-6814-4BBD-AB25-55FA39A1E91E}" srcOrd="0" destOrd="0" presId="urn:microsoft.com/office/officeart/2005/8/layout/radial6"/>
    <dgm:cxn modelId="{8A6F8B34-E5BD-40C0-B5AF-6EF2C8D28F1E}" type="presOf" srcId="{EE4329BB-2970-4050-9843-2CBC94AF7E44}" destId="{5B9E19D5-62F2-45EB-A578-FA23D7001F4A}" srcOrd="0" destOrd="0" presId="urn:microsoft.com/office/officeart/2005/8/layout/radial6"/>
    <dgm:cxn modelId="{C5D97595-B691-4B53-84BD-BB54EBA4CBAF}" type="presOf" srcId="{0427AAA2-38A6-4525-AE1E-B6594E47A2C3}" destId="{720D9774-2E29-4281-A964-37B91AA12664}" srcOrd="0" destOrd="0" presId="urn:microsoft.com/office/officeart/2005/8/layout/radial6"/>
    <dgm:cxn modelId="{C45DAA9C-4DAA-4C22-939C-159BF537D4DC}" type="presParOf" srcId="{720D9774-2E29-4281-A964-37B91AA12664}" destId="{440EC7CF-879E-4EE4-9777-B6D155841EE8}" srcOrd="0" destOrd="0" presId="urn:microsoft.com/office/officeart/2005/8/layout/radial6"/>
    <dgm:cxn modelId="{642418CE-BC73-43D7-9B4A-4CED445EAAE8}" type="presParOf" srcId="{720D9774-2E29-4281-A964-37B91AA12664}" destId="{0F1383B9-FFE4-4DAF-96A1-4B49AE3427B3}" srcOrd="1" destOrd="0" presId="urn:microsoft.com/office/officeart/2005/8/layout/radial6"/>
    <dgm:cxn modelId="{F51F726B-D9AD-4284-AE81-E1A1579C59F6}" type="presParOf" srcId="{720D9774-2E29-4281-A964-37B91AA12664}" destId="{DAFFC6AA-AEB7-47EA-99AF-51A95CE49375}" srcOrd="2" destOrd="0" presId="urn:microsoft.com/office/officeart/2005/8/layout/radial6"/>
    <dgm:cxn modelId="{F6D7DB79-4FF6-422B-9449-70F5BE97F012}" type="presParOf" srcId="{720D9774-2E29-4281-A964-37B91AA12664}" destId="{1302AB47-A91B-48DD-AE27-AFCF6EFBB6A2}" srcOrd="3" destOrd="0" presId="urn:microsoft.com/office/officeart/2005/8/layout/radial6"/>
    <dgm:cxn modelId="{1CD1565C-1964-4345-84C8-77B85ECEA34A}" type="presParOf" srcId="{720D9774-2E29-4281-A964-37B91AA12664}" destId="{F5046FA2-ED97-462D-BA84-87A5128FE418}" srcOrd="4" destOrd="0" presId="urn:microsoft.com/office/officeart/2005/8/layout/radial6"/>
    <dgm:cxn modelId="{C4673413-F2A7-4B45-89A4-D73891CBF4C9}" type="presParOf" srcId="{720D9774-2E29-4281-A964-37B91AA12664}" destId="{BC743F5C-8995-48D8-94EF-F2E77A8D0C8B}" srcOrd="5" destOrd="0" presId="urn:microsoft.com/office/officeart/2005/8/layout/radial6"/>
    <dgm:cxn modelId="{893540EA-A621-4A63-840D-350E0E0EE568}" type="presParOf" srcId="{720D9774-2E29-4281-A964-37B91AA12664}" destId="{1E6AE4DA-9F9D-43FC-81A3-85478A17CD92}" srcOrd="6" destOrd="0" presId="urn:microsoft.com/office/officeart/2005/8/layout/radial6"/>
    <dgm:cxn modelId="{62D297C3-F614-4CE9-9E82-9FDF9AB684F7}" type="presParOf" srcId="{720D9774-2E29-4281-A964-37B91AA12664}" destId="{5B9E19D5-62F2-45EB-A578-FA23D7001F4A}" srcOrd="7" destOrd="0" presId="urn:microsoft.com/office/officeart/2005/8/layout/radial6"/>
    <dgm:cxn modelId="{98C0D2C5-E2D6-4F3A-A100-92AA357E363D}" type="presParOf" srcId="{720D9774-2E29-4281-A964-37B91AA12664}" destId="{9DFF8650-CF36-4004-8304-3E932E667B81}" srcOrd="8" destOrd="0" presId="urn:microsoft.com/office/officeart/2005/8/layout/radial6"/>
    <dgm:cxn modelId="{899D9EDC-952A-451A-B963-E162774D0282}" type="presParOf" srcId="{720D9774-2E29-4281-A964-37B91AA12664}" destId="{31310698-A52A-47EC-8399-B90310F95799}" srcOrd="9" destOrd="0" presId="urn:microsoft.com/office/officeart/2005/8/layout/radial6"/>
    <dgm:cxn modelId="{8549A31F-C6FA-4176-8630-59839B497970}" type="presParOf" srcId="{720D9774-2E29-4281-A964-37B91AA12664}" destId="{EA423820-6814-4BBD-AB25-55FA39A1E91E}" srcOrd="10" destOrd="0" presId="urn:microsoft.com/office/officeart/2005/8/layout/radial6"/>
    <dgm:cxn modelId="{ECCAF1BC-BC8A-4633-B6AA-B036987AD928}" type="presParOf" srcId="{720D9774-2E29-4281-A964-37B91AA12664}" destId="{B6180243-852A-4549-B1B4-5C8923AE2A34}" srcOrd="11" destOrd="0" presId="urn:microsoft.com/office/officeart/2005/8/layout/radial6"/>
    <dgm:cxn modelId="{5410FDB4-D4C1-4C76-9F40-64002B3341F4}" type="presParOf" srcId="{720D9774-2E29-4281-A964-37B91AA12664}" destId="{7FDEC0C9-8F86-4EAA-B529-94E815A5E846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B52928-BD42-414D-A28A-4D66571FAD7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83AEE0-037E-4387-B2BD-9F01D0A5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kumimoji="0"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62CA53-03B3-4D8F-84AD-24AF4649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0BD918-6CB2-4EBF-B702-54F8CD946992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14264B-1A90-4B29-AA19-BCF4B645C73C}" type="slidenum">
              <a:rPr lang="ru-RU" altLang="ru-RU" sz="1200"/>
              <a:pPr algn="r"/>
              <a:t>16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2C40-0203-4DB3-9CE5-FBDAA4F09E24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12B081DD-CB35-4CDF-9154-7A39BBFB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7583-9BB3-43CA-9EC4-EEFBDED04B2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28B04A5C-CFF8-47CA-AC37-5F91EAF0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B9EF-6906-40C2-AC3B-BCABA48B160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9F654CB5-13A6-427E-B643-3D865B634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2327-AAF0-4FA1-9EBD-E9BA428A1C0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B159AAB9-C31A-45ED-AA65-E1F7B966A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6924-22B9-492E-8BEB-3B2EB728922B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93CC3BE-C64B-492B-B4E1-86312736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F9FA-F5FD-4B20-8326-759AED1769D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312B6C6-B94C-4753-AA05-101CDEDC4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7119-3E4D-41D4-93E4-D708A523CCB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F71A474E-5B51-4197-9E66-3AA1CEAE6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7D9C-E3C9-4C29-B938-68C7D9B5F52B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32452C84-C123-45F9-BDDA-CF8F9E15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9D1AF-496A-4400-A0A6-F6437E41BE7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A0B53D2A-AEAC-4F02-B558-25E6D8678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C5AD-1212-40C7-90F4-3E6D63DC530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D894C236-9815-48CA-9AC6-979FA7614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F1FE-A32B-48DF-9E20-36AB824ED98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C8FCE3F-21B4-44CE-BB9A-0CAD0291C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  <a:lvl2pPr lvl="1">
              <a:spcBef>
                <a:spcPct val="20000"/>
              </a:spcBef>
              <a:buFontTx/>
              <a:buChar char="•"/>
              <a:defRPr/>
            </a:lvl2pPr>
          </a:lstStyle>
          <a:p>
            <a:pPr lvl="1">
              <a:defRPr/>
            </a:pPr>
            <a:fld id="{4A872C75-8D32-4ADA-8718-FC280354B7D2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FontTx/>
                  <a:buChar char="•"/>
                  <a:defRPr/>
                </a:pPr>
                <a:endParaRPr lang="ru-RU"/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ru-RU"/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FontTx/>
              <a:buChar char="•"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advClick="0" advTm="5000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.png"/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12" Type="http://schemas.openxmlformats.org/officeDocument/2006/relationships/slide" Target="slide1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85918" y="357166"/>
            <a:ext cx="6972320" cy="796908"/>
          </a:xfrm>
          <a:noFill/>
        </p:spPr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>                </a:t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0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000" dirty="0" smtClean="0">
                <a:solidFill>
                  <a:schemeClr val="hlink"/>
                </a:solidFill>
                <a:effectLst/>
                <a:latin typeface="Arial Black" pitchFamily="34" charset="0"/>
              </a:rPr>
              <a:t>РАИМБЕКОВА</a:t>
            </a:r>
            <a:r>
              <a:rPr lang="ru-RU" sz="3200" dirty="0" smtClean="0">
                <a:solidFill>
                  <a:schemeClr val="hlink"/>
                </a:solidFill>
                <a:effectLst/>
                <a:latin typeface="Arial Black" pitchFamily="34" charset="0"/>
              </a:rPr>
              <a:t>   </a:t>
            </a:r>
            <a:r>
              <a:rPr lang="ru-RU" sz="3600" dirty="0" smtClean="0">
                <a:solidFill>
                  <a:schemeClr val="hlink"/>
                </a:solidFill>
                <a:effectLst/>
                <a:latin typeface="Arial Black" pitchFamily="34" charset="0"/>
              </a:rPr>
              <a:t>                 </a:t>
            </a:r>
            <a:r>
              <a:rPr lang="ru-RU" sz="2400" dirty="0" smtClean="0">
                <a:solidFill>
                  <a:schemeClr val="hlink"/>
                </a:solidFill>
                <a:effectLst/>
                <a:latin typeface="Arial Black" pitchFamily="34" charset="0"/>
              </a:rPr>
              <a:t>УЛЖАН КЕТТЕШКЫЗЫ </a:t>
            </a:r>
            <a:r>
              <a:rPr lang="ru-RU" sz="1400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1400" dirty="0" smtClean="0">
                <a:solidFill>
                  <a:schemeClr val="hlink"/>
                </a:solidFill>
                <a:effectLst/>
                <a:latin typeface="Arial" charset="0"/>
              </a:rPr>
            </a:br>
            <a:r>
              <a:rPr lang="ru-RU" sz="4800" i="1" dirty="0" smtClean="0">
                <a:solidFill>
                  <a:schemeClr val="hlink"/>
                </a:solidFill>
                <a:effectLst/>
                <a:latin typeface="Arial" charset="0"/>
              </a:rPr>
              <a:t/>
            </a:r>
            <a:br>
              <a:rPr lang="ru-RU" sz="4800" i="1" dirty="0" smtClean="0">
                <a:solidFill>
                  <a:schemeClr val="hlink"/>
                </a:solidFill>
                <a:effectLst/>
                <a:latin typeface="Arial" charset="0"/>
              </a:rPr>
            </a:br>
            <a:endParaRPr lang="ru-RU" sz="3200" i="1" dirty="0" smtClean="0"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ru-RU" b="1" i="1" u="sng" dirty="0" smtClean="0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defRPr/>
            </a:pPr>
            <a:endParaRPr lang="ru-RU" sz="2400" b="1" dirty="0" smtClean="0">
              <a:effectLst/>
              <a:latin typeface="Arial" charset="0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928794" y="785794"/>
            <a:ext cx="6929485" cy="32861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91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8596" y="571480"/>
            <a:ext cx="1928826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AutoShape 2"/>
          <p:cNvSpPr txBox="1">
            <a:spLocks noChangeArrowheads="1"/>
          </p:cNvSpPr>
          <p:nvPr/>
        </p:nvSpPr>
        <p:spPr>
          <a:xfrm>
            <a:off x="642938" y="3143250"/>
            <a:ext cx="7500962" cy="307183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Цель  мастер-класса: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</a:t>
            </a:r>
            <a:r>
              <a:rPr kumimoji="0" lang="ru-RU" sz="2000" b="0" i="1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создать условия для самосовершенствования учителя, формируется индивидуальный стиль творческой педагогической деятельности в процессе опытно-экспериментальной работы</a:t>
            </a:r>
            <a:endParaRPr kumimoji="0" lang="kk-KZ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14290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14313" y="642938"/>
            <a:ext cx="878681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6000" b="1" dirty="0" smtClean="0">
                <a:solidFill>
                  <a:schemeClr val="hlink"/>
                </a:solidFill>
              </a:rPr>
              <a:t>             Главное  </a:t>
            </a:r>
            <a:endParaRPr lang="ru-RU" sz="6000" b="1" dirty="0">
              <a:solidFill>
                <a:schemeClr val="hlink"/>
              </a:solidFill>
            </a:endParaRPr>
          </a:p>
          <a:p>
            <a:pPr eaLnBrk="1" hangingPunct="1"/>
            <a:r>
              <a:rPr lang="ru-RU" sz="6000" b="1" dirty="0">
                <a:solidFill>
                  <a:schemeClr val="hlink"/>
                </a:solidFill>
              </a:rPr>
              <a:t>  в  </a:t>
            </a:r>
            <a:r>
              <a:rPr lang="ru-RU" sz="7200" b="1" dirty="0">
                <a:solidFill>
                  <a:schemeClr val="hlink"/>
                </a:solidFill>
              </a:rPr>
              <a:t>само</a:t>
            </a:r>
            <a:r>
              <a:rPr lang="ru-RU" sz="6000" b="1" dirty="0">
                <a:solidFill>
                  <a:schemeClr val="hlink"/>
                </a:solidFill>
              </a:rPr>
              <a:t>образовании</a:t>
            </a:r>
          </a:p>
          <a:p>
            <a:pPr eaLnBrk="1" hangingPunct="1"/>
            <a:endParaRPr lang="ru-RU" sz="4500" b="1" dirty="0">
              <a:solidFill>
                <a:schemeClr val="hlink"/>
              </a:solidFill>
            </a:endParaRPr>
          </a:p>
          <a:p>
            <a:pPr eaLnBrk="1" hangingPunct="1"/>
            <a:endParaRPr lang="ru-RU" sz="4500" b="1" dirty="0">
              <a:solidFill>
                <a:schemeClr val="hlink"/>
              </a:solidFill>
            </a:endParaRPr>
          </a:p>
          <a:p>
            <a:pPr eaLnBrk="1" hangingPunct="1"/>
            <a:r>
              <a:rPr lang="ru-RU" sz="4500" b="1" i="1" dirty="0">
                <a:solidFill>
                  <a:schemeClr val="hlink"/>
                </a:solidFill>
              </a:rPr>
              <a:t> </a:t>
            </a:r>
            <a:r>
              <a:rPr lang="ru-RU" sz="8000" b="1" i="1" u="sng" dirty="0">
                <a:solidFill>
                  <a:schemeClr val="tx1"/>
                </a:solidFill>
              </a:rPr>
              <a:t>МОТИВ!</a:t>
            </a:r>
          </a:p>
          <a:p>
            <a:pPr eaLnBrk="1" hangingPunct="1"/>
            <a:endParaRPr lang="ru-RU" sz="4000" b="1" dirty="0">
              <a:solidFill>
                <a:schemeClr val="hlink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57882"/>
            <a:ext cx="3517893" cy="390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57298"/>
            <a:ext cx="9144000" cy="517064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Конкуренция: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Не секрет, что многие родители, приводя ребенка в школу, просятся в класс к конкретному учителю, предметнику или классному руководителю. Если учитель на хорошем счету у администрации, методического совета, отдела образования, он имеет больше прав в выборе классов, нагрузки и др.</a:t>
            </a:r>
            <a:endParaRPr lang="ru-RU" b="1" dirty="0" smtClean="0">
              <a:solidFill>
                <a:schemeClr val="bg2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•Общественное мнение:</a:t>
            </a: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Учителю не безразлично, считают его «хорошим» или «плохим». Плохим учителем быть обидно.</a:t>
            </a:r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•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Материальное стимулирование:</a:t>
            </a:r>
            <a:r>
              <a:rPr lang="ru-RU" dirty="0" smtClean="0"/>
              <a:t> </a:t>
            </a:r>
            <a:r>
              <a:rPr lang="ru-RU" sz="1800" b="1" dirty="0" smtClean="0">
                <a:solidFill>
                  <a:schemeClr val="bg2"/>
                </a:solidFill>
              </a:rPr>
              <a:t>Категория учителя, мнение аттестационной комиссии, премии, надбавки, а может быть даже звания и правительственные награды – все это зависит от квалификации и мастерства учителя. </a:t>
            </a:r>
            <a:r>
              <a:rPr lang="ru-RU" sz="1800" b="1" u="sng" dirty="0" smtClean="0">
                <a:solidFill>
                  <a:srgbClr val="FF0000"/>
                </a:solidFill>
              </a:rPr>
              <a:t>Без постоянного усвоения новых знаний этого не добитьс</a:t>
            </a:r>
            <a:r>
              <a:rPr lang="ru-RU" sz="2000" u="sng" dirty="0" smtClean="0">
                <a:solidFill>
                  <a:srgbClr val="FF0000"/>
                </a:solidFill>
              </a:rPr>
              <a:t>я.</a:t>
            </a:r>
            <a:endParaRPr lang="ru-RU" u="sng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•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Интерес: </a:t>
            </a:r>
            <a:r>
              <a:rPr lang="ru-RU" sz="2000" b="1" dirty="0" smtClean="0">
                <a:solidFill>
                  <a:schemeClr val="bg2"/>
                </a:solidFill>
              </a:rPr>
              <a:t>Учиться просто интересно!!! Вправе ли учитель преподавать, если</a:t>
            </a:r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не будет постоянно учиться ? 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itchFamily="34" charset="0"/>
              </a:rPr>
              <a:t>                Мотивы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, 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побуждающие учителя к самообразованию 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01122" cy="612475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         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Результат самообразования: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•</a:t>
            </a: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повышение качества преподавания предмета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разработанные или изданные методические пособия, статьи, учебники, программы, сценарии, исследования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разработка новых форм, методов и приемов обучения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доклады, выступления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разработка дидактических материалов, тестов, наглядностей, создание комплектов педагогических разработок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разработка и проведение открытых уроков по собственным, новаторским технологиям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• проведение тренингов, семинаров, конференций , мастер-классов, обобщение опыта по исследуемой проблеме 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843213" y="1557338"/>
            <a:ext cx="3959225" cy="1081087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+mj-lt"/>
              </a:rPr>
              <a:t>Инновационные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+mj-lt"/>
              </a:rPr>
              <a:t>технологии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42988" y="3573463"/>
            <a:ext cx="3313112" cy="2016125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Образовательный 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консалтинг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003800" y="3573463"/>
            <a:ext cx="3313113" cy="2016125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Образовательный 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аутсорсинг</a:t>
            </a: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 rot="5400000">
            <a:off x="2411413" y="2565400"/>
            <a:ext cx="1296987" cy="10080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97806718 h 21600"/>
              <a:gd name="T4" fmla="*/ 2147483647 w 21600"/>
              <a:gd name="T5" fmla="*/ 2147483647 h 21600"/>
              <a:gd name="T6" fmla="*/ 2147483647 w 21600"/>
              <a:gd name="T7" fmla="*/ 109780671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1500000" lon="20099994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 rot="5400000">
            <a:off x="6083300" y="2493963"/>
            <a:ext cx="1296988" cy="10080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97801896 h 21600"/>
              <a:gd name="T4" fmla="*/ 2147483647 w 21600"/>
              <a:gd name="T5" fmla="*/ 2147483647 h 21600"/>
              <a:gd name="T6" fmla="*/ 2147483647 w 21600"/>
              <a:gd name="T7" fmla="*/ 10978018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571500"/>
            <a:ext cx="77724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C0099"/>
                </a:solidFill>
              </a:rPr>
              <a:t>      </a:t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/>
            </a:r>
            <a:br>
              <a:rPr lang="ru-RU" sz="3200" b="1" dirty="0" smtClean="0">
                <a:solidFill>
                  <a:srgbClr val="CC0099"/>
                </a:solidFill>
              </a:rPr>
            </a:br>
            <a:r>
              <a:rPr lang="ru-RU" sz="3200" b="1" dirty="0" smtClean="0">
                <a:solidFill>
                  <a:srgbClr val="CC0099"/>
                </a:solidFill>
              </a:rPr>
              <a:t>       </a:t>
            </a:r>
            <a:r>
              <a:rPr lang="ru-RU" sz="3200" b="1" dirty="0" smtClean="0"/>
              <a:t>КЛАССИФИКАЦИЯ МАЛЫХ   ГРУПП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" dirty="0" smtClean="0"/>
              <a:t>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348" y="4357694"/>
            <a:ext cx="2357437" cy="1009650"/>
            <a:chOff x="788" y="2592"/>
            <a:chExt cx="1448" cy="432"/>
          </a:xfrm>
        </p:grpSpPr>
        <p:sp>
          <p:nvSpPr>
            <p:cNvPr id="11287" name="Rectangle 8"/>
            <p:cNvSpPr>
              <a:spLocks noChangeArrowheads="1"/>
            </p:cNvSpPr>
            <p:nvPr/>
          </p:nvSpPr>
          <p:spPr bwMode="auto">
            <a:xfrm>
              <a:off x="816" y="2592"/>
              <a:ext cx="1344" cy="43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788" y="2592"/>
              <a:ext cx="1448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Группы</a:t>
              </a:r>
            </a:p>
            <a:p>
              <a:pPr>
                <a:defRPr/>
              </a:pPr>
              <a:r>
                <a:rPr lang="ru-RU" sz="2400" b="1" dirty="0" smtClean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 </a:t>
              </a:r>
              <a:r>
                <a:rPr lang="ru-RU" sz="2400" b="1" dirty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наставников</a:t>
              </a:r>
              <a:endParaRPr lang="en-US" sz="24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14348" y="2571744"/>
            <a:ext cx="2187575" cy="1016000"/>
            <a:chOff x="816" y="2592"/>
            <a:chExt cx="1344" cy="505"/>
          </a:xfrm>
        </p:grpSpPr>
        <p:sp>
          <p:nvSpPr>
            <p:cNvPr id="11285" name="Rectangle 11"/>
            <p:cNvSpPr>
              <a:spLocks noChangeArrowheads="1"/>
            </p:cNvSpPr>
            <p:nvPr/>
          </p:nvSpPr>
          <p:spPr bwMode="auto">
            <a:xfrm>
              <a:off x="816" y="2592"/>
              <a:ext cx="1344" cy="43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864" y="2715"/>
              <a:ext cx="114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800" b="1" dirty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Группы</a:t>
              </a:r>
              <a:r>
                <a:rPr lang="ru-RU" sz="1600" b="1" dirty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 </a:t>
              </a:r>
              <a:r>
                <a:rPr lang="ru-RU" b="1" dirty="0">
                  <a:solidFill>
                    <a:srgbClr val="04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rPr>
                <a:t>ВНИК</a:t>
              </a:r>
              <a:endParaRPr lang="ru-RU" sz="16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endParaRPr>
            </a:p>
            <a:p>
              <a:pPr>
                <a:defRPr/>
              </a:pPr>
              <a:endParaRPr lang="en-US" sz="16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00298" y="5643578"/>
            <a:ext cx="2499505" cy="928688"/>
            <a:chOff x="816" y="2592"/>
            <a:chExt cx="1425" cy="585"/>
          </a:xfrm>
        </p:grpSpPr>
        <p:sp>
          <p:nvSpPr>
            <p:cNvPr id="1436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1425" cy="585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ru-RU" dirty="0" smtClean="0"/>
                <a:t> </a:t>
              </a:r>
              <a:r>
                <a:rPr lang="ru-RU" sz="20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Группы </a:t>
              </a:r>
              <a:r>
                <a:rPr lang="ru-RU" b="1" dirty="0">
                  <a:solidFill>
                    <a:schemeClr val="bg2"/>
                  </a:solidFill>
                  <a:latin typeface="+mj-lt"/>
                </a:rPr>
                <a:t>ВТК  </a:t>
              </a:r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864" y="271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714744" y="2500306"/>
            <a:ext cx="2428892" cy="1525856"/>
            <a:chOff x="-291" y="2296"/>
            <a:chExt cx="1344" cy="632"/>
          </a:xfrm>
        </p:grpSpPr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-291" y="2296"/>
              <a:ext cx="1344" cy="43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2"/>
                  </a:solidFill>
                  <a:latin typeface="+mj-lt"/>
                </a:rPr>
                <a:t>Экспертная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bg2"/>
                  </a:solidFill>
                  <a:latin typeface="+mj-lt"/>
                </a:rPr>
                <a:t>группа</a:t>
              </a:r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864" y="271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214942" y="4214818"/>
            <a:ext cx="2357454" cy="900114"/>
            <a:chOff x="816" y="2592"/>
            <a:chExt cx="1344" cy="432"/>
          </a:xfrm>
        </p:grpSpPr>
        <p:sp>
          <p:nvSpPr>
            <p:cNvPr id="14354" name="Rectangle 23"/>
            <p:cNvSpPr>
              <a:spLocks noChangeArrowheads="1"/>
            </p:cNvSpPr>
            <p:nvPr/>
          </p:nvSpPr>
          <p:spPr bwMode="auto">
            <a:xfrm>
              <a:off x="816" y="2592"/>
              <a:ext cx="1344" cy="43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2"/>
                  </a:solidFill>
                  <a:latin typeface="+mj-lt"/>
                </a:rPr>
                <a:t>Группы из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bg2"/>
                  </a:solidFill>
                  <a:latin typeface="+mj-lt"/>
                </a:rPr>
                <a:t>разных МО</a:t>
              </a:r>
            </a:p>
          </p:txBody>
        </p:sp>
        <p:sp>
          <p:nvSpPr>
            <p:cNvPr id="102424" name="Rectangle 24"/>
            <p:cNvSpPr>
              <a:spLocks noChangeArrowheads="1"/>
            </p:cNvSpPr>
            <p:nvPr/>
          </p:nvSpPr>
          <p:spPr bwMode="auto">
            <a:xfrm>
              <a:off x="864" y="2715"/>
              <a:ext cx="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1600" b="1" dirty="0">
                <a:solidFill>
                  <a:srgbClr val="04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5291138" y="2327540"/>
            <a:ext cx="184150" cy="34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rgbClr val="04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5486400" y="2100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rgbClr val="04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8662" y="2071678"/>
            <a:ext cx="2428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rgbClr val="04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11276" name="Picture 26" descr="j0297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000232" y="0"/>
            <a:ext cx="5715040" cy="127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Образовательный консалтинг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AutoShape 7"/>
          <p:cNvSpPr>
            <a:spLocks noChangeArrowheads="1"/>
          </p:cNvSpPr>
          <p:nvPr/>
        </p:nvSpPr>
        <p:spPr bwMode="auto">
          <a:xfrm>
            <a:off x="3500438" y="1571625"/>
            <a:ext cx="2071687" cy="1285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ФОРМЫ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РАБОТЫ</a:t>
            </a:r>
          </a:p>
        </p:txBody>
      </p:sp>
      <p:sp>
        <p:nvSpPr>
          <p:cNvPr id="50182" name="AutoShape 16"/>
          <p:cNvSpPr>
            <a:spLocks noChangeArrowheads="1"/>
          </p:cNvSpPr>
          <p:nvPr/>
        </p:nvSpPr>
        <p:spPr bwMode="auto">
          <a:xfrm>
            <a:off x="6681788" y="3286124"/>
            <a:ext cx="2319337" cy="14287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A2BF"/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bg2"/>
                </a:solidFill>
                <a:latin typeface="Arial Black" pitchFamily="34" charset="0"/>
              </a:rPr>
              <a:t>МЕНТОРИНГ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5429250" y="142875"/>
            <a:ext cx="2444750" cy="12858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МЕТОДИЧЕСКИЙ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МОСТ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 rot="10800000">
            <a:off x="2643188" y="1924050"/>
            <a:ext cx="719137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7250" y="214313"/>
            <a:ext cx="4357688" cy="121443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571500" y="0"/>
            <a:ext cx="831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>
            <a:off x="5715000" y="1928813"/>
            <a:ext cx="71913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188" name="AutoShape 9"/>
          <p:cNvSpPr>
            <a:spLocks noChangeArrowheads="1"/>
          </p:cNvSpPr>
          <p:nvPr/>
        </p:nvSpPr>
        <p:spPr bwMode="auto">
          <a:xfrm>
            <a:off x="1000100" y="214290"/>
            <a:ext cx="2714644" cy="121444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ПЕДАГОГИЧЕСКИЙ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ГАЙД-ПАРК</a:t>
            </a:r>
          </a:p>
        </p:txBody>
      </p:sp>
      <p:sp>
        <p:nvSpPr>
          <p:cNvPr id="50189" name="AutoShape 9"/>
          <p:cNvSpPr>
            <a:spLocks noChangeArrowheads="1"/>
          </p:cNvSpPr>
          <p:nvPr/>
        </p:nvSpPr>
        <p:spPr bwMode="auto">
          <a:xfrm>
            <a:off x="285720" y="1643050"/>
            <a:ext cx="2444750" cy="135732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onstantia" pitchFamily="18" charset="0"/>
              </a:rPr>
              <a:t>ФЕСТИВАЛЬ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onstantia" pitchFamily="18" charset="0"/>
              </a:rPr>
              <a:t>ПЕДАГОГИЧЕСКИХ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onstantia" pitchFamily="18" charset="0"/>
              </a:rPr>
              <a:t>ИДЕЙ</a:t>
            </a:r>
          </a:p>
        </p:txBody>
      </p:sp>
      <p:sp>
        <p:nvSpPr>
          <p:cNvPr id="50190" name="AutoShape 9"/>
          <p:cNvSpPr>
            <a:spLocks noChangeArrowheads="1"/>
          </p:cNvSpPr>
          <p:nvPr/>
        </p:nvSpPr>
        <p:spPr bwMode="auto">
          <a:xfrm>
            <a:off x="285720" y="3286124"/>
            <a:ext cx="2444750" cy="142874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КОНФЕРЕНЦИИ</a:t>
            </a:r>
          </a:p>
        </p:txBody>
      </p:sp>
      <p:sp>
        <p:nvSpPr>
          <p:cNvPr id="50191" name="AutoShape 9"/>
          <p:cNvSpPr>
            <a:spLocks noChangeArrowheads="1"/>
          </p:cNvSpPr>
          <p:nvPr/>
        </p:nvSpPr>
        <p:spPr bwMode="auto">
          <a:xfrm>
            <a:off x="6556375" y="1643063"/>
            <a:ext cx="2444750" cy="128587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65000">
                <a:schemeClr val="accent2">
                  <a:tint val="32000"/>
                  <a:satMod val="250000"/>
                </a:schemeClr>
              </a:gs>
              <a:gs pos="100000">
                <a:schemeClr val="accent2">
                  <a:tint val="23000"/>
                  <a:satMod val="3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МЕТОДИЧЕСКИЙ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РИНГ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357563" y="4071938"/>
            <a:ext cx="2357437" cy="785812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 smtClean="0">
                <a:solidFill>
                  <a:schemeClr val="tx1"/>
                </a:solidFill>
                <a:latin typeface="Constantia" pitchFamily="18" charset="0"/>
              </a:rPr>
              <a:t>МО</a:t>
            </a:r>
            <a:endParaRPr lang="kk-KZ" sz="4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714625" y="4929188"/>
            <a:ext cx="3500438" cy="7143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СЕТЕВОЕ СООБЩЕСТВО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57158" y="2143116"/>
            <a:ext cx="8358246" cy="457200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4000" b="1" dirty="0" smtClean="0">
              <a:solidFill>
                <a:schemeClr val="bg2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bg2"/>
                </a:solidFill>
                <a:latin typeface="Constantia" pitchFamily="18" charset="0"/>
              </a:rPr>
              <a:t>ВИРТУАЛЬНЫЙ 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2"/>
                </a:solidFill>
                <a:latin typeface="Constantia" pitchFamily="18" charset="0"/>
              </a:rPr>
              <a:t>МЕТОДИЧЕСКИЙ КАБИНЕТ</a:t>
            </a:r>
            <a:endParaRPr lang="ru-RU" sz="40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5400000">
            <a:off x="3217068" y="2926557"/>
            <a:ext cx="639763" cy="1644650"/>
          </a:xfrm>
          <a:prstGeom prst="ben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rot="5400000" flipV="1">
            <a:off x="5430043" y="2929732"/>
            <a:ext cx="639763" cy="1644650"/>
          </a:xfrm>
          <a:prstGeom prst="ben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071938" y="571500"/>
            <a:ext cx="11430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1214422"/>
            <a:ext cx="5072098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МЕТОДИЧЕСКАЯ</a:t>
            </a:r>
          </a:p>
          <a:p>
            <a:pPr algn="ctr"/>
            <a:r>
              <a:rPr lang="ru-RU" b="1" dirty="0" smtClean="0"/>
              <a:t>КОПИЛКА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300036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cer\Desktop\фотки\контак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1802" y="571480"/>
            <a:ext cx="5753100" cy="556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0" y="428625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САМООБРАЗОВАНИЕ</a:t>
            </a:r>
            <a:r>
              <a:rPr lang="ru-RU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ru-RU" sz="36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СЕГОДНЯ </a:t>
            </a:r>
            <a:endParaRPr lang="en-US" sz="36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133600" y="2362200"/>
            <a:ext cx="4953000" cy="4038600"/>
            <a:chOff x="1008" y="1152"/>
            <a:chExt cx="3177" cy="2761"/>
          </a:xfrm>
        </p:grpSpPr>
        <p:sp>
          <p:nvSpPr>
            <p:cNvPr id="24588" name="Freeform 3"/>
            <p:cNvSpPr>
              <a:spLocks/>
            </p:cNvSpPr>
            <p:nvPr/>
          </p:nvSpPr>
          <p:spPr bwMode="gray">
            <a:xfrm>
              <a:off x="2068" y="1968"/>
              <a:ext cx="812" cy="1945"/>
            </a:xfrm>
            <a:custGeom>
              <a:avLst/>
              <a:gdLst>
                <a:gd name="T0" fmla="*/ 1185 w 501"/>
                <a:gd name="T1" fmla="*/ 3052 h 1198"/>
                <a:gd name="T2" fmla="*/ 943 w 501"/>
                <a:gd name="T3" fmla="*/ 2825 h 1198"/>
                <a:gd name="T4" fmla="*/ 737 w 501"/>
                <a:gd name="T5" fmla="*/ 2591 h 1198"/>
                <a:gd name="T6" fmla="*/ 571 w 501"/>
                <a:gd name="T7" fmla="*/ 2362 h 1198"/>
                <a:gd name="T8" fmla="*/ 439 w 501"/>
                <a:gd name="T9" fmla="*/ 2146 h 1198"/>
                <a:gd name="T10" fmla="*/ 339 w 501"/>
                <a:gd name="T11" fmla="*/ 1958 h 1198"/>
                <a:gd name="T12" fmla="*/ 276 w 501"/>
                <a:gd name="T13" fmla="*/ 1817 h 1198"/>
                <a:gd name="T14" fmla="*/ 241 w 501"/>
                <a:gd name="T15" fmla="*/ 1724 h 1198"/>
                <a:gd name="T16" fmla="*/ 147 w 501"/>
                <a:gd name="T17" fmla="*/ 1365 h 1198"/>
                <a:gd name="T18" fmla="*/ 102 w 501"/>
                <a:gd name="T19" fmla="*/ 1044 h 1198"/>
                <a:gd name="T20" fmla="*/ 94 w 501"/>
                <a:gd name="T21" fmla="*/ 774 h 1198"/>
                <a:gd name="T22" fmla="*/ 107 w 501"/>
                <a:gd name="T23" fmla="*/ 558 h 1198"/>
                <a:gd name="T24" fmla="*/ 136 w 501"/>
                <a:gd name="T25" fmla="*/ 398 h 1198"/>
                <a:gd name="T26" fmla="*/ 160 w 501"/>
                <a:gd name="T27" fmla="*/ 300 h 1198"/>
                <a:gd name="T28" fmla="*/ 173 w 501"/>
                <a:gd name="T29" fmla="*/ 266 h 1198"/>
                <a:gd name="T30" fmla="*/ 634 w 501"/>
                <a:gd name="T31" fmla="*/ 0 h 1198"/>
                <a:gd name="T32" fmla="*/ 605 w 501"/>
                <a:gd name="T33" fmla="*/ 528 h 1198"/>
                <a:gd name="T34" fmla="*/ 593 w 501"/>
                <a:gd name="T35" fmla="*/ 549 h 1198"/>
                <a:gd name="T36" fmla="*/ 567 w 501"/>
                <a:gd name="T37" fmla="*/ 609 h 1198"/>
                <a:gd name="T38" fmla="*/ 533 w 501"/>
                <a:gd name="T39" fmla="*/ 718 h 1198"/>
                <a:gd name="T40" fmla="*/ 504 w 501"/>
                <a:gd name="T41" fmla="*/ 875 h 1198"/>
                <a:gd name="T42" fmla="*/ 491 w 501"/>
                <a:gd name="T43" fmla="*/ 1089 h 1198"/>
                <a:gd name="T44" fmla="*/ 502 w 501"/>
                <a:gd name="T45" fmla="*/ 1361 h 1198"/>
                <a:gd name="T46" fmla="*/ 549 w 501"/>
                <a:gd name="T47" fmla="*/ 1682 h 1198"/>
                <a:gd name="T48" fmla="*/ 627 w 501"/>
                <a:gd name="T49" fmla="*/ 1979 h 1198"/>
                <a:gd name="T50" fmla="*/ 731 w 501"/>
                <a:gd name="T51" fmla="*/ 2252 h 1198"/>
                <a:gd name="T52" fmla="*/ 849 w 501"/>
                <a:gd name="T53" fmla="*/ 2494 h 1198"/>
                <a:gd name="T54" fmla="*/ 969 w 501"/>
                <a:gd name="T55" fmla="*/ 2702 h 1198"/>
                <a:gd name="T56" fmla="*/ 1088 w 501"/>
                <a:gd name="T57" fmla="*/ 2875 h 1198"/>
                <a:gd name="T58" fmla="*/ 1190 w 501"/>
                <a:gd name="T59" fmla="*/ 3010 h 1198"/>
                <a:gd name="T60" fmla="*/ 1269 w 501"/>
                <a:gd name="T61" fmla="*/ 3106 h 1198"/>
                <a:gd name="T62" fmla="*/ 1313 w 501"/>
                <a:gd name="T63" fmla="*/ 3153 h 1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1" h="1198">
                  <a:moveTo>
                    <a:pt x="501" y="1198"/>
                  </a:moveTo>
                  <a:lnTo>
                    <a:pt x="451" y="1158"/>
                  </a:lnTo>
                  <a:lnTo>
                    <a:pt x="403" y="1115"/>
                  </a:lnTo>
                  <a:lnTo>
                    <a:pt x="359" y="1072"/>
                  </a:lnTo>
                  <a:lnTo>
                    <a:pt x="318" y="1027"/>
                  </a:lnTo>
                  <a:lnTo>
                    <a:pt x="281" y="983"/>
                  </a:lnTo>
                  <a:lnTo>
                    <a:pt x="248" y="938"/>
                  </a:lnTo>
                  <a:lnTo>
                    <a:pt x="217" y="896"/>
                  </a:lnTo>
                  <a:lnTo>
                    <a:pt x="190" y="853"/>
                  </a:lnTo>
                  <a:lnTo>
                    <a:pt x="167" y="814"/>
                  </a:lnTo>
                  <a:lnTo>
                    <a:pt x="147" y="777"/>
                  </a:lnTo>
                  <a:lnTo>
                    <a:pt x="129" y="743"/>
                  </a:lnTo>
                  <a:lnTo>
                    <a:pt x="115" y="714"/>
                  </a:lnTo>
                  <a:lnTo>
                    <a:pt x="105" y="689"/>
                  </a:lnTo>
                  <a:lnTo>
                    <a:pt x="97" y="669"/>
                  </a:lnTo>
                  <a:lnTo>
                    <a:pt x="92" y="654"/>
                  </a:lnTo>
                  <a:lnTo>
                    <a:pt x="71" y="583"/>
                  </a:lnTo>
                  <a:lnTo>
                    <a:pt x="56" y="518"/>
                  </a:lnTo>
                  <a:lnTo>
                    <a:pt x="45" y="454"/>
                  </a:lnTo>
                  <a:lnTo>
                    <a:pt x="39" y="396"/>
                  </a:lnTo>
                  <a:lnTo>
                    <a:pt x="36" y="343"/>
                  </a:lnTo>
                  <a:lnTo>
                    <a:pt x="36" y="294"/>
                  </a:lnTo>
                  <a:lnTo>
                    <a:pt x="37" y="251"/>
                  </a:lnTo>
                  <a:lnTo>
                    <a:pt x="41" y="212"/>
                  </a:lnTo>
                  <a:lnTo>
                    <a:pt x="46" y="180"/>
                  </a:lnTo>
                  <a:lnTo>
                    <a:pt x="52" y="151"/>
                  </a:lnTo>
                  <a:lnTo>
                    <a:pt x="57" y="129"/>
                  </a:lnTo>
                  <a:lnTo>
                    <a:pt x="61" y="114"/>
                  </a:lnTo>
                  <a:lnTo>
                    <a:pt x="65" y="105"/>
                  </a:lnTo>
                  <a:lnTo>
                    <a:pt x="66" y="101"/>
                  </a:lnTo>
                  <a:lnTo>
                    <a:pt x="0" y="63"/>
                  </a:lnTo>
                  <a:lnTo>
                    <a:pt x="241" y="0"/>
                  </a:lnTo>
                  <a:lnTo>
                    <a:pt x="306" y="245"/>
                  </a:lnTo>
                  <a:lnTo>
                    <a:pt x="230" y="200"/>
                  </a:lnTo>
                  <a:lnTo>
                    <a:pt x="229" y="203"/>
                  </a:lnTo>
                  <a:lnTo>
                    <a:pt x="226" y="208"/>
                  </a:lnTo>
                  <a:lnTo>
                    <a:pt x="221" y="217"/>
                  </a:lnTo>
                  <a:lnTo>
                    <a:pt x="216" y="231"/>
                  </a:lnTo>
                  <a:lnTo>
                    <a:pt x="209" y="249"/>
                  </a:lnTo>
                  <a:lnTo>
                    <a:pt x="203" y="272"/>
                  </a:lnTo>
                  <a:lnTo>
                    <a:pt x="196" y="300"/>
                  </a:lnTo>
                  <a:lnTo>
                    <a:pt x="192" y="332"/>
                  </a:lnTo>
                  <a:lnTo>
                    <a:pt x="189" y="369"/>
                  </a:lnTo>
                  <a:lnTo>
                    <a:pt x="187" y="413"/>
                  </a:lnTo>
                  <a:lnTo>
                    <a:pt x="187" y="462"/>
                  </a:lnTo>
                  <a:lnTo>
                    <a:pt x="191" y="516"/>
                  </a:lnTo>
                  <a:lnTo>
                    <a:pt x="199" y="578"/>
                  </a:lnTo>
                  <a:lnTo>
                    <a:pt x="209" y="638"/>
                  </a:lnTo>
                  <a:lnTo>
                    <a:pt x="222" y="696"/>
                  </a:lnTo>
                  <a:lnTo>
                    <a:pt x="239" y="751"/>
                  </a:lnTo>
                  <a:lnTo>
                    <a:pt x="257" y="804"/>
                  </a:lnTo>
                  <a:lnTo>
                    <a:pt x="278" y="854"/>
                  </a:lnTo>
                  <a:lnTo>
                    <a:pt x="300" y="901"/>
                  </a:lnTo>
                  <a:lnTo>
                    <a:pt x="323" y="946"/>
                  </a:lnTo>
                  <a:lnTo>
                    <a:pt x="346" y="987"/>
                  </a:lnTo>
                  <a:lnTo>
                    <a:pt x="369" y="1025"/>
                  </a:lnTo>
                  <a:lnTo>
                    <a:pt x="392" y="1060"/>
                  </a:lnTo>
                  <a:lnTo>
                    <a:pt x="414" y="1091"/>
                  </a:lnTo>
                  <a:lnTo>
                    <a:pt x="434" y="1119"/>
                  </a:lnTo>
                  <a:lnTo>
                    <a:pt x="453" y="1142"/>
                  </a:lnTo>
                  <a:lnTo>
                    <a:pt x="469" y="1161"/>
                  </a:lnTo>
                  <a:lnTo>
                    <a:pt x="483" y="1178"/>
                  </a:lnTo>
                  <a:lnTo>
                    <a:pt x="493" y="1189"/>
                  </a:lnTo>
                  <a:lnTo>
                    <a:pt x="500" y="1196"/>
                  </a:lnTo>
                  <a:lnTo>
                    <a:pt x="501" y="1198"/>
                  </a:lnTo>
                  <a:close/>
                </a:path>
              </a:pathLst>
            </a:custGeom>
            <a:gradFill rotWithShape="1">
              <a:gsLst>
                <a:gs pos="0">
                  <a:srgbClr val="53E1B8"/>
                </a:gs>
                <a:gs pos="100000">
                  <a:srgbClr val="00808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89" name="Freeform 4"/>
            <p:cNvSpPr>
              <a:spLocks/>
            </p:cNvSpPr>
            <p:nvPr/>
          </p:nvSpPr>
          <p:spPr bwMode="gray">
            <a:xfrm>
              <a:off x="1008" y="1296"/>
              <a:ext cx="1990" cy="753"/>
            </a:xfrm>
            <a:custGeom>
              <a:avLst/>
              <a:gdLst>
                <a:gd name="T0" fmla="*/ 5 w 1225"/>
                <a:gd name="T1" fmla="*/ 267 h 467"/>
                <a:gd name="T2" fmla="*/ 68 w 1225"/>
                <a:gd name="T3" fmla="*/ 238 h 467"/>
                <a:gd name="T4" fmla="*/ 187 w 1225"/>
                <a:gd name="T5" fmla="*/ 186 h 467"/>
                <a:gd name="T6" fmla="*/ 356 w 1225"/>
                <a:gd name="T7" fmla="*/ 128 h 467"/>
                <a:gd name="T8" fmla="*/ 575 w 1225"/>
                <a:gd name="T9" fmla="*/ 71 h 467"/>
                <a:gd name="T10" fmla="*/ 833 w 1225"/>
                <a:gd name="T11" fmla="*/ 24 h 467"/>
                <a:gd name="T12" fmla="*/ 1127 w 1225"/>
                <a:gd name="T13" fmla="*/ 0 h 467"/>
                <a:gd name="T14" fmla="*/ 1457 w 1225"/>
                <a:gd name="T15" fmla="*/ 8 h 467"/>
                <a:gd name="T16" fmla="*/ 1813 w 1225"/>
                <a:gd name="T17" fmla="*/ 58 h 467"/>
                <a:gd name="T18" fmla="*/ 2167 w 1225"/>
                <a:gd name="T19" fmla="*/ 157 h 467"/>
                <a:gd name="T20" fmla="*/ 2451 w 1225"/>
                <a:gd name="T21" fmla="*/ 272 h 467"/>
                <a:gd name="T22" fmla="*/ 2679 w 1225"/>
                <a:gd name="T23" fmla="*/ 393 h 467"/>
                <a:gd name="T24" fmla="*/ 2844 w 1225"/>
                <a:gd name="T25" fmla="*/ 512 h 467"/>
                <a:gd name="T26" fmla="*/ 2961 w 1225"/>
                <a:gd name="T27" fmla="*/ 610 h 467"/>
                <a:gd name="T28" fmla="*/ 3025 w 1225"/>
                <a:gd name="T29" fmla="*/ 677 h 467"/>
                <a:gd name="T30" fmla="*/ 3046 w 1225"/>
                <a:gd name="T31" fmla="*/ 704 h 467"/>
                <a:gd name="T32" fmla="*/ 3067 w 1225"/>
                <a:gd name="T33" fmla="*/ 1224 h 467"/>
                <a:gd name="T34" fmla="*/ 2612 w 1225"/>
                <a:gd name="T35" fmla="*/ 932 h 467"/>
                <a:gd name="T36" fmla="*/ 2591 w 1225"/>
                <a:gd name="T37" fmla="*/ 907 h 467"/>
                <a:gd name="T38" fmla="*/ 2534 w 1225"/>
                <a:gd name="T39" fmla="*/ 835 h 467"/>
                <a:gd name="T40" fmla="*/ 2433 w 1225"/>
                <a:gd name="T41" fmla="*/ 733 h 467"/>
                <a:gd name="T42" fmla="*/ 2278 w 1225"/>
                <a:gd name="T43" fmla="*/ 615 h 467"/>
                <a:gd name="T44" fmla="*/ 2071 w 1225"/>
                <a:gd name="T45" fmla="*/ 491 h 467"/>
                <a:gd name="T46" fmla="*/ 1803 w 1225"/>
                <a:gd name="T47" fmla="*/ 372 h 467"/>
                <a:gd name="T48" fmla="*/ 1462 w 1225"/>
                <a:gd name="T49" fmla="*/ 278 h 467"/>
                <a:gd name="T50" fmla="*/ 1121 w 1225"/>
                <a:gd name="T51" fmla="*/ 217 h 467"/>
                <a:gd name="T52" fmla="*/ 811 w 1225"/>
                <a:gd name="T53" fmla="*/ 194 h 467"/>
                <a:gd name="T54" fmla="*/ 541 w 1225"/>
                <a:gd name="T55" fmla="*/ 196 h 467"/>
                <a:gd name="T56" fmla="*/ 317 w 1225"/>
                <a:gd name="T57" fmla="*/ 215 h 467"/>
                <a:gd name="T58" fmla="*/ 145 w 1225"/>
                <a:gd name="T59" fmla="*/ 241 h 467"/>
                <a:gd name="T60" fmla="*/ 37 w 1225"/>
                <a:gd name="T61" fmla="*/ 262 h 467"/>
                <a:gd name="T62" fmla="*/ 0 w 1225"/>
                <a:gd name="T63" fmla="*/ 272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CCC00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0" name="Freeform 5"/>
            <p:cNvSpPr>
              <a:spLocks/>
            </p:cNvSpPr>
            <p:nvPr/>
          </p:nvSpPr>
          <p:spPr bwMode="gray">
            <a:xfrm>
              <a:off x="2640" y="1152"/>
              <a:ext cx="1545" cy="1539"/>
            </a:xfrm>
            <a:custGeom>
              <a:avLst/>
              <a:gdLst>
                <a:gd name="T0" fmla="*/ 0 w 952"/>
                <a:gd name="T1" fmla="*/ 1997 h 947"/>
                <a:gd name="T2" fmla="*/ 503 w 952"/>
                <a:gd name="T3" fmla="*/ 1560 h 947"/>
                <a:gd name="T4" fmla="*/ 500 w 952"/>
                <a:gd name="T5" fmla="*/ 1775 h 947"/>
                <a:gd name="T6" fmla="*/ 511 w 952"/>
                <a:gd name="T7" fmla="*/ 1775 h 947"/>
                <a:gd name="T8" fmla="*/ 540 w 952"/>
                <a:gd name="T9" fmla="*/ 1775 h 947"/>
                <a:gd name="T10" fmla="*/ 592 w 952"/>
                <a:gd name="T11" fmla="*/ 1771 h 947"/>
                <a:gd name="T12" fmla="*/ 659 w 952"/>
                <a:gd name="T13" fmla="*/ 1762 h 947"/>
                <a:gd name="T14" fmla="*/ 740 w 952"/>
                <a:gd name="T15" fmla="*/ 1749 h 947"/>
                <a:gd name="T16" fmla="*/ 833 w 952"/>
                <a:gd name="T17" fmla="*/ 1724 h 947"/>
                <a:gd name="T18" fmla="*/ 938 w 952"/>
                <a:gd name="T19" fmla="*/ 1693 h 947"/>
                <a:gd name="T20" fmla="*/ 1052 w 952"/>
                <a:gd name="T21" fmla="*/ 1653 h 947"/>
                <a:gd name="T22" fmla="*/ 1170 w 952"/>
                <a:gd name="T23" fmla="*/ 1598 h 947"/>
                <a:gd name="T24" fmla="*/ 1295 w 952"/>
                <a:gd name="T25" fmla="*/ 1526 h 947"/>
                <a:gd name="T26" fmla="*/ 1422 w 952"/>
                <a:gd name="T27" fmla="*/ 1445 h 947"/>
                <a:gd name="T28" fmla="*/ 1547 w 952"/>
                <a:gd name="T29" fmla="*/ 1342 h 947"/>
                <a:gd name="T30" fmla="*/ 1673 w 952"/>
                <a:gd name="T31" fmla="*/ 1222 h 947"/>
                <a:gd name="T32" fmla="*/ 1814 w 952"/>
                <a:gd name="T33" fmla="*/ 1069 h 947"/>
                <a:gd name="T34" fmla="*/ 1941 w 952"/>
                <a:gd name="T35" fmla="*/ 925 h 947"/>
                <a:gd name="T36" fmla="*/ 2055 w 952"/>
                <a:gd name="T37" fmla="*/ 787 h 947"/>
                <a:gd name="T38" fmla="*/ 2149 w 952"/>
                <a:gd name="T39" fmla="*/ 658 h 947"/>
                <a:gd name="T40" fmla="*/ 2231 w 952"/>
                <a:gd name="T41" fmla="*/ 540 h 947"/>
                <a:gd name="T42" fmla="*/ 2300 w 952"/>
                <a:gd name="T43" fmla="*/ 434 h 947"/>
                <a:gd name="T44" fmla="*/ 2356 w 952"/>
                <a:gd name="T45" fmla="*/ 333 h 947"/>
                <a:gd name="T46" fmla="*/ 2405 w 952"/>
                <a:gd name="T47" fmla="*/ 249 h 947"/>
                <a:gd name="T48" fmla="*/ 2439 w 952"/>
                <a:gd name="T49" fmla="*/ 174 h 947"/>
                <a:gd name="T50" fmla="*/ 2465 w 952"/>
                <a:gd name="T51" fmla="*/ 111 h 947"/>
                <a:gd name="T52" fmla="*/ 2486 w 952"/>
                <a:gd name="T53" fmla="*/ 63 h 947"/>
                <a:gd name="T54" fmla="*/ 2499 w 952"/>
                <a:gd name="T55" fmla="*/ 33 h 947"/>
                <a:gd name="T56" fmla="*/ 2507 w 952"/>
                <a:gd name="T57" fmla="*/ 5 h 947"/>
                <a:gd name="T58" fmla="*/ 2507 w 952"/>
                <a:gd name="T59" fmla="*/ 0 h 947"/>
                <a:gd name="T60" fmla="*/ 2507 w 952"/>
                <a:gd name="T61" fmla="*/ 11 h 947"/>
                <a:gd name="T62" fmla="*/ 2503 w 952"/>
                <a:gd name="T63" fmla="*/ 46 h 947"/>
                <a:gd name="T64" fmla="*/ 2498 w 952"/>
                <a:gd name="T65" fmla="*/ 96 h 947"/>
                <a:gd name="T66" fmla="*/ 2481 w 952"/>
                <a:gd name="T67" fmla="*/ 164 h 947"/>
                <a:gd name="T68" fmla="*/ 2465 w 952"/>
                <a:gd name="T69" fmla="*/ 245 h 947"/>
                <a:gd name="T70" fmla="*/ 2441 w 952"/>
                <a:gd name="T71" fmla="*/ 343 h 947"/>
                <a:gd name="T72" fmla="*/ 2407 w 952"/>
                <a:gd name="T73" fmla="*/ 455 h 947"/>
                <a:gd name="T74" fmla="*/ 2368 w 952"/>
                <a:gd name="T75" fmla="*/ 574 h 947"/>
                <a:gd name="T76" fmla="*/ 2321 w 952"/>
                <a:gd name="T77" fmla="*/ 697 h 947"/>
                <a:gd name="T78" fmla="*/ 2257 w 952"/>
                <a:gd name="T79" fmla="*/ 832 h 947"/>
                <a:gd name="T80" fmla="*/ 2186 w 952"/>
                <a:gd name="T81" fmla="*/ 972 h 947"/>
                <a:gd name="T82" fmla="*/ 2102 w 952"/>
                <a:gd name="T83" fmla="*/ 1112 h 947"/>
                <a:gd name="T84" fmla="*/ 2008 w 952"/>
                <a:gd name="T85" fmla="*/ 1255 h 947"/>
                <a:gd name="T86" fmla="*/ 1894 w 952"/>
                <a:gd name="T87" fmla="*/ 1398 h 947"/>
                <a:gd name="T88" fmla="*/ 1767 w 952"/>
                <a:gd name="T89" fmla="*/ 1537 h 947"/>
                <a:gd name="T90" fmla="*/ 1615 w 952"/>
                <a:gd name="T91" fmla="*/ 1682 h 947"/>
                <a:gd name="T92" fmla="*/ 1462 w 952"/>
                <a:gd name="T93" fmla="*/ 1809 h 947"/>
                <a:gd name="T94" fmla="*/ 1316 w 952"/>
                <a:gd name="T95" fmla="*/ 1918 h 947"/>
                <a:gd name="T96" fmla="*/ 1177 w 952"/>
                <a:gd name="T97" fmla="*/ 2010 h 947"/>
                <a:gd name="T98" fmla="*/ 1044 w 952"/>
                <a:gd name="T99" fmla="*/ 2087 h 947"/>
                <a:gd name="T100" fmla="*/ 922 w 952"/>
                <a:gd name="T101" fmla="*/ 2147 h 947"/>
                <a:gd name="T102" fmla="*/ 808 w 952"/>
                <a:gd name="T103" fmla="*/ 2194 h 947"/>
                <a:gd name="T104" fmla="*/ 711 w 952"/>
                <a:gd name="T105" fmla="*/ 2231 h 947"/>
                <a:gd name="T106" fmla="*/ 626 w 952"/>
                <a:gd name="T107" fmla="*/ 2257 h 947"/>
                <a:gd name="T108" fmla="*/ 558 w 952"/>
                <a:gd name="T109" fmla="*/ 2277 h 947"/>
                <a:gd name="T110" fmla="*/ 506 w 952"/>
                <a:gd name="T111" fmla="*/ 2287 h 947"/>
                <a:gd name="T112" fmla="*/ 477 w 952"/>
                <a:gd name="T113" fmla="*/ 2293 h 947"/>
                <a:gd name="T114" fmla="*/ 464 w 952"/>
                <a:gd name="T115" fmla="*/ 2293 h 947"/>
                <a:gd name="T116" fmla="*/ 440 w 952"/>
                <a:gd name="T117" fmla="*/ 2501 h 947"/>
                <a:gd name="T118" fmla="*/ 0 w 952"/>
                <a:gd name="T119" fmla="*/ 1997 h 9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52" h="947">
                  <a:moveTo>
                    <a:pt x="0" y="756"/>
                  </a:moveTo>
                  <a:lnTo>
                    <a:pt x="191" y="591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205" y="672"/>
                  </a:lnTo>
                  <a:lnTo>
                    <a:pt x="225" y="671"/>
                  </a:lnTo>
                  <a:lnTo>
                    <a:pt x="250" y="667"/>
                  </a:lnTo>
                  <a:lnTo>
                    <a:pt x="281" y="662"/>
                  </a:lnTo>
                  <a:lnTo>
                    <a:pt x="316" y="653"/>
                  </a:lnTo>
                  <a:lnTo>
                    <a:pt x="356" y="641"/>
                  </a:lnTo>
                  <a:lnTo>
                    <a:pt x="399" y="626"/>
                  </a:lnTo>
                  <a:lnTo>
                    <a:pt x="444" y="605"/>
                  </a:lnTo>
                  <a:lnTo>
                    <a:pt x="492" y="578"/>
                  </a:lnTo>
                  <a:lnTo>
                    <a:pt x="540" y="547"/>
                  </a:lnTo>
                  <a:lnTo>
                    <a:pt x="587" y="508"/>
                  </a:lnTo>
                  <a:lnTo>
                    <a:pt x="635" y="463"/>
                  </a:lnTo>
                  <a:lnTo>
                    <a:pt x="689" y="405"/>
                  </a:lnTo>
                  <a:lnTo>
                    <a:pt x="737" y="350"/>
                  </a:lnTo>
                  <a:lnTo>
                    <a:pt x="780" y="298"/>
                  </a:lnTo>
                  <a:lnTo>
                    <a:pt x="816" y="249"/>
                  </a:lnTo>
                  <a:lnTo>
                    <a:pt x="847" y="204"/>
                  </a:lnTo>
                  <a:lnTo>
                    <a:pt x="873" y="164"/>
                  </a:lnTo>
                  <a:lnTo>
                    <a:pt x="895" y="126"/>
                  </a:lnTo>
                  <a:lnTo>
                    <a:pt x="913" y="94"/>
                  </a:lnTo>
                  <a:lnTo>
                    <a:pt x="926" y="66"/>
                  </a:lnTo>
                  <a:lnTo>
                    <a:pt x="936" y="42"/>
                  </a:lnTo>
                  <a:lnTo>
                    <a:pt x="944" y="24"/>
                  </a:lnTo>
                  <a:lnTo>
                    <a:pt x="949" y="12"/>
                  </a:lnTo>
                  <a:lnTo>
                    <a:pt x="952" y="2"/>
                  </a:lnTo>
                  <a:lnTo>
                    <a:pt x="952" y="0"/>
                  </a:lnTo>
                  <a:lnTo>
                    <a:pt x="952" y="4"/>
                  </a:lnTo>
                  <a:lnTo>
                    <a:pt x="950" y="17"/>
                  </a:lnTo>
                  <a:lnTo>
                    <a:pt x="948" y="36"/>
                  </a:lnTo>
                  <a:lnTo>
                    <a:pt x="942" y="62"/>
                  </a:lnTo>
                  <a:lnTo>
                    <a:pt x="936" y="93"/>
                  </a:lnTo>
                  <a:lnTo>
                    <a:pt x="927" y="130"/>
                  </a:lnTo>
                  <a:lnTo>
                    <a:pt x="914" y="172"/>
                  </a:lnTo>
                  <a:lnTo>
                    <a:pt x="899" y="217"/>
                  </a:lnTo>
                  <a:lnTo>
                    <a:pt x="881" y="264"/>
                  </a:lnTo>
                  <a:lnTo>
                    <a:pt x="857" y="315"/>
                  </a:lnTo>
                  <a:lnTo>
                    <a:pt x="830" y="368"/>
                  </a:lnTo>
                  <a:lnTo>
                    <a:pt x="798" y="421"/>
                  </a:lnTo>
                  <a:lnTo>
                    <a:pt x="762" y="475"/>
                  </a:lnTo>
                  <a:lnTo>
                    <a:pt x="719" y="529"/>
                  </a:lnTo>
                  <a:lnTo>
                    <a:pt x="671" y="582"/>
                  </a:lnTo>
                  <a:lnTo>
                    <a:pt x="613" y="637"/>
                  </a:lnTo>
                  <a:lnTo>
                    <a:pt x="555" y="685"/>
                  </a:lnTo>
                  <a:lnTo>
                    <a:pt x="500" y="726"/>
                  </a:lnTo>
                  <a:lnTo>
                    <a:pt x="447" y="761"/>
                  </a:lnTo>
                  <a:lnTo>
                    <a:pt x="396" y="790"/>
                  </a:lnTo>
                  <a:lnTo>
                    <a:pt x="350" y="813"/>
                  </a:lnTo>
                  <a:lnTo>
                    <a:pt x="307" y="831"/>
                  </a:lnTo>
                  <a:lnTo>
                    <a:pt x="270" y="845"/>
                  </a:lnTo>
                  <a:lnTo>
                    <a:pt x="238" y="855"/>
                  </a:lnTo>
                  <a:lnTo>
                    <a:pt x="212" y="862"/>
                  </a:lnTo>
                  <a:lnTo>
                    <a:pt x="192" y="866"/>
                  </a:lnTo>
                  <a:lnTo>
                    <a:pt x="181" y="868"/>
                  </a:lnTo>
                  <a:lnTo>
                    <a:pt x="176" y="868"/>
                  </a:lnTo>
                  <a:lnTo>
                    <a:pt x="167" y="947"/>
                  </a:lnTo>
                  <a:lnTo>
                    <a:pt x="0" y="756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FF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04" name="AutoShape 14"/>
          <p:cNvSpPr>
            <a:spLocks noChangeArrowheads="1"/>
          </p:cNvSpPr>
          <p:nvPr/>
        </p:nvSpPr>
        <p:spPr bwMode="auto">
          <a:xfrm>
            <a:off x="0" y="2928938"/>
            <a:ext cx="3786188" cy="13382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8ECD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rgbClr val="CC9900"/>
                </a:solidFill>
                <a:latin typeface="Franklin Gothic Heavy" pitchFamily="34" charset="0"/>
              </a:rPr>
              <a:t>СТАЛ  ИМИДЖЕМ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03550" y="1312863"/>
            <a:ext cx="4387850" cy="1008062"/>
            <a:chOff x="2400" y="1152"/>
            <a:chExt cx="2764" cy="411"/>
          </a:xfrm>
        </p:grpSpPr>
        <p:sp>
          <p:nvSpPr>
            <p:cNvPr id="13322" name="Text Box 15"/>
            <p:cNvSpPr txBox="1">
              <a:spLocks noChangeArrowheads="1"/>
            </p:cNvSpPr>
            <p:nvPr/>
          </p:nvSpPr>
          <p:spPr bwMode="auto">
            <a:xfrm>
              <a:off x="2490" y="1188"/>
              <a:ext cx="267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>
                  <a:solidFill>
                    <a:srgbClr val="FFCC66"/>
                  </a:solidFill>
                  <a:latin typeface="Franklin Gothic Heavy" pitchFamily="34" charset="0"/>
                </a:rPr>
                <a:t>СПОКОЙНОЕ РУСЛО</a:t>
              </a:r>
              <a:endParaRPr lang="en-US" sz="3200" b="1">
                <a:solidFill>
                  <a:srgbClr val="FFCC66"/>
                </a:solidFill>
                <a:latin typeface="Franklin Gothic Heavy" pitchFamily="34" charset="0"/>
              </a:endParaRPr>
            </a:p>
          </p:txBody>
        </p:sp>
        <p:sp>
          <p:nvSpPr>
            <p:cNvPr id="13323" name="AutoShape 16"/>
            <p:cNvSpPr>
              <a:spLocks noChangeArrowheads="1"/>
            </p:cNvSpPr>
            <p:nvPr/>
          </p:nvSpPr>
          <p:spPr bwMode="auto">
            <a:xfrm>
              <a:off x="2400" y="1152"/>
              <a:ext cx="2764" cy="411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86313" y="4643438"/>
            <a:ext cx="4071937" cy="1325562"/>
            <a:chOff x="4661902" y="4613343"/>
            <a:chExt cx="3726521" cy="896888"/>
          </a:xfrm>
        </p:grpSpPr>
        <p:sp>
          <p:nvSpPr>
            <p:cNvPr id="13320" name="AutoShape 18"/>
            <p:cNvSpPr>
              <a:spLocks noChangeArrowheads="1"/>
            </p:cNvSpPr>
            <p:nvPr/>
          </p:nvSpPr>
          <p:spPr bwMode="auto">
            <a:xfrm>
              <a:off x="4661902" y="4613343"/>
              <a:ext cx="3719264" cy="8968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AFCE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Text Box 17"/>
            <p:cNvSpPr txBox="1">
              <a:spLocks noChangeArrowheads="1"/>
            </p:cNvSpPr>
            <p:nvPr/>
          </p:nvSpPr>
          <p:spPr bwMode="auto">
            <a:xfrm>
              <a:off x="4813622" y="4710014"/>
              <a:ext cx="3574801" cy="56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AFCEF7"/>
                  </a:solidFill>
                  <a:latin typeface="Franklin Gothic Heavy" pitchFamily="34" charset="0"/>
                </a:rPr>
                <a:t>           </a:t>
              </a:r>
              <a:r>
                <a:rPr lang="ru-RU" sz="2400" b="1">
                  <a:solidFill>
                    <a:srgbClr val="CC9900"/>
                  </a:solidFill>
                  <a:latin typeface="Franklin Gothic Heavy" pitchFamily="34" charset="0"/>
                </a:rPr>
                <a:t>ЭЛЕМЕНТ</a:t>
              </a:r>
            </a:p>
            <a:p>
              <a:r>
                <a:rPr lang="ru-RU" sz="2400" b="1">
                  <a:solidFill>
                    <a:srgbClr val="CC9900"/>
                  </a:solidFill>
                  <a:latin typeface="Franklin Gothic Heavy" pitchFamily="34" charset="0"/>
                </a:rPr>
                <a:t>«ШТАТНОЙ СИТУАЦИИ»</a:t>
              </a:r>
              <a:endParaRPr lang="en-US" sz="2400" b="1">
                <a:solidFill>
                  <a:srgbClr val="CC9900"/>
                </a:solidFill>
                <a:latin typeface="Franklin Gothic Heavy" pitchFamily="34" charset="0"/>
              </a:endParaRP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14375" y="2951163"/>
            <a:ext cx="7429500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Franklin Gothic Heavy" pitchFamily="34" charset="0"/>
              </a:rPr>
              <a:t>САМООБРАЗОВАНИЕ –</a:t>
            </a:r>
            <a:r>
              <a: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Heavy" pitchFamily="34" charset="0"/>
              </a:rPr>
              <a:t> 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Franklin Gothic Heavy" pitchFamily="34" charset="0"/>
              </a:rPr>
              <a:t>ЭТО ДВИЖЕНИЕ ВПЕРЁД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294063" cy="5526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3357554" y="228600"/>
            <a:ext cx="5557846" cy="4986350"/>
            <a:chOff x="2592" y="240"/>
            <a:chExt cx="2832" cy="2531"/>
          </a:xfrm>
          <a:solidFill>
            <a:srgbClr val="FF9900"/>
          </a:solidFill>
        </p:grpSpPr>
        <p:pic>
          <p:nvPicPr>
            <p:cNvPr id="31749" name="Picture 10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240"/>
              <a:ext cx="2832" cy="2531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21" name="Text Box 1029"/>
            <p:cNvSpPr txBox="1">
              <a:spLocks noChangeArrowheads="1"/>
            </p:cNvSpPr>
            <p:nvPr/>
          </p:nvSpPr>
          <p:spPr bwMode="auto">
            <a:xfrm>
              <a:off x="2832" y="384"/>
              <a:ext cx="2160" cy="1485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4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Теперь я знаю, что делать!</a:t>
              </a:r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14290"/>
            <a:ext cx="5572125" cy="500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642938" y="-428652"/>
            <a:ext cx="7929562" cy="7000924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kk-KZ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 </a:t>
            </a:r>
            <a:r>
              <a:rPr kumimoji="0" lang="kk-KZ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Самообразование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 один из путей повышения профессионального мастерства педагогов</a:t>
            </a:r>
            <a:endParaRPr kumimoji="0" lang="kk-KZ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8572500" cy="621506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357983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714348" y="357166"/>
            <a:ext cx="7772400" cy="1920875"/>
          </a:xfrm>
        </p:spPr>
        <p:txBody>
          <a:bodyPr/>
          <a:lstStyle/>
          <a:p>
            <a:r>
              <a:rPr lang="ru-RU" sz="8000" dirty="0" smtClean="0">
                <a:solidFill>
                  <a:srgbClr val="FFC000"/>
                </a:solidFill>
                <a:latin typeface="Arial Black" pitchFamily="34" charset="0"/>
              </a:rPr>
              <a:t>СПАСИБО </a:t>
            </a:r>
            <a:br>
              <a:rPr lang="ru-RU" sz="80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400" dirty="0" smtClean="0"/>
              <a:t>ЗА ВНИМАНИЕ!</a:t>
            </a:r>
            <a:endParaRPr lang="ru-RU" sz="4400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 rot="-549956">
            <a:off x="539750" y="1557338"/>
            <a:ext cx="6989763" cy="3673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4283" name="WordArt 11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43926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127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>
                  <a:alpha val="90979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313" y="857250"/>
            <a:ext cx="8715375" cy="3071813"/>
          </a:xfrm>
          <a:prstGeom prst="rect">
            <a:avLst/>
          </a:prstGeom>
          <a:solidFill>
            <a:schemeClr val="tx2">
              <a:lumMod val="50000"/>
            </a:schemeClr>
          </a:solidFill>
          <a:ln w="3816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eaLnBrk="0" hangingPunct="0">
              <a:buFont typeface="StarSymbol"/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Bookman Old Style" pitchFamily="18"/>
                <a:ea typeface="+mj-ea"/>
                <a:cs typeface="+mj-cs"/>
              </a:rPr>
              <a:t>  </a:t>
            </a:r>
          </a:p>
          <a:p>
            <a:pPr eaLnBrk="0" hangingPunct="0">
              <a:buFont typeface="StarSymbol"/>
              <a:buNone/>
              <a:defRPr/>
            </a:pPr>
            <a:r>
              <a:rPr lang="ru-RU" sz="8800" b="1" kern="0" dirty="0">
                <a:solidFill>
                  <a:srgbClr val="FFFF00"/>
                </a:solidFill>
                <a:latin typeface="Bookman Old Style" pitchFamily="18"/>
                <a:ea typeface="+mj-ea"/>
                <a:cs typeface="+mj-cs"/>
              </a:rPr>
              <a:t>«Мой </a:t>
            </a:r>
            <a:r>
              <a:rPr lang="ru-RU" sz="8000" b="1" kern="0" dirty="0">
                <a:solidFill>
                  <a:srgbClr val="FFFF00"/>
                </a:solidFill>
                <a:latin typeface="Bookman Old Style" pitchFamily="18"/>
                <a:ea typeface="+mj-ea"/>
                <a:cs typeface="+mj-cs"/>
              </a:rPr>
              <a:t>портрет»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1294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4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408" name="Picture 24" descr="Рисунок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643438"/>
            <a:ext cx="20875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70008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73369" y="542913"/>
            <a:ext cx="741340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990099"/>
                </a:solidFill>
                <a:latin typeface="Arial" pitchFamily="18"/>
              </a:rPr>
              <a:t> </a:t>
            </a:r>
            <a:r>
              <a:rPr lang="ru-RU" sz="4800" b="1" dirty="0">
                <a:solidFill>
                  <a:schemeClr val="tx2">
                    <a:lumMod val="90000"/>
                  </a:schemeClr>
                </a:solidFill>
                <a:latin typeface="Arial" pitchFamily="18"/>
              </a:rPr>
              <a:t>Люди – </a:t>
            </a:r>
            <a:r>
              <a:rPr lang="ru-RU" sz="6000" b="1" dirty="0">
                <a:solidFill>
                  <a:srgbClr val="FFFF00"/>
                </a:solidFill>
                <a:latin typeface="Arial" pitchFamily="18"/>
              </a:rPr>
              <a:t>«квадраты»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857625" y="1714500"/>
            <a:ext cx="49291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Char char="q"/>
            </a:pPr>
            <a:r>
              <a:rPr lang="ru-RU" sz="4400" b="1" dirty="0">
                <a:solidFill>
                  <a:srgbClr val="FFFF00"/>
                </a:solidFill>
              </a:rPr>
              <a:t>терпеливы</a:t>
            </a:r>
          </a:p>
          <a:p>
            <a:pPr hangingPunct="0">
              <a:buFont typeface="Wingdings" pitchFamily="2" charset="2"/>
              <a:buChar char="q"/>
            </a:pPr>
            <a:r>
              <a:rPr lang="ru-RU" sz="4400" b="1" dirty="0">
                <a:solidFill>
                  <a:srgbClr val="FFFF00"/>
                </a:solidFill>
              </a:rPr>
              <a:t> упорны </a:t>
            </a:r>
          </a:p>
          <a:p>
            <a:pPr hangingPunct="0">
              <a:buFont typeface="Wingdings" pitchFamily="2" charset="2"/>
              <a:buChar char="q"/>
            </a:pPr>
            <a:r>
              <a:rPr lang="ru-RU" sz="4400" b="1" dirty="0">
                <a:solidFill>
                  <a:srgbClr val="FFFF00"/>
                </a:solidFill>
              </a:rPr>
              <a:t>невероятно усидчивы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3063" y="2357438"/>
            <a:ext cx="1785937" cy="18573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3071813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4563" y="3571875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200025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25" y="4357688"/>
            <a:ext cx="9144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1294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4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408" name="Picture 24" descr="Рисунок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643438"/>
            <a:ext cx="20875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714356"/>
            <a:ext cx="865657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Arial" pitchFamily="18"/>
              </a:rPr>
              <a:t>Люди - </a:t>
            </a: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Arial" pitchFamily="18"/>
              </a:rPr>
              <a:t>«треугольники»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3643313" y="1928813"/>
            <a:ext cx="5715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Char char="Ø"/>
            </a:pPr>
            <a:r>
              <a:rPr lang="ru-RU" sz="4400" b="1" dirty="0">
                <a:solidFill>
                  <a:srgbClr val="FFFF00"/>
                </a:solidFill>
              </a:rPr>
              <a:t>Любознательны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sz="4400" b="1" dirty="0">
                <a:solidFill>
                  <a:srgbClr val="FFFF00"/>
                </a:solidFill>
              </a:rPr>
              <a:t>Пытливы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sz="4400" b="1" dirty="0">
                <a:solidFill>
                  <a:srgbClr val="FFFF00"/>
                </a:solidFill>
              </a:rPr>
              <a:t>Доверчивы</a:t>
            </a:r>
            <a:endParaRPr lang="ru-RU" sz="2400" b="1" dirty="0">
              <a:solidFill>
                <a:srgbClr val="FFFF00"/>
              </a:solidFill>
            </a:endParaRPr>
          </a:p>
          <a:p>
            <a:pPr hangingPunct="0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57188" y="2786063"/>
            <a:ext cx="106045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214438" y="2357438"/>
            <a:ext cx="106045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571625" y="1714500"/>
            <a:ext cx="2357438" cy="3429000"/>
          </a:xfrm>
          <a:prstGeom prst="triangle">
            <a:avLst>
              <a:gd name="adj" fmla="val 495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357313" y="3571875"/>
            <a:ext cx="1060450" cy="914400"/>
          </a:xfrm>
          <a:prstGeom prst="triangl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1294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4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99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408" name="Picture 24" descr="Рисунок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643438"/>
            <a:ext cx="208756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814393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18"/>
              </a:rPr>
              <a:t>Человек – </a:t>
            </a: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18"/>
              </a:rPr>
              <a:t>«круг» 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071813" y="1857375"/>
            <a:ext cx="60721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buFont typeface="Wingdings" pitchFamily="2" charset="2"/>
              <a:buChar char="ü"/>
            </a:pPr>
            <a:r>
              <a:rPr lang="ru-RU" sz="4400" b="1" dirty="0">
                <a:solidFill>
                  <a:srgbClr val="FFFF00"/>
                </a:solidFill>
              </a:rPr>
              <a:t>Доброжелательны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sz="4400" b="1" dirty="0">
                <a:solidFill>
                  <a:srgbClr val="FFFF00"/>
                </a:solidFill>
              </a:rPr>
              <a:t>Коммуникабельны</a:t>
            </a:r>
          </a:p>
          <a:p>
            <a:pPr hangingPunct="0">
              <a:buFont typeface="Wingdings" pitchFamily="2" charset="2"/>
              <a:buChar char="ü"/>
            </a:pPr>
            <a:r>
              <a:rPr lang="ru-RU" sz="4400" b="1" dirty="0">
                <a:solidFill>
                  <a:srgbClr val="FFFF00"/>
                </a:solidFill>
              </a:rPr>
              <a:t>Чувствительны</a:t>
            </a:r>
            <a:endParaRPr lang="ru-RU" sz="3600" b="1" dirty="0">
              <a:solidFill>
                <a:srgbClr val="FFFF00"/>
              </a:solidFill>
            </a:endParaRPr>
          </a:p>
          <a:p>
            <a:pPr hangingPunct="0"/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223" name="Picture 17" descr="MCj0437051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496"/>
            <a:ext cx="12319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MCj0437050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1785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MCj04370530000[1]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357563"/>
            <a:ext cx="13033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 descr="MCj04370550000[1]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4429132"/>
            <a:ext cx="1500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8" descr="MCj04370520000[1]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20" y="4714884"/>
            <a:ext cx="1714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357158" y="3786190"/>
            <a:ext cx="8358246" cy="2857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2"/>
                </a:solidFill>
                <a:effectLst/>
              </a:rPr>
              <a:t>….Я чувствую себя вправе сказать: да здравствует </a:t>
            </a:r>
            <a:r>
              <a:rPr lang="ru-RU" sz="2800" b="1" u="sng" dirty="0" smtClean="0">
                <a:solidFill>
                  <a:srgbClr val="FF0000"/>
                </a:solidFill>
                <a:effectLst/>
              </a:rPr>
              <a:t>самообразование 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во всех областях!.. Только те знания прочны и ценны, которые вы добывали сами. Всякое знание должно быть открытием, которое вы сделали сами… </a:t>
            </a:r>
            <a:r>
              <a:rPr lang="en-US" sz="2800" b="1" dirty="0" smtClean="0">
                <a:solidFill>
                  <a:schemeClr val="bg2"/>
                </a:solidFill>
                <a:effectLst/>
              </a:rPr>
              <a:t>	</a:t>
            </a:r>
            <a:r>
              <a:rPr lang="ru-RU" sz="2800" b="1" dirty="0" smtClean="0">
                <a:solidFill>
                  <a:schemeClr val="bg2"/>
                </a:solidFill>
                <a:effectLst/>
              </a:rPr>
              <a:t>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/>
                </a:solidFill>
                <a:effectLst/>
              </a:rPr>
              <a:t>                                                        К.И. Чуковский </a:t>
            </a:r>
          </a:p>
          <a:p>
            <a:endParaRPr lang="ru-RU" sz="2400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2927339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rgbClr val="CC3300"/>
                </a:solidFill>
              </a:rPr>
              <a:t>                    </a:t>
            </a:r>
            <a:r>
              <a:rPr lang="ru-RU" sz="4800" b="1" dirty="0" smtClean="0">
                <a:solidFill>
                  <a:srgbClr val="CC3300"/>
                </a:solidFill>
              </a:rPr>
              <a:t>   </a:t>
            </a:r>
            <a:r>
              <a:rPr lang="ru-RU" sz="4800" b="1" u="sng" dirty="0" smtClean="0">
                <a:solidFill>
                  <a:srgbClr val="FFFF00"/>
                </a:solidFill>
              </a:rPr>
              <a:t>САМООБРАЗОВАНИЕ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ru-RU" sz="4800" dirty="0">
                <a:solidFill>
                  <a:srgbClr val="FFFF00"/>
                </a:solidFill>
              </a:rPr>
              <a:t>– </a:t>
            </a:r>
          </a:p>
          <a:p>
            <a:pPr algn="ctr" eaLnBrk="1" hangingPunct="1">
              <a:defRPr/>
            </a:pPr>
            <a:endParaRPr lang="ru-RU" sz="4800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FFFF00"/>
                </a:solidFill>
              </a:rPr>
              <a:t>приобретение знаний путем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FFFF00"/>
                </a:solidFill>
              </a:rPr>
              <a:t>самостоятельных   занятий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rgbClr val="FFFF00"/>
                </a:solidFill>
              </a:rPr>
              <a:t>без помощи преподавателя</a:t>
            </a:r>
          </a:p>
          <a:p>
            <a:pPr algn="ctr" eaLnBrk="1" hangingPunct="1">
              <a:defRPr/>
            </a:pPr>
            <a:endParaRPr lang="ru-RU" sz="36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ru-RU" sz="18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1600" dirty="0">
                <a:solidFill>
                  <a:srgbClr val="FFFF00"/>
                </a:solidFill>
              </a:rPr>
              <a:t>                       </a:t>
            </a:r>
            <a:r>
              <a:rPr lang="ru-RU" sz="1600" dirty="0" smtClean="0">
                <a:solidFill>
                  <a:srgbClr val="FFFF00"/>
                </a:solidFill>
              </a:rPr>
              <a:t>                                                                               </a:t>
            </a:r>
            <a:r>
              <a:rPr lang="ru-RU" sz="1600" dirty="0">
                <a:solidFill>
                  <a:srgbClr val="FFFF00"/>
                </a:solidFill>
              </a:rPr>
              <a:t>(</a:t>
            </a:r>
            <a:r>
              <a:rPr lang="ru-RU" sz="1600" b="1" dirty="0">
                <a:solidFill>
                  <a:srgbClr val="FFFF00"/>
                </a:solidFill>
              </a:rPr>
              <a:t>С.И. ОЖЕГОВ</a:t>
            </a:r>
            <a:r>
              <a:rPr lang="ru-RU" sz="1600" dirty="0">
                <a:solidFill>
                  <a:srgbClr val="FFFF00"/>
                </a:solidFill>
              </a:rPr>
              <a:t>)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6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286388"/>
            <a:ext cx="2289237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4295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71500"/>
            <a:ext cx="7696200" cy="457200"/>
          </a:xfrm>
        </p:spPr>
        <p:txBody>
          <a:bodyPr/>
          <a:lstStyle/>
          <a:p>
            <a:pPr algn="ctr" eaLnBrk="1" hangingPunct="1"/>
            <a:r>
              <a:rPr lang="ru-RU" sz="4000" b="1" dirty="0" smtClean="0"/>
              <a:t>САМООБРАЗОВАНИЕ  определяют</a:t>
            </a:r>
            <a:endParaRPr lang="en-US" sz="4000" dirty="0" smtClean="0"/>
          </a:p>
        </p:txBody>
      </p:sp>
      <p:sp>
        <p:nvSpPr>
          <p:cNvPr id="3" name="AutoShape 31"/>
          <p:cNvSpPr>
            <a:spLocks noChangeArrowheads="1"/>
          </p:cNvSpPr>
          <p:nvPr/>
        </p:nvSpPr>
        <p:spPr bwMode="gray">
          <a:xfrm>
            <a:off x="1928813" y="1857375"/>
            <a:ext cx="6143625" cy="4624388"/>
          </a:xfrm>
          <a:prstGeom prst="upArrow">
            <a:avLst>
              <a:gd name="adj1" fmla="val 72694"/>
              <a:gd name="adj2" fmla="val 33931"/>
            </a:avLst>
          </a:prstGeom>
          <a:gradFill>
            <a:gsLst>
              <a:gs pos="15000">
                <a:srgbClr val="824100"/>
              </a:gs>
              <a:gs pos="81000">
                <a:srgbClr val="A78100">
                  <a:alpha val="29000"/>
                </a:srgbClr>
              </a:gs>
              <a:gs pos="59590">
                <a:srgbClr val="947400">
                  <a:alpha val="39000"/>
                </a:srgbClr>
              </a:gs>
              <a:gs pos="27096">
                <a:srgbClr val="825200">
                  <a:alpha val="91000"/>
                </a:srgbClr>
              </a:gs>
              <a:gs pos="43000">
                <a:srgbClr val="826800"/>
              </a:gs>
              <a:gs pos="98000">
                <a:srgbClr val="CC9900">
                  <a:alpha val="0"/>
                </a:srgbClr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ru-RU" sz="4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новые методы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ru-RU" sz="4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формы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ru-RU" sz="4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средства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ru-RU" sz="4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технологии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248646" cy="139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460</Words>
  <Application>Microsoft Office PowerPoint</Application>
  <PresentationFormat>Экран (4:3)</PresentationFormat>
  <Paragraphs>114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Течение</vt:lpstr>
      <vt:lpstr>                    РАИМБЕКОВА                    УЛЖАН КЕТТЕШКЫЗЫ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САМООБРАЗОВАНИЕ  определяют</vt:lpstr>
      <vt:lpstr>Слайд 10</vt:lpstr>
      <vt:lpstr>Слайд 11</vt:lpstr>
      <vt:lpstr>Слайд 12</vt:lpstr>
      <vt:lpstr>Слайд 13</vt:lpstr>
      <vt:lpstr>Слайд 14</vt:lpstr>
      <vt:lpstr>               КЛАССИФИКАЦИЯ МАЛЫХ   ГРУПП</vt:lpstr>
      <vt:lpstr>Слайд 16</vt:lpstr>
      <vt:lpstr>Слайд 17</vt:lpstr>
      <vt:lpstr>Слайд 18</vt:lpstr>
      <vt:lpstr>Слайд 19</vt:lpstr>
      <vt:lpstr>Слайд 20</vt:lpstr>
      <vt:lpstr>СПАСИБО  ЗА ВНИМАНИЕ!</vt:lpstr>
    </vt:vector>
  </TitlesOfParts>
  <Company>МСОШ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Физика</dc:creator>
  <cp:lastModifiedBy>777</cp:lastModifiedBy>
  <cp:revision>319</cp:revision>
  <dcterms:created xsi:type="dcterms:W3CDTF">2010-02-10T06:12:56Z</dcterms:created>
  <dcterms:modified xsi:type="dcterms:W3CDTF">2017-11-22T17:24:17Z</dcterms:modified>
</cp:coreProperties>
</file>