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7" r:id="rId4"/>
    <p:sldId id="268" r:id="rId5"/>
    <p:sldId id="269" r:id="rId6"/>
    <p:sldId id="270" r:id="rId7"/>
    <p:sldId id="271" r:id="rId8"/>
    <p:sldId id="272" r:id="rId9"/>
    <p:sldId id="273" r:id="rId10"/>
    <p:sldId id="274" r:id="rId11"/>
    <p:sldId id="27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E79F0F60-34CC-48C3-9863-AC4C1825F5B9}">
          <p14:sldIdLst>
            <p14:sldId id="256"/>
            <p14:sldId id="257"/>
            <p14:sldId id="258"/>
            <p14:sldId id="259"/>
            <p14:sldId id="260"/>
            <p14:sldId id="261"/>
            <p14:sldId id="262"/>
            <p14:sldId id="263"/>
            <p14:sldId id="266"/>
            <p14:sldId id="264"/>
            <p14:sldId id="265"/>
            <p14:sldId id="276"/>
            <p14:sldId id="277"/>
            <p14:sldId id="267"/>
            <p14:sldId id="268"/>
            <p14:sldId id="269"/>
            <p14:sldId id="270"/>
            <p14:sldId id="271"/>
            <p14:sldId id="272"/>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4D4D4D"/>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9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0B045C-BDAB-4982-878C-FE1EBF464E74}"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E0B045C-BDAB-4982-878C-FE1EBF464E7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9C4D6A-51DC-4123-AA34-D2F5049D2FAD}" type="datetimeFigureOut">
              <a:rPr lang="ru-RU" smtClean="0"/>
              <a:pPr/>
              <a:t>18.11.2019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0B045C-BDAB-4982-878C-FE1EBF464E7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49C4D6A-51DC-4123-AA34-D2F5049D2FAD}" type="datetimeFigureOut">
              <a:rPr lang="ru-RU" smtClean="0"/>
              <a:pPr/>
              <a:t>18.11.2019</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E0B045C-BDAB-4982-878C-FE1EBF464E7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80728"/>
            <a:ext cx="6264696" cy="3362257"/>
          </a:xfrm>
        </p:spPr>
        <p:txBody>
          <a:bodyPr>
            <a:noAutofit/>
          </a:bodyPr>
          <a:lstStyle/>
          <a:p>
            <a:r>
              <a:rPr lang="ru-RU" sz="7200" dirty="0" smtClean="0">
                <a:solidFill>
                  <a:srgbClr val="4D4D4D"/>
                </a:solidFill>
              </a:rPr>
              <a:t>С праздником, юные        защитники!</a:t>
            </a:r>
            <a:endParaRPr lang="ru-RU" sz="7200" dirty="0">
              <a:solidFill>
                <a:srgbClr val="4D4D4D"/>
              </a:solidFill>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4379372"/>
            <a:ext cx="4176464" cy="2394433"/>
          </a:xfrm>
          <a:prstGeom prst="rect">
            <a:avLst/>
          </a:prstGeom>
        </p:spPr>
      </p:pic>
    </p:spTree>
    <p:extLst>
      <p:ext uri="{BB962C8B-B14F-4D97-AF65-F5344CB8AC3E}">
        <p14:creationId xmlns:p14="http://schemas.microsoft.com/office/powerpoint/2010/main" xmlns="" val="13364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6336" y="365760"/>
            <a:ext cx="747564" cy="548640"/>
          </a:xfrm>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318111">
            <a:off x="4104499" y="2952548"/>
            <a:ext cx="5519368" cy="4140694"/>
          </a:xfrm>
          <a:prstGeom prst="rect">
            <a:avLst/>
          </a:prstGeom>
        </p:spPr>
      </p:pic>
      <p:sp>
        <p:nvSpPr>
          <p:cNvPr id="6" name="Объект 5"/>
          <p:cNvSpPr>
            <a:spLocks noGrp="1"/>
          </p:cNvSpPr>
          <p:nvPr>
            <p:ph idx="1"/>
          </p:nvPr>
        </p:nvSpPr>
        <p:spPr>
          <a:xfrm>
            <a:off x="7884368" y="1100628"/>
            <a:ext cx="459532" cy="3579849"/>
          </a:xfrm>
        </p:spPr>
        <p:txBody>
          <a:bodyPr/>
          <a:lstStyle/>
          <a:p>
            <a:endParaRPr lang="ru-RU" dirty="0"/>
          </a:p>
        </p:txBody>
      </p:sp>
      <p:sp>
        <p:nvSpPr>
          <p:cNvPr id="7" name="TextBox 6"/>
          <p:cNvSpPr txBox="1"/>
          <p:nvPr/>
        </p:nvSpPr>
        <p:spPr>
          <a:xfrm>
            <a:off x="467544" y="1268760"/>
            <a:ext cx="5688632" cy="3477875"/>
          </a:xfrm>
          <a:prstGeom prst="rect">
            <a:avLst/>
          </a:prstGeom>
          <a:noFill/>
        </p:spPr>
        <p:txBody>
          <a:bodyPr wrap="square" rtlCol="0">
            <a:spAutoFit/>
          </a:bodyPr>
          <a:lstStyle/>
          <a:p>
            <a:pPr marL="342900" indent="-342900">
              <a:buFont typeface="Wingdings" panose="05000000000000000000" pitchFamily="2" charset="2"/>
              <a:buChar char="ü"/>
            </a:pPr>
            <a:r>
              <a:rPr lang="ru-RU" sz="2000" dirty="0"/>
              <a:t>Детство время </a:t>
            </a:r>
            <a:r>
              <a:rPr lang="ru-RU" sz="2000" u="sng" dirty="0"/>
              <a:t>золотое</a:t>
            </a:r>
            <a:r>
              <a:rPr lang="ru-RU" sz="2000" dirty="0"/>
              <a:t>.</a:t>
            </a:r>
          </a:p>
          <a:p>
            <a:pPr marL="342900" indent="-342900">
              <a:buFont typeface="Wingdings" panose="05000000000000000000" pitchFamily="2" charset="2"/>
              <a:buChar char="ü"/>
            </a:pPr>
            <a:r>
              <a:rPr lang="ru-RU" sz="2000" dirty="0"/>
              <a:t>За общим столом еда</a:t>
            </a:r>
            <a:r>
              <a:rPr lang="ru-RU" sz="2000" u="sng" dirty="0"/>
              <a:t> вкуснее</a:t>
            </a:r>
            <a:r>
              <a:rPr lang="ru-RU" sz="2000" dirty="0"/>
              <a:t>.</a:t>
            </a:r>
          </a:p>
          <a:p>
            <a:pPr marL="342900" indent="-342900">
              <a:buFont typeface="Wingdings" panose="05000000000000000000" pitchFamily="2" charset="2"/>
              <a:buChar char="ü"/>
            </a:pPr>
            <a:r>
              <a:rPr lang="ru-RU" sz="2000" dirty="0"/>
              <a:t>В здоровом теле - </a:t>
            </a:r>
            <a:r>
              <a:rPr lang="ru-RU" sz="2000" u="sng" dirty="0"/>
              <a:t>здоровый дух</a:t>
            </a:r>
            <a:r>
              <a:rPr lang="ru-RU" sz="2000" dirty="0"/>
              <a:t>.</a:t>
            </a:r>
          </a:p>
          <a:p>
            <a:pPr marL="342900" indent="-342900">
              <a:buFont typeface="Wingdings" panose="05000000000000000000" pitchFamily="2" charset="2"/>
              <a:buChar char="ü"/>
            </a:pPr>
            <a:r>
              <a:rPr lang="ru-RU" sz="2000" dirty="0"/>
              <a:t>Друзья прямые </a:t>
            </a:r>
            <a:r>
              <a:rPr lang="ru-RU" sz="2000" u="sng" dirty="0"/>
              <a:t>- братья родные</a:t>
            </a:r>
            <a:r>
              <a:rPr lang="ru-RU" sz="2000" dirty="0"/>
              <a:t>.</a:t>
            </a:r>
          </a:p>
          <a:p>
            <a:pPr marL="342900" indent="-342900">
              <a:buFont typeface="Wingdings" panose="05000000000000000000" pitchFamily="2" charset="2"/>
              <a:buChar char="ü"/>
            </a:pPr>
            <a:r>
              <a:rPr lang="ru-RU" sz="2000" dirty="0"/>
              <a:t>Азбука - к </a:t>
            </a:r>
            <a:r>
              <a:rPr lang="ru-RU" sz="2000" u="sng" dirty="0"/>
              <a:t>мудрости ступенька</a:t>
            </a:r>
            <a:r>
              <a:rPr lang="ru-RU" sz="2000" dirty="0"/>
              <a:t>.</a:t>
            </a:r>
          </a:p>
          <a:p>
            <a:pPr marL="342900" indent="-342900">
              <a:buFont typeface="Wingdings" panose="05000000000000000000" pitchFamily="2" charset="2"/>
              <a:buChar char="ü"/>
            </a:pPr>
            <a:r>
              <a:rPr lang="ru-RU" sz="2000" u="sng" dirty="0"/>
              <a:t>Талант</a:t>
            </a:r>
            <a:r>
              <a:rPr lang="ru-RU" sz="2000" dirty="0"/>
              <a:t> трудом добывают.</a:t>
            </a:r>
          </a:p>
          <a:p>
            <a:pPr marL="342900" indent="-342900">
              <a:buFont typeface="Wingdings" panose="05000000000000000000" pitchFamily="2" charset="2"/>
              <a:buChar char="ü"/>
            </a:pPr>
            <a:r>
              <a:rPr lang="ru-RU" sz="2000" dirty="0"/>
              <a:t>Отца с матерью почитать - </a:t>
            </a:r>
            <a:r>
              <a:rPr lang="ru-RU" sz="2000" u="sng" dirty="0"/>
              <a:t>горя не знать</a:t>
            </a:r>
            <a:r>
              <a:rPr lang="ru-RU" sz="2000" dirty="0"/>
              <a:t>.</a:t>
            </a:r>
          </a:p>
          <a:p>
            <a:pPr marL="342900" indent="-342900">
              <a:buFont typeface="Wingdings" panose="05000000000000000000" pitchFamily="2" charset="2"/>
              <a:buChar char="ü"/>
            </a:pPr>
            <a:r>
              <a:rPr lang="ru-RU" sz="2000" dirty="0"/>
              <a:t>Мал да</a:t>
            </a:r>
            <a:r>
              <a:rPr lang="ru-RU" sz="2000" u="sng" dirty="0"/>
              <a:t> удал</a:t>
            </a:r>
            <a:r>
              <a:rPr lang="ru-RU" sz="2000" dirty="0"/>
              <a:t>.</a:t>
            </a:r>
          </a:p>
          <a:p>
            <a:pPr marL="342900" indent="-342900">
              <a:buFont typeface="Wingdings" panose="05000000000000000000" pitchFamily="2" charset="2"/>
              <a:buChar char="ü"/>
            </a:pPr>
            <a:r>
              <a:rPr lang="ru-RU" sz="2000" u="sng" dirty="0"/>
              <a:t>Делай другим добро</a:t>
            </a:r>
            <a:r>
              <a:rPr lang="ru-RU" sz="2000" dirty="0"/>
              <a:t> - будешь сам без беды.</a:t>
            </a:r>
          </a:p>
          <a:p>
            <a:pPr marL="342900" indent="-342900">
              <a:buFont typeface="Wingdings" panose="05000000000000000000" pitchFamily="2" charset="2"/>
              <a:buChar char="ü"/>
            </a:pPr>
            <a:r>
              <a:rPr lang="ru-RU" sz="2000" dirty="0"/>
              <a:t>На </a:t>
            </a:r>
            <a:r>
              <a:rPr lang="ru-RU" sz="2000" u="sng" dirty="0"/>
              <a:t>ошибках</a:t>
            </a:r>
            <a:r>
              <a:rPr lang="ru-RU" sz="2000" dirty="0"/>
              <a:t> учатся.</a:t>
            </a:r>
          </a:p>
          <a:p>
            <a:pPr marL="342900" indent="-342900">
              <a:buFont typeface="Wingdings" panose="05000000000000000000" pitchFamily="2" charset="2"/>
              <a:buChar char="ü"/>
            </a:pPr>
            <a:r>
              <a:rPr lang="ru-RU" sz="2000" u="sng" dirty="0"/>
              <a:t>Старый друг </a:t>
            </a:r>
            <a:r>
              <a:rPr lang="ru-RU" sz="2000" dirty="0"/>
              <a:t>лучше новых двух.</a:t>
            </a:r>
          </a:p>
        </p:txBody>
      </p:sp>
      <p:sp>
        <p:nvSpPr>
          <p:cNvPr id="8" name="TextBox 7"/>
          <p:cNvSpPr txBox="1"/>
          <p:nvPr/>
        </p:nvSpPr>
        <p:spPr>
          <a:xfrm>
            <a:off x="3059832" y="139912"/>
            <a:ext cx="4752528" cy="769441"/>
          </a:xfrm>
          <a:prstGeom prst="rect">
            <a:avLst/>
          </a:prstGeom>
          <a:noFill/>
        </p:spPr>
        <p:txBody>
          <a:bodyPr wrap="square" rtlCol="0">
            <a:spAutoFit/>
          </a:bodyPr>
          <a:lstStyle/>
          <a:p>
            <a:r>
              <a:rPr lang="ru-RU" sz="4400" dirty="0" smtClean="0">
                <a:solidFill>
                  <a:srgbClr val="FF0000"/>
                </a:solidFill>
              </a:rPr>
              <a:t>Ответы</a:t>
            </a:r>
            <a:endParaRPr lang="ru-RU" sz="4400" dirty="0">
              <a:solidFill>
                <a:srgbClr val="FF0000"/>
              </a:solidFill>
            </a:endParaRPr>
          </a:p>
        </p:txBody>
      </p:sp>
    </p:spTree>
    <p:extLst>
      <p:ext uri="{BB962C8B-B14F-4D97-AF65-F5344CB8AC3E}">
        <p14:creationId xmlns:p14="http://schemas.microsoft.com/office/powerpoint/2010/main" xmlns="" val="42745061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91" y="1036518"/>
            <a:ext cx="1663700" cy="391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87016" y="514002"/>
            <a:ext cx="8856984" cy="548640"/>
          </a:xfrm>
        </p:spPr>
        <p:txBody>
          <a:bodyPr/>
          <a:lstStyle/>
          <a:p>
            <a:r>
              <a:rPr lang="ru-RU" sz="4400" dirty="0" smtClean="0"/>
              <a:t>А вы сможете пройти </a:t>
            </a:r>
            <a:r>
              <a:rPr lang="ru-RU" sz="4400" dirty="0" err="1" smtClean="0"/>
              <a:t>квест</a:t>
            </a:r>
            <a:r>
              <a:rPr lang="ru-RU" sz="4400" dirty="0" smtClean="0"/>
              <a:t>?! </a:t>
            </a:r>
            <a:r>
              <a:rPr lang="ru-RU" sz="4400" smtClean="0"/>
              <a:t/>
            </a:r>
            <a:br>
              <a:rPr lang="ru-RU" sz="4400" smtClean="0"/>
            </a:br>
            <a:r>
              <a:rPr lang="ru-RU" sz="4400" smtClean="0"/>
              <a:t>           попробуйте</a:t>
            </a:r>
            <a:r>
              <a:rPr lang="ru-RU" sz="4400" dirty="0" smtClean="0"/>
              <a:t>!</a:t>
            </a:r>
            <a:endParaRPr lang="ru-RU" sz="44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1411747"/>
            <a:ext cx="3516982" cy="3516982"/>
          </a:xfrm>
          <a:prstGeom prst="rect">
            <a:avLst/>
          </a:prstGeom>
        </p:spPr>
      </p:pic>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7164288" y="1052736"/>
            <a:ext cx="1665653" cy="3914564"/>
          </a:xfrm>
        </p:spPr>
      </p:pic>
    </p:spTree>
    <p:extLst>
      <p:ext uri="{BB962C8B-B14F-4D97-AF65-F5344CB8AC3E}">
        <p14:creationId xmlns:p14="http://schemas.microsoft.com/office/powerpoint/2010/main" xmlns="" val="2574842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792088"/>
          </a:xfrm>
        </p:spPr>
        <p:txBody>
          <a:bodyPr/>
          <a:lstStyle/>
          <a:p>
            <a:r>
              <a:rPr lang="ru-RU" sz="3200" dirty="0" smtClean="0"/>
              <a:t>История появления праздника</a:t>
            </a:r>
            <a:br>
              <a:rPr lang="ru-RU" sz="3200" dirty="0" smtClean="0"/>
            </a:br>
            <a:r>
              <a:rPr lang="ru-RU" sz="3200" dirty="0" smtClean="0"/>
              <a:t>23 февраля:</a:t>
            </a:r>
            <a:endParaRPr lang="ru-RU" sz="3200" dirty="0"/>
          </a:p>
        </p:txBody>
      </p:sp>
      <p:sp>
        <p:nvSpPr>
          <p:cNvPr id="3" name="Объект 2"/>
          <p:cNvSpPr>
            <a:spLocks noGrp="1"/>
          </p:cNvSpPr>
          <p:nvPr>
            <p:ph idx="1"/>
          </p:nvPr>
        </p:nvSpPr>
        <p:spPr>
          <a:xfrm>
            <a:off x="179512" y="1268760"/>
            <a:ext cx="8712968" cy="5472608"/>
          </a:xfrm>
        </p:spPr>
        <p:txBody>
          <a:bodyPr>
            <a:normAutofit fontScale="92500" lnSpcReduction="20000"/>
          </a:bodyPr>
          <a:lstStyle/>
          <a:p>
            <a:r>
              <a:rPr lang="ru-RU" b="0" dirty="0"/>
              <a:t>23 февраля - День Защитника Отечества, считается поистине народным мужским днем не только в России, но и во многих других странах.</a:t>
            </a:r>
          </a:p>
          <a:p>
            <a:r>
              <a:rPr lang="ru-RU" b="0" dirty="0"/>
              <a:t>Впервые годовщина новорожденной Красной Армии отмечалась в 1919 году. Впервые свое официальное название праздник обрел в 1922 году. Тогда он был назван День Красной Армии и Флота.</a:t>
            </a:r>
          </a:p>
          <a:p>
            <a:r>
              <a:rPr lang="ru-RU" b="0" dirty="0"/>
              <a:t>В годы Великой Отечественной Войны 23 февраля приобрел особое значение. Каждая семья ждала с фронта весточек от родных и близких, поэтому День Красной Армии праздновался всеми. Своих любимых воинов поздравляли письменно и заочно и очень надеялись, что они как можно скорее вернулись домой. Именно в тех годах кроются истоки народной любви и внимания к этой дате.</a:t>
            </a:r>
          </a:p>
          <a:p>
            <a:r>
              <a:rPr lang="ru-RU" b="0" dirty="0"/>
              <a:t>В годы Великой Отечественной этот праздник отмечался по-особому и в самой армии.  23 февраля 1943 года Красная Армия разгромила противника под Сталинградом, повернув вспять почти 20-месячное немецкое наступление. Ровно через год, 23 февраля 1944 года, армия нашей страны отметила свой праздник, форсировав Днепр. 23 февраля 1945 года Красная Армия отметила уже на территории Европы. Наша страна была освобождена от фашистских захватчиков.</a:t>
            </a:r>
          </a:p>
          <a:p>
            <a:r>
              <a:rPr lang="ru-RU" b="0" dirty="0"/>
              <a:t>Уже после войны, с 1949 года, праздник переименовали, и 23 февраля стал называться День Советской Армии и Военно-Морского флота. Сложилась традиция отмечать это событие торжественно и с размахом. В этот день проводили военные парады, устраивали салюты. Ветеранов армии и флота награждали орденами и медалями. </a:t>
            </a:r>
          </a:p>
          <a:p>
            <a:r>
              <a:rPr lang="ru-RU" b="0" dirty="0"/>
              <a:t>С 1995 года мы отмечаем День Защитника Отечества, поздравляя не только тех, кто служит в армии и силовых структурах, но и тех, кто оберегает наши семьи каждый день – отцов, мужей, братьев.</a:t>
            </a:r>
          </a:p>
          <a:p>
            <a:r>
              <a:rPr lang="ru-RU" b="0" dirty="0"/>
              <a:t>По сложившейся традиции в этот день готовятся поздравления, подарки и угощение в честь мужчин.</a:t>
            </a:r>
          </a:p>
          <a:p>
            <a:r>
              <a:rPr lang="ru-RU" b="0" dirty="0"/>
              <a:t> История наша сложна и запутанна. С течением времени любое событие трактуется иначе, и видится по-иному. Но этот праздник давно и прочно пользуется народной любовью и признанием - День защитника Отечества, неофициальный мужской день, праздник мужчин, которые нас берегут.</a:t>
            </a:r>
          </a:p>
          <a:p>
            <a:endParaRPr lang="ru-RU" b="0" dirty="0"/>
          </a:p>
        </p:txBody>
      </p:sp>
    </p:spTree>
    <p:extLst>
      <p:ext uri="{BB962C8B-B14F-4D97-AF65-F5344CB8AC3E}">
        <p14:creationId xmlns:p14="http://schemas.microsoft.com/office/powerpoint/2010/main" xmlns="" val="27751749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4080"/>
          <a:stretch/>
        </p:blipFill>
        <p:spPr bwMode="auto">
          <a:xfrm>
            <a:off x="0" y="5778"/>
            <a:ext cx="9222242" cy="5044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3568" y="476672"/>
            <a:ext cx="8208912" cy="5112568"/>
          </a:xfrm>
        </p:spPr>
        <p:txBody>
          <a:bodyPr>
            <a:normAutofit/>
          </a:bodyPr>
          <a:lstStyle/>
          <a:p>
            <a:pPr algn="r"/>
            <a:r>
              <a:rPr lang="ru-RU" sz="9600" dirty="0" smtClean="0">
                <a:solidFill>
                  <a:srgbClr val="FF0000"/>
                </a:solidFill>
              </a:rPr>
              <a:t>           А </a:t>
            </a:r>
          </a:p>
          <a:p>
            <a:pPr algn="r"/>
            <a:r>
              <a:rPr lang="ru-RU" sz="9600" dirty="0" smtClean="0">
                <a:solidFill>
                  <a:srgbClr val="FF0000"/>
                </a:solidFill>
              </a:rPr>
              <a:t>      сейчас    конкурсы!</a:t>
            </a:r>
            <a:endParaRPr lang="ru-RU" sz="9600" dirty="0">
              <a:solidFill>
                <a:srgbClr val="FF0000"/>
              </a:solidFill>
            </a:endParaRPr>
          </a:p>
        </p:txBody>
      </p:sp>
    </p:spTree>
    <p:extLst>
      <p:ext uri="{BB962C8B-B14F-4D97-AF65-F5344CB8AC3E}">
        <p14:creationId xmlns:p14="http://schemas.microsoft.com/office/powerpoint/2010/main" xmlns="" val="38106532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4580969"/>
            <a:ext cx="2438400" cy="2438400"/>
          </a:xfrm>
          <a:prstGeom prst="rect">
            <a:avLst/>
          </a:prstGeom>
        </p:spPr>
      </p:pic>
      <p:sp>
        <p:nvSpPr>
          <p:cNvPr id="2" name="Заголовок 1"/>
          <p:cNvSpPr>
            <a:spLocks noGrp="1"/>
          </p:cNvSpPr>
          <p:nvPr>
            <p:ph type="title"/>
          </p:nvPr>
        </p:nvSpPr>
        <p:spPr/>
        <p:txBody>
          <a:bodyPr/>
          <a:lstStyle/>
          <a:p>
            <a:r>
              <a:rPr lang="ru-RU" sz="4400" dirty="0" smtClean="0">
                <a:solidFill>
                  <a:srgbClr val="FF0000"/>
                </a:solidFill>
              </a:rPr>
              <a:t>Конкурс №1</a:t>
            </a:r>
            <a:r>
              <a:rPr lang="en-US" sz="4400" dirty="0" smtClean="0">
                <a:solidFill>
                  <a:srgbClr val="FF0000"/>
                </a:solidFill>
              </a:rPr>
              <a:t> </a:t>
            </a:r>
            <a:r>
              <a:rPr lang="ru-RU" sz="3600" dirty="0" smtClean="0">
                <a:solidFill>
                  <a:srgbClr val="0070C0"/>
                </a:solidFill>
              </a:rPr>
              <a:t>«Шифровка»</a:t>
            </a:r>
            <a:endParaRPr lang="ru-RU" sz="3600" dirty="0">
              <a:solidFill>
                <a:srgbClr val="0070C0"/>
              </a:solidFill>
            </a:endParaRPr>
          </a:p>
        </p:txBody>
      </p:sp>
      <p:sp>
        <p:nvSpPr>
          <p:cNvPr id="3" name="Объект 2"/>
          <p:cNvSpPr>
            <a:spLocks noGrp="1"/>
          </p:cNvSpPr>
          <p:nvPr>
            <p:ph idx="1"/>
          </p:nvPr>
        </p:nvSpPr>
        <p:spPr>
          <a:xfrm>
            <a:off x="899592" y="1412776"/>
            <a:ext cx="7520940" cy="3579849"/>
          </a:xfrm>
        </p:spPr>
        <p:txBody>
          <a:bodyPr/>
          <a:lstStyle/>
          <a:p>
            <a:r>
              <a:rPr lang="ru-RU" sz="2400" dirty="0" smtClean="0"/>
              <a:t>Из газеты вырезают какую-любо фразу, а затем разрезают её на мелкие кусочки. Количество заготовленных фраз соответствует количеству участников в одной команде. По сигналу ведущего участники из каждой команды  должны составить из слов первоначальную фразу</a:t>
            </a:r>
            <a:r>
              <a:rPr lang="ru-RU" dirty="0" smtClean="0"/>
              <a:t>. </a:t>
            </a:r>
            <a:r>
              <a:rPr lang="ru-RU" sz="2400" dirty="0" smtClean="0"/>
              <a:t>Победила та команда, которая справилась с заданием быстрее.</a:t>
            </a:r>
            <a:endParaRPr lang="ru-RU" sz="2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402346">
            <a:off x="6932512" y="4852196"/>
            <a:ext cx="1993646" cy="1993646"/>
          </a:xfrm>
          <a:prstGeom prst="rect">
            <a:avLst/>
          </a:prstGeom>
        </p:spPr>
      </p:pic>
    </p:spTree>
    <p:extLst>
      <p:ext uri="{BB962C8B-B14F-4D97-AF65-F5344CB8AC3E}">
        <p14:creationId xmlns:p14="http://schemas.microsoft.com/office/powerpoint/2010/main" xmlns="" val="12797993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FF0000"/>
                </a:solidFill>
              </a:rPr>
              <a:t>Конкурс №2 </a:t>
            </a:r>
            <a:r>
              <a:rPr lang="ru-RU" sz="3600" dirty="0" smtClean="0">
                <a:solidFill>
                  <a:srgbClr val="0070C0"/>
                </a:solidFill>
              </a:rPr>
              <a:t>«арм-рестлинг»</a:t>
            </a:r>
            <a:endParaRPr lang="ru-RU" sz="3600" dirty="0">
              <a:solidFill>
                <a:srgbClr val="0070C0"/>
              </a:solidFill>
            </a:endParaRPr>
          </a:p>
        </p:txBody>
      </p:sp>
      <p:sp>
        <p:nvSpPr>
          <p:cNvPr id="3" name="Объект 2"/>
          <p:cNvSpPr>
            <a:spLocks noGrp="1"/>
          </p:cNvSpPr>
          <p:nvPr>
            <p:ph idx="1"/>
          </p:nvPr>
        </p:nvSpPr>
        <p:spPr>
          <a:xfrm>
            <a:off x="827584" y="1196752"/>
            <a:ext cx="7776864" cy="3579849"/>
          </a:xfrm>
        </p:spPr>
        <p:txBody>
          <a:bodyPr/>
          <a:lstStyle/>
          <a:p>
            <a:r>
              <a:rPr lang="ru-RU" sz="2400" dirty="0" smtClean="0"/>
              <a:t>Какое </a:t>
            </a:r>
            <a:r>
              <a:rPr lang="ru-RU" sz="2400" dirty="0"/>
              <a:t>мужское состязание обойдется без классического </a:t>
            </a:r>
            <a:r>
              <a:rPr lang="ru-RU" sz="2400" dirty="0" err="1" smtClean="0"/>
              <a:t>Арм-рестлинга</a:t>
            </a:r>
            <a:r>
              <a:rPr lang="ru-RU" sz="2400" dirty="0"/>
              <a:t>? Ведущий должен предусмотреть, чтобы в помещении был свободный стол, который условно можно поделить на две половины. Помериться силой могут все участники. Поставив правые руки локтями на стол, противники сцепляют кисти и пытаются «повалить» противника. Тот, чья кисть коснулась стола, проиграл и выбывает из конкурса.</a:t>
            </a:r>
          </a:p>
          <a:p>
            <a:endParaRPr lang="ru-RU"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4953000"/>
            <a:ext cx="3048000"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07692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FF0000"/>
                </a:solidFill>
              </a:rPr>
              <a:t>Конкурс №3 </a:t>
            </a:r>
            <a:r>
              <a:rPr lang="ru-RU" sz="3600" dirty="0" smtClean="0">
                <a:solidFill>
                  <a:srgbClr val="0070C0"/>
                </a:solidFill>
              </a:rPr>
              <a:t>«Авиабомба»</a:t>
            </a:r>
            <a:endParaRPr lang="ru-RU" sz="3600" dirty="0">
              <a:solidFill>
                <a:srgbClr val="0070C0"/>
              </a:solidFill>
            </a:endParaRPr>
          </a:p>
        </p:txBody>
      </p:sp>
      <p:sp>
        <p:nvSpPr>
          <p:cNvPr id="3" name="Объект 2"/>
          <p:cNvSpPr>
            <a:spLocks noGrp="1"/>
          </p:cNvSpPr>
          <p:nvPr>
            <p:ph idx="1"/>
          </p:nvPr>
        </p:nvSpPr>
        <p:spPr>
          <a:xfrm>
            <a:off x="827584" y="1340768"/>
            <a:ext cx="7520940" cy="3579849"/>
          </a:xfrm>
        </p:spPr>
        <p:txBody>
          <a:bodyPr>
            <a:normAutofit/>
          </a:bodyPr>
          <a:lstStyle/>
          <a:p>
            <a:r>
              <a:rPr lang="ru-RU" sz="2400" dirty="0"/>
              <a:t>Участники делятся на команды. На финишной черте для каждой из них устанавливают пустую </a:t>
            </a:r>
            <a:r>
              <a:rPr lang="ru-RU" sz="2400" dirty="0" smtClean="0"/>
              <a:t>пластмассовую </a:t>
            </a:r>
            <a:r>
              <a:rPr lang="ru-RU" sz="2400" dirty="0"/>
              <a:t>банку. По команде ведущего участники по очереди бегут с зажатой между колен монетой или пуговицей к финишу и стараются без помощи рук сбросить эту «авиабомбу» в цель, то есть в банку. Побеждает команда, у которой «бомб» в банке окажется </a:t>
            </a:r>
            <a:r>
              <a:rPr lang="ru-RU" sz="2400" dirty="0" smtClean="0"/>
              <a:t>больше за определенное время.</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36555">
            <a:off x="6650360" y="4425047"/>
            <a:ext cx="2387601" cy="2420888"/>
          </a:xfrm>
          <a:prstGeom prst="rect">
            <a:avLst/>
          </a:prstGeom>
        </p:spPr>
      </p:pic>
    </p:spTree>
    <p:extLst>
      <p:ext uri="{BB962C8B-B14F-4D97-AF65-F5344CB8AC3E}">
        <p14:creationId xmlns:p14="http://schemas.microsoft.com/office/powerpoint/2010/main" xmlns="" val="39911518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3495688">
            <a:off x="1701579" y="4369871"/>
            <a:ext cx="1754175" cy="721559"/>
          </a:xfrm>
          <a:prstGeom prst="rect">
            <a:avLst/>
          </a:prstGeom>
        </p:spPr>
      </p:pic>
      <p:sp>
        <p:nvSpPr>
          <p:cNvPr id="2" name="Заголовок 1"/>
          <p:cNvSpPr>
            <a:spLocks noGrp="1"/>
          </p:cNvSpPr>
          <p:nvPr>
            <p:ph type="title"/>
          </p:nvPr>
        </p:nvSpPr>
        <p:spPr>
          <a:xfrm>
            <a:off x="467544" y="365760"/>
            <a:ext cx="8208912" cy="548640"/>
          </a:xfrm>
        </p:spPr>
        <p:txBody>
          <a:bodyPr/>
          <a:lstStyle/>
          <a:p>
            <a:r>
              <a:rPr lang="ru-RU" sz="4400" dirty="0" smtClean="0">
                <a:solidFill>
                  <a:srgbClr val="FF0000"/>
                </a:solidFill>
              </a:rPr>
              <a:t>Конкурс №4  </a:t>
            </a:r>
            <a:r>
              <a:rPr lang="ru-RU" sz="3600" dirty="0" smtClean="0">
                <a:solidFill>
                  <a:srgbClr val="0070C0"/>
                </a:solidFill>
              </a:rPr>
              <a:t>«Рыбаки»</a:t>
            </a:r>
            <a:endParaRPr lang="ru-RU" sz="3600" dirty="0">
              <a:solidFill>
                <a:srgbClr val="0070C0"/>
              </a:solidFill>
            </a:endParaRPr>
          </a:p>
        </p:txBody>
      </p:sp>
      <p:sp>
        <p:nvSpPr>
          <p:cNvPr id="3" name="Объект 2"/>
          <p:cNvSpPr>
            <a:spLocks noGrp="1"/>
          </p:cNvSpPr>
          <p:nvPr>
            <p:ph idx="1"/>
          </p:nvPr>
        </p:nvSpPr>
        <p:spPr>
          <a:xfrm>
            <a:off x="683568" y="1412776"/>
            <a:ext cx="7520940" cy="3579849"/>
          </a:xfrm>
        </p:spPr>
        <p:txBody>
          <a:bodyPr>
            <a:normAutofit/>
          </a:bodyPr>
          <a:lstStyle/>
          <a:p>
            <a:r>
              <a:rPr lang="ru-RU" sz="2400" dirty="0"/>
              <a:t>К участию приглашаются любители рыбной ловли. На талию им крепится пояс, к которому на нитке привязан карандаш — это удочка. Рыбалка предстоит зимняя, так что ловить придется в лунке. А лунка — это горлышко пустой бутылки. Кто первый попадет удочкой в лунку, тот и победил в конкурсе.</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3717032"/>
            <a:ext cx="2664296" cy="3006912"/>
          </a:xfrm>
          <a:prstGeom prst="rect">
            <a:avLst/>
          </a:prstGeom>
        </p:spPr>
      </p:pic>
    </p:spTree>
    <p:extLst>
      <p:ext uri="{BB962C8B-B14F-4D97-AF65-F5344CB8AC3E}">
        <p14:creationId xmlns:p14="http://schemas.microsoft.com/office/powerpoint/2010/main" xmlns="" val="19864922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FF0000"/>
                </a:solidFill>
              </a:rPr>
              <a:t>Конкурс №5 </a:t>
            </a:r>
            <a:r>
              <a:rPr lang="ru-RU" sz="3600" dirty="0" smtClean="0">
                <a:solidFill>
                  <a:srgbClr val="0070C0"/>
                </a:solidFill>
              </a:rPr>
              <a:t>«приготовь»</a:t>
            </a:r>
            <a:endParaRPr lang="ru-RU" sz="3600" dirty="0">
              <a:solidFill>
                <a:srgbClr val="0070C0"/>
              </a:solidFill>
            </a:endParaRPr>
          </a:p>
        </p:txBody>
      </p:sp>
      <p:sp>
        <p:nvSpPr>
          <p:cNvPr id="3" name="Объект 2"/>
          <p:cNvSpPr>
            <a:spLocks noGrp="1"/>
          </p:cNvSpPr>
          <p:nvPr>
            <p:ph idx="1"/>
          </p:nvPr>
        </p:nvSpPr>
        <p:spPr>
          <a:xfrm>
            <a:off x="899592" y="1340768"/>
            <a:ext cx="7520940" cy="3579849"/>
          </a:xfrm>
        </p:spPr>
        <p:txBody>
          <a:bodyPr>
            <a:normAutofit/>
          </a:bodyPr>
          <a:lstStyle/>
          <a:p>
            <a:r>
              <a:rPr lang="ru-RU" sz="2400" dirty="0" smtClean="0"/>
              <a:t>Участники делятся на две команды. Ведущий задает продукт. Например: мясо. Каждая команда по очереди называет блюда из заданного продукта. Побеждает та команда, которая назовет больше блюд.</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5425183"/>
            <a:ext cx="2043593" cy="162985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51" y="5626694"/>
            <a:ext cx="1463451" cy="121902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45818" y="5219972"/>
            <a:ext cx="2481090" cy="162346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75956" y="5636794"/>
            <a:ext cx="2520280" cy="1206638"/>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80734" y="116632"/>
            <a:ext cx="1763266" cy="1192798"/>
          </a:xfrm>
          <a:prstGeom prst="rect">
            <a:avLst/>
          </a:prstGeom>
        </p:spPr>
      </p:pic>
    </p:spTree>
    <p:extLst>
      <p:ext uri="{BB962C8B-B14F-4D97-AF65-F5344CB8AC3E}">
        <p14:creationId xmlns:p14="http://schemas.microsoft.com/office/powerpoint/2010/main" xmlns="" val="87397456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712968" cy="548640"/>
          </a:xfrm>
        </p:spPr>
        <p:txBody>
          <a:bodyPr/>
          <a:lstStyle/>
          <a:p>
            <a:r>
              <a:rPr lang="ru-RU" sz="4400" dirty="0" smtClean="0">
                <a:solidFill>
                  <a:srgbClr val="FF0000"/>
                </a:solidFill>
              </a:rPr>
              <a:t>Конкурс №6 </a:t>
            </a:r>
            <a:r>
              <a:rPr lang="ru-RU" sz="3600" dirty="0" smtClean="0">
                <a:solidFill>
                  <a:srgbClr val="00B0F0"/>
                </a:solidFill>
              </a:rPr>
              <a:t>«закончи пословицу»</a:t>
            </a:r>
            <a:endParaRPr lang="ru-RU" sz="3600" dirty="0">
              <a:solidFill>
                <a:srgbClr val="00B0F0"/>
              </a:solidFill>
            </a:endParaRPr>
          </a:p>
        </p:txBody>
      </p:sp>
      <p:sp>
        <p:nvSpPr>
          <p:cNvPr id="7" name="TextBox 6"/>
          <p:cNvSpPr txBox="1"/>
          <p:nvPr/>
        </p:nvSpPr>
        <p:spPr>
          <a:xfrm>
            <a:off x="379320" y="1175922"/>
            <a:ext cx="6480720" cy="3477875"/>
          </a:xfrm>
          <a:prstGeom prst="rect">
            <a:avLst/>
          </a:prstGeom>
          <a:noFill/>
        </p:spPr>
        <p:txBody>
          <a:bodyPr wrap="square" rtlCol="0">
            <a:spAutoFit/>
          </a:bodyPr>
          <a:lstStyle/>
          <a:p>
            <a:pPr marL="342900" indent="-342900">
              <a:buFont typeface="Wingdings" panose="05000000000000000000" pitchFamily="2" charset="2"/>
              <a:buChar char="ü"/>
            </a:pPr>
            <a:r>
              <a:rPr lang="ru-RU" sz="2000" dirty="0" smtClean="0"/>
              <a:t>Детство время…..</a:t>
            </a:r>
            <a:endParaRPr lang="ru-RU" sz="2000" dirty="0"/>
          </a:p>
          <a:p>
            <a:pPr marL="342900" indent="-342900">
              <a:buFont typeface="Wingdings" panose="05000000000000000000" pitchFamily="2" charset="2"/>
              <a:buChar char="ü"/>
            </a:pPr>
            <a:r>
              <a:rPr lang="ru-RU" sz="2000" dirty="0" smtClean="0"/>
              <a:t> За </a:t>
            </a:r>
            <a:r>
              <a:rPr lang="ru-RU" sz="2000" dirty="0"/>
              <a:t>общим </a:t>
            </a:r>
            <a:r>
              <a:rPr lang="ru-RU" sz="2000" dirty="0" smtClean="0"/>
              <a:t>столом еда …..</a:t>
            </a:r>
            <a:endParaRPr lang="ru-RU" sz="2000" dirty="0"/>
          </a:p>
          <a:p>
            <a:pPr marL="342900" indent="-342900">
              <a:buFont typeface="Wingdings" panose="05000000000000000000" pitchFamily="2" charset="2"/>
              <a:buChar char="ü"/>
            </a:pPr>
            <a:r>
              <a:rPr lang="ru-RU" sz="2000" dirty="0"/>
              <a:t>В здоровом теле </a:t>
            </a:r>
            <a:r>
              <a:rPr lang="ru-RU" sz="2000" dirty="0" smtClean="0"/>
              <a:t>-…….</a:t>
            </a:r>
            <a:endParaRPr lang="ru-RU" sz="2000" dirty="0"/>
          </a:p>
          <a:p>
            <a:pPr marL="342900" indent="-342900">
              <a:buFont typeface="Wingdings" panose="05000000000000000000" pitchFamily="2" charset="2"/>
              <a:buChar char="ü"/>
            </a:pPr>
            <a:r>
              <a:rPr lang="ru-RU" sz="2000" dirty="0"/>
              <a:t>Друзья прямые </a:t>
            </a:r>
            <a:r>
              <a:rPr lang="ru-RU" sz="2000" dirty="0" smtClean="0"/>
              <a:t>-…..</a:t>
            </a:r>
            <a:endParaRPr lang="ru-RU" sz="2000" dirty="0"/>
          </a:p>
          <a:p>
            <a:pPr marL="342900" indent="-342900">
              <a:buFont typeface="Wingdings" panose="05000000000000000000" pitchFamily="2" charset="2"/>
              <a:buChar char="ü"/>
            </a:pPr>
            <a:r>
              <a:rPr lang="ru-RU" sz="2000" dirty="0" smtClean="0"/>
              <a:t>Азбука – к ……..</a:t>
            </a:r>
            <a:endParaRPr lang="ru-RU" sz="2000" dirty="0"/>
          </a:p>
          <a:p>
            <a:pPr marL="342900" indent="-342900">
              <a:buFont typeface="Wingdings" panose="05000000000000000000" pitchFamily="2" charset="2"/>
              <a:buChar char="ü"/>
            </a:pPr>
            <a:r>
              <a:rPr lang="ru-RU" sz="2000" dirty="0" smtClean="0"/>
              <a:t>….. трудом </a:t>
            </a:r>
            <a:r>
              <a:rPr lang="ru-RU" sz="2000" dirty="0"/>
              <a:t>добывают.</a:t>
            </a:r>
          </a:p>
          <a:p>
            <a:pPr marL="342900" indent="-342900">
              <a:buFont typeface="Wingdings" panose="05000000000000000000" pitchFamily="2" charset="2"/>
              <a:buChar char="ü"/>
            </a:pPr>
            <a:r>
              <a:rPr lang="ru-RU" sz="2000" dirty="0"/>
              <a:t>Отца с матерью почитать </a:t>
            </a:r>
            <a:r>
              <a:rPr lang="ru-RU" sz="2000" dirty="0" smtClean="0"/>
              <a:t>-…...</a:t>
            </a:r>
            <a:endParaRPr lang="ru-RU" sz="2000" dirty="0"/>
          </a:p>
          <a:p>
            <a:pPr marL="342900" indent="-342900">
              <a:buFont typeface="Wingdings" panose="05000000000000000000" pitchFamily="2" charset="2"/>
              <a:buChar char="ü"/>
            </a:pPr>
            <a:r>
              <a:rPr lang="ru-RU" sz="2000" dirty="0"/>
              <a:t>Мал </a:t>
            </a:r>
            <a:r>
              <a:rPr lang="ru-RU" sz="2000" dirty="0" smtClean="0"/>
              <a:t>да…..</a:t>
            </a:r>
            <a:endParaRPr lang="ru-RU" sz="2000" dirty="0"/>
          </a:p>
          <a:p>
            <a:pPr marL="342900" indent="-342900">
              <a:buFont typeface="Wingdings" panose="05000000000000000000" pitchFamily="2" charset="2"/>
              <a:buChar char="ü"/>
            </a:pPr>
            <a:r>
              <a:rPr lang="ru-RU" sz="2000" dirty="0" smtClean="0"/>
              <a:t>…….. - </a:t>
            </a:r>
            <a:r>
              <a:rPr lang="ru-RU" sz="2000" dirty="0"/>
              <a:t>будешь сам без беды.</a:t>
            </a:r>
          </a:p>
          <a:p>
            <a:pPr marL="342900" indent="-342900">
              <a:buFont typeface="Wingdings" panose="05000000000000000000" pitchFamily="2" charset="2"/>
              <a:buChar char="ü"/>
            </a:pPr>
            <a:r>
              <a:rPr lang="ru-RU" sz="2000" dirty="0"/>
              <a:t>На </a:t>
            </a:r>
            <a:r>
              <a:rPr lang="ru-RU" sz="2000" dirty="0" smtClean="0"/>
              <a:t>….. учатся.</a:t>
            </a:r>
          </a:p>
          <a:p>
            <a:pPr marL="342900" indent="-342900">
              <a:buFont typeface="Wingdings" panose="05000000000000000000" pitchFamily="2" charset="2"/>
              <a:buChar char="ü"/>
            </a:pPr>
            <a:r>
              <a:rPr lang="ru-RU" sz="2000" dirty="0" smtClean="0"/>
              <a:t>…….. лучше </a:t>
            </a:r>
            <a:r>
              <a:rPr lang="ru-RU" sz="2000" dirty="0"/>
              <a:t>новых двух.</a:t>
            </a:r>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9293746">
            <a:off x="4026185" y="2847050"/>
            <a:ext cx="5692669" cy="4270707"/>
          </a:xfrm>
        </p:spPr>
      </p:pic>
    </p:spTree>
    <p:extLst>
      <p:ext uri="{BB962C8B-B14F-4D97-AF65-F5344CB8AC3E}">
        <p14:creationId xmlns:p14="http://schemas.microsoft.com/office/powerpoint/2010/main" xmlns="" val="409136465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372</TotalTime>
  <Words>777</Words>
  <Application>Microsoft Office PowerPoint</Application>
  <PresentationFormat>Экран (4:3)</PresentationFormat>
  <Paragraphs>47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Углы</vt:lpstr>
      <vt:lpstr>С праздником, юные        защитники!</vt:lpstr>
      <vt:lpstr>История появления праздника 23 февраля:</vt:lpstr>
      <vt:lpstr>Слайд 3</vt:lpstr>
      <vt:lpstr>Конкурс №1 «Шифровка»</vt:lpstr>
      <vt:lpstr>Конкурс №2 «арм-рестлинг»</vt:lpstr>
      <vt:lpstr>Конкурс №3 «Авиабомба»</vt:lpstr>
      <vt:lpstr>Конкурс №4  «Рыбаки»</vt:lpstr>
      <vt:lpstr>Конкурс №5 «приготовь»</vt:lpstr>
      <vt:lpstr>Конкурс №6 «закончи пословицу»</vt:lpstr>
      <vt:lpstr>Слайд 10</vt:lpstr>
      <vt:lpstr>А вы сможете пройти квест?!             попробуйте!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праздником, юные        защитники!</dc:title>
  <dc:creator>Эдик</dc:creator>
  <cp:lastModifiedBy>Admin</cp:lastModifiedBy>
  <cp:revision>34</cp:revision>
  <dcterms:created xsi:type="dcterms:W3CDTF">2016-02-13T14:01:07Z</dcterms:created>
  <dcterms:modified xsi:type="dcterms:W3CDTF">2019-11-18T18:06:28Z</dcterms:modified>
</cp:coreProperties>
</file>