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4" r:id="rId3"/>
    <p:sldId id="275" r:id="rId4"/>
    <p:sldId id="267" r:id="rId5"/>
    <p:sldId id="265" r:id="rId6"/>
    <p:sldId id="266" r:id="rId7"/>
    <p:sldId id="264" r:id="rId8"/>
    <p:sldId id="268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21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http://cs3.livemaster.ru/zhurnalfoto/f/3/4/160125190839f34abafa0feaecacf7fe25d34e4bc8ac.jpeg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silverhotel.ru/blog/public/images/wysiwyg_upload/konfety1.jpg" TargetMode="External"/><Relationship Id="rId11" Type="http://schemas.openxmlformats.org/officeDocument/2006/relationships/image" Target="http://static.gazeta.ua/img/cache/gallery/594/594854_9_w_1000.jpg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http://i006.radikal.ru/1104/ed/3931b2c37557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http://tampereclub.ru/uploads/posts/2010-06/1277043263_konfet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http://razebra.ru/d/292090/d/gogol-candy-cover.jpg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http://i030.radikal.ru/1105/e9/606fceca2857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http://cs3.livemaster.ru/zhurnalfoto/c/3/a/160113180037c3a405b1c8c91a59904e74f5f937f7a3314411x919821.jpg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136914" y="1988840"/>
            <a:ext cx="8007087" cy="3672109"/>
            <a:chOff x="1376339" y="1938142"/>
            <a:chExt cx="7967809" cy="565397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76339" y="1938142"/>
              <a:ext cx="7165477" cy="27011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3600" b="1" dirty="0">
                  <a:solidFill>
                    <a:srgbClr val="C00000"/>
                  </a:solidFill>
                  <a:latin typeface="Book Antiqua" panose="02040602050305030304" pitchFamily="18" charset="0"/>
                  <a:ea typeface="Meiryo UI" panose="020B0604030504040204" pitchFamily="34" charset="-128"/>
                  <a:cs typeface="Meiryo UI" panose="020B0604030504040204" pitchFamily="34" charset="-128"/>
                </a:rPr>
                <a:t>проблемно-поисковый проект</a:t>
              </a:r>
            </a:p>
            <a:p>
              <a:pPr lvl="0" algn="ctr"/>
              <a:r>
                <a:rPr lang="ru-RU" sz="3600" b="1" dirty="0">
                  <a:solidFill>
                    <a:srgbClr val="990099"/>
                  </a:solidFill>
                  <a:latin typeface="Book Antiqua" panose="02040602050305030304" pitchFamily="18" charset="0"/>
                  <a:cs typeface="Times New Roman" pitchFamily="18" charset="0"/>
                </a:rPr>
                <a:t>Русский язык </a:t>
              </a:r>
            </a:p>
            <a:p>
              <a:pPr lvl="0" algn="ctr"/>
              <a:r>
                <a:rPr lang="ru-RU" sz="3600" b="1" dirty="0">
                  <a:solidFill>
                    <a:srgbClr val="990099"/>
                  </a:solidFill>
                  <a:latin typeface="Book Antiqua" panose="02040602050305030304" pitchFamily="18" charset="0"/>
                  <a:cs typeface="Times New Roman" pitchFamily="18" charset="0"/>
                </a:rPr>
                <a:t>на обёртках конфет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59444" y="5743962"/>
              <a:ext cx="5084704" cy="1848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>
                  <a:solidFill>
                    <a:srgbClr val="660066"/>
                  </a:solidFill>
                  <a:latin typeface="Book Antiqua" panose="02040602050305030304" pitchFamily="18" charset="0"/>
                  <a:ea typeface="Meiryo UI" panose="020B0604030504040204" pitchFamily="34" charset="-128"/>
                  <a:cs typeface="Meiryo UI" panose="020B0604030504040204" pitchFamily="34" charset="-128"/>
                </a:rPr>
                <a:t>                          Выполнил</a:t>
              </a:r>
              <a:r>
                <a:rPr lang="ru-RU" dirty="0">
                  <a:solidFill>
                    <a:srgbClr val="660066"/>
                  </a:solidFill>
                  <a:latin typeface="Book Antiqua" panose="02040602050305030304" pitchFamily="18" charset="0"/>
                  <a:ea typeface="Meiryo UI" panose="020B0604030504040204" pitchFamily="34" charset="-128"/>
                  <a:cs typeface="Meiryo UI" panose="020B0604030504040204" pitchFamily="34" charset="-128"/>
                </a:rPr>
                <a:t>: </a:t>
              </a:r>
              <a:r>
                <a:rPr lang="ru-RU" dirty="0" err="1">
                  <a:solidFill>
                    <a:srgbClr val="660066"/>
                  </a:solidFill>
                  <a:latin typeface="Book Antiqua" panose="02040602050305030304" pitchFamily="18" charset="0"/>
                  <a:ea typeface="Meiryo UI" panose="020B0604030504040204" pitchFamily="34" charset="-128"/>
                  <a:cs typeface="Meiryo UI" panose="020B0604030504040204" pitchFamily="34" charset="-128"/>
                </a:rPr>
                <a:t>Барахтенко</a:t>
              </a:r>
              <a:r>
                <a:rPr lang="ru-RU" dirty="0">
                  <a:solidFill>
                    <a:srgbClr val="660066"/>
                  </a:solidFill>
                  <a:latin typeface="Book Antiqua" panose="02040602050305030304" pitchFamily="18" charset="0"/>
                  <a:ea typeface="Meiryo UI" panose="020B0604030504040204" pitchFamily="34" charset="-128"/>
                  <a:cs typeface="Meiryo UI" panose="020B0604030504040204" pitchFamily="34" charset="-128"/>
                </a:rPr>
                <a:t> Денис</a:t>
              </a:r>
            </a:p>
            <a:p>
              <a:pPr lvl="0" algn="ctr"/>
              <a:r>
                <a:rPr lang="ru-RU" dirty="0" smtClean="0">
                  <a:solidFill>
                    <a:srgbClr val="660066"/>
                  </a:solidFill>
                  <a:latin typeface="Book Antiqua" panose="02040602050305030304" pitchFamily="18" charset="0"/>
                  <a:ea typeface="Meiryo UI" panose="020B0604030504040204" pitchFamily="34" charset="-128"/>
                  <a:cs typeface="Meiryo UI" panose="020B0604030504040204" pitchFamily="34" charset="-128"/>
                </a:rPr>
                <a:t>                Руководитель</a:t>
              </a:r>
              <a:r>
                <a:rPr lang="ru-RU" dirty="0">
                  <a:solidFill>
                    <a:srgbClr val="660066"/>
                  </a:solidFill>
                  <a:latin typeface="Book Antiqua" panose="02040602050305030304" pitchFamily="18" charset="0"/>
                  <a:ea typeface="Meiryo UI" panose="020B0604030504040204" pitchFamily="34" charset="-128"/>
                  <a:cs typeface="Meiryo UI" panose="020B0604030504040204" pitchFamily="34" charset="-128"/>
                </a:rPr>
                <a:t>: Белоусова </a:t>
              </a:r>
              <a:endParaRPr lang="ru-RU" dirty="0" smtClean="0">
                <a:solidFill>
                  <a:srgbClr val="660066"/>
                </a:solidFill>
                <a:latin typeface="Book Antiqua" panose="02040602050305030304" pitchFamily="18" charset="0"/>
                <a:ea typeface="Meiryo UI" panose="020B0604030504040204" pitchFamily="34" charset="-128"/>
                <a:cs typeface="Meiryo UI" panose="020B0604030504040204" pitchFamily="34" charset="-128"/>
              </a:endParaRPr>
            </a:p>
            <a:p>
              <a:pPr lvl="0" algn="ctr"/>
              <a:r>
                <a:rPr lang="ru-RU" dirty="0" smtClean="0">
                  <a:solidFill>
                    <a:srgbClr val="660066"/>
                  </a:solidFill>
                  <a:latin typeface="Book Antiqua" panose="02040602050305030304" pitchFamily="18" charset="0"/>
                  <a:ea typeface="Meiryo UI" panose="020B0604030504040204" pitchFamily="34" charset="-128"/>
                  <a:cs typeface="Meiryo UI" panose="020B0604030504040204" pitchFamily="34" charset="-128"/>
                </a:rPr>
                <a:t>                                          Оксана Фёдоровна</a:t>
              </a:r>
              <a:r>
                <a:rPr lang="ru-RU" dirty="0">
                  <a:solidFill>
                    <a:srgbClr val="660066"/>
                  </a:solidFill>
                  <a:latin typeface="Book Antiqua" panose="02040602050305030304" pitchFamily="18" charset="0"/>
                  <a:ea typeface="Meiryo UI" panose="020B0604030504040204" pitchFamily="34" charset="-128"/>
                  <a:cs typeface="Meiryo UI" panose="020B0604030504040204" pitchFamily="34" charset="-128"/>
                </a:rPr>
                <a:t/>
              </a:r>
              <a:br>
                <a:rPr lang="ru-RU" dirty="0">
                  <a:solidFill>
                    <a:srgbClr val="660066"/>
                  </a:solidFill>
                  <a:latin typeface="Book Antiqua" panose="02040602050305030304" pitchFamily="18" charset="0"/>
                  <a:ea typeface="Meiryo UI" panose="020B0604030504040204" pitchFamily="34" charset="-128"/>
                  <a:cs typeface="Meiryo UI" panose="020B0604030504040204" pitchFamily="34" charset="-128"/>
                </a:rPr>
              </a:br>
              <a:endParaRPr lang="ru-RU" dirty="0">
                <a:solidFill>
                  <a:srgbClr val="660066"/>
                </a:solidFill>
                <a:latin typeface="Book Antiqua" panose="02040602050305030304" pitchFamily="18" charset="0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88425" y="102863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ГСУ  ВОУ   «Специальная  (коррекционная)</a:t>
            </a:r>
          </a:p>
          <a:p>
            <a:pPr lvl="0"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  общеобразовательная школа» г  Ангарск</a:t>
            </a: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648072"/>
          </a:xfrm>
        </p:spPr>
        <p:txBody>
          <a:bodyPr/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990099"/>
                </a:solidFill>
                <a:latin typeface="Book Antiqua" panose="02040602050305030304" pitchFamily="18" charset="0"/>
                <a:ea typeface="+mn-ea"/>
                <a:cs typeface="Arial" pitchFamily="34" charset="0"/>
              </a:rPr>
              <a:t>Наличие орфограмм</a:t>
            </a:r>
            <a:r>
              <a:rPr lang="ru-RU" sz="3600" dirty="0">
                <a:solidFill>
                  <a:srgbClr val="990099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ru-RU" sz="3600" dirty="0">
                <a:solidFill>
                  <a:srgbClr val="990099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ru-RU" sz="3600" dirty="0">
              <a:solidFill>
                <a:srgbClr val="990099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Проверяемые безударные гласные в корне слова;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Непроверяемые безударные гласные в корне слова;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Парные согласные в корне слова;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4)  Неп</a:t>
            </a:r>
            <a:r>
              <a:rPr lang="ru-RU" sz="24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роизносимые </a:t>
            </a:r>
            <a:r>
              <a:rPr lang="ru-RU" sz="24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согласные в корне слова;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5) Удвоенные </a:t>
            </a:r>
            <a:r>
              <a:rPr lang="ru-RU" sz="24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согласные;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arenR" startAt="6"/>
            </a:pPr>
            <a:r>
              <a:rPr lang="ru-RU" sz="24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Правописание </a:t>
            </a:r>
            <a:r>
              <a:rPr lang="ru-RU" sz="24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ь после шипящих</a:t>
            </a:r>
            <a:r>
              <a:rPr lang="ru-RU" sz="24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;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arenR" startAt="6"/>
            </a:pPr>
            <a:r>
              <a:rPr lang="ru-RU" sz="24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Мягкий знак для обозначения мягкости согласных;</a:t>
            </a:r>
            <a:endParaRPr lang="ru-RU" sz="2400" dirty="0">
              <a:solidFill>
                <a:srgbClr val="66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8)  Разделительный </a:t>
            </a:r>
            <a:r>
              <a:rPr lang="ru-RU" sz="24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мягкий знак;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9)   Заглавная </a:t>
            </a:r>
            <a:r>
              <a:rPr lang="ru-RU" sz="24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буква в именах людей и кличках животных;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10)  </a:t>
            </a:r>
            <a:r>
              <a:rPr lang="ru-RU" sz="24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Гласная буква после шипящих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18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990099"/>
                </a:solidFill>
                <a:latin typeface="Book Antiqua" panose="02040602050305030304" pitchFamily="18" charset="0"/>
                <a:cs typeface="Times New Roman" pitchFamily="18" charset="0"/>
              </a:rPr>
              <a:t>Заключение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        Все изученные  названия конфет по сути – это части речи, которые мы уже изучали и продолжим изучать на уроках русского языка. Из всех способов словообразования самый распространённый в названиях конфет – суффиксальный, поэтому многие названия конфет могут стать полезными при изучении темы «Способы образования слов».</a:t>
            </a:r>
          </a:p>
          <a:p>
            <a:endParaRPr lang="ru-RU" dirty="0">
              <a:solidFill>
                <a:srgbClr val="66006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5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464496"/>
          </a:xfrm>
        </p:spPr>
        <p:txBody>
          <a:bodyPr>
            <a:prstTxWarp prst="textArchUp">
              <a:avLst>
                <a:gd name="adj" fmla="val 10438869"/>
              </a:avLst>
            </a:prstTxWarp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990099"/>
                </a:solidFill>
                <a:latin typeface="Book Antiqua" panose="02040602050305030304" pitchFamily="18" charset="0"/>
                <a:ea typeface="+mj-ea"/>
                <a:cs typeface="+mj-cs"/>
              </a:rPr>
              <a:t> СПАСИБО ЗА ВНИМАНИЕ </a:t>
            </a:r>
            <a:endParaRPr lang="ru-RU" b="1" dirty="0">
              <a:solidFill>
                <a:srgbClr val="99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706928" cy="407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217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06090"/>
          </a:xfrm>
        </p:spPr>
        <p:txBody>
          <a:bodyPr/>
          <a:lstStyle/>
          <a:p>
            <a:r>
              <a:rPr lang="ru-RU" sz="3600" b="1" dirty="0">
                <a:solidFill>
                  <a:srgbClr val="990099"/>
                </a:solidFill>
                <a:latin typeface="Book Antiqua" panose="02040602050305030304" pitchFamily="18" charset="0"/>
              </a:rPr>
              <a:t>Итоги анкетирования</a:t>
            </a: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932131"/>
              </p:ext>
            </p:extLst>
          </p:nvPr>
        </p:nvGraphicFramePr>
        <p:xfrm>
          <a:off x="323528" y="1600201"/>
          <a:ext cx="8496944" cy="427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Диаграмма" r:id="rId3" imgW="6086543" imgH="5467260" progId="MSGraph.Chart.8">
                  <p:embed/>
                </p:oleObj>
              </mc:Choice>
              <mc:Fallback>
                <p:oleObj name="Диаграмма" r:id="rId3" imgW="6086543" imgH="546726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600201"/>
                        <a:ext cx="8496944" cy="4277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02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136914" y="1988840"/>
            <a:ext cx="8007087" cy="2841112"/>
            <a:chOff x="1376339" y="1938142"/>
            <a:chExt cx="7967809" cy="43744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76339" y="1938142"/>
              <a:ext cx="7165477" cy="1848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3600" b="1" dirty="0" smtClean="0">
                  <a:solidFill>
                    <a:srgbClr val="990099"/>
                  </a:solidFill>
                  <a:latin typeface="Book Antiqua" panose="02040602050305030304" pitchFamily="18" charset="0"/>
                  <a:cs typeface="Times New Roman" pitchFamily="18" charset="0"/>
                </a:rPr>
                <a:t>Русский </a:t>
              </a:r>
              <a:r>
                <a:rPr lang="ru-RU" sz="3600" b="1" dirty="0">
                  <a:solidFill>
                    <a:srgbClr val="990099"/>
                  </a:solidFill>
                  <a:latin typeface="Book Antiqua" panose="02040602050305030304" pitchFamily="18" charset="0"/>
                  <a:cs typeface="Times New Roman" pitchFamily="18" charset="0"/>
                </a:rPr>
                <a:t>язык </a:t>
              </a:r>
            </a:p>
            <a:p>
              <a:pPr lvl="0" algn="ctr"/>
              <a:r>
                <a:rPr lang="ru-RU" sz="3600" b="1" dirty="0">
                  <a:solidFill>
                    <a:srgbClr val="990099"/>
                  </a:solidFill>
                  <a:latin typeface="Book Antiqua" panose="02040602050305030304" pitchFamily="18" charset="0"/>
                  <a:cs typeface="Times New Roman" pitchFamily="18" charset="0"/>
                </a:rPr>
                <a:t>на обёртках конфет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59444" y="5743962"/>
              <a:ext cx="5084704" cy="56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>
                  <a:solidFill>
                    <a:srgbClr val="660066"/>
                  </a:solidFill>
                  <a:latin typeface="Book Antiqua" panose="02040602050305030304" pitchFamily="18" charset="0"/>
                  <a:ea typeface="Meiryo UI" panose="020B0604030504040204" pitchFamily="34" charset="-128"/>
                  <a:cs typeface="Meiryo UI" panose="020B0604030504040204" pitchFamily="34" charset="-128"/>
                </a:rPr>
                <a:t>                          </a:t>
              </a:r>
              <a:endParaRPr lang="ru-RU" dirty="0">
                <a:solidFill>
                  <a:srgbClr val="660066"/>
                </a:solidFill>
                <a:latin typeface="Book Antiqua" panose="02040602050305030304" pitchFamily="18" charset="0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</p:grpSp>
      <p:pic>
        <p:nvPicPr>
          <p:cNvPr id="2050" name="Picture 2" descr="http://img48.static.darudar.org/s600/00/02/6c/c4/6cc419013ca4b348d3c71b20ac38219688975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00480"/>
            <a:ext cx="410445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6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4525963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Цель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Рассмотреть названия конфет с точки зрения орфографии русского языка. Классифицировать фантики от конфет по разделам русского языка.</a:t>
            </a:r>
            <a:endParaRPr lang="ru-RU" sz="2400" dirty="0">
              <a:solidFill>
                <a:srgbClr val="66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Задачи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Изучить историю возникновения фантика;</a:t>
            </a:r>
            <a:endParaRPr lang="ru-RU" sz="2400" dirty="0">
              <a:solidFill>
                <a:srgbClr val="66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Изучить названия конфет, классифицировать их с целью дальнейшего применения на уроках русского языка;</a:t>
            </a:r>
            <a:endParaRPr lang="ru-RU" sz="2400" dirty="0">
              <a:solidFill>
                <a:srgbClr val="66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Составить  карточки с заданиями по русскому языку.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72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8072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 Antiqua" panose="02040602050305030304" pitchFamily="18" charset="0"/>
                <a:cs typeface="Arial" pitchFamily="34" charset="0"/>
              </a:rPr>
              <a:t>История возникновения фантика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pic>
        <p:nvPicPr>
          <p:cNvPr id="5" name="Picture 4" descr="http://raznie.ru/wp-content/uploads/2013/07/fabrika-A.I.-Abrikosova-1850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875" t="28213" r="36250" b="5955"/>
          <a:stretch>
            <a:fillRect/>
          </a:stretch>
        </p:blipFill>
        <p:spPr bwMode="auto">
          <a:xfrm>
            <a:off x="6228184" y="980728"/>
            <a:ext cx="2774112" cy="235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ichef.bbci.co.uk/images/ic/1200x675/p01h215j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6"/>
          <a:stretch/>
        </p:blipFill>
        <p:spPr bwMode="auto">
          <a:xfrm>
            <a:off x="395536" y="1519914"/>
            <a:ext cx="3794762" cy="27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t21.stpulscen.ru/images/product/092/165/850_bi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0" t="4453" r="-1"/>
          <a:stretch/>
        </p:blipFill>
        <p:spPr bwMode="auto">
          <a:xfrm>
            <a:off x="6286512" y="3548417"/>
            <a:ext cx="2476509" cy="22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4518000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60066"/>
                </a:solidFill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В 1872 году Томас Эдисон придумал парафинированную бумагу, служившую первой </a:t>
            </a:r>
            <a:r>
              <a:rPr lang="ru-RU" sz="2000" dirty="0" smtClean="0">
                <a:solidFill>
                  <a:srgbClr val="660066"/>
                </a:solidFill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оберткой </a:t>
            </a:r>
            <a:r>
              <a:rPr lang="ru-RU" sz="2000" dirty="0">
                <a:solidFill>
                  <a:srgbClr val="660066"/>
                </a:solidFill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solidFill>
                  <a:srgbClr val="660066"/>
                </a:solidFill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конфет</a:t>
            </a:r>
            <a:r>
              <a:rPr lang="ru-RU" sz="2000" dirty="0">
                <a:solidFill>
                  <a:srgbClr val="660066"/>
                </a:solidFill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dirty="0">
              <a:solidFill>
                <a:srgbClr val="660066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0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7"/>
            <a:ext cx="8229600" cy="720081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Просветительная роль фантика</a:t>
            </a:r>
          </a:p>
        </p:txBody>
      </p:sp>
      <p:pic>
        <p:nvPicPr>
          <p:cNvPr id="4" name="Picture 2" descr="http://cs3.livemaster.ru/zhurnalfoto/f/3/4/160125190839f34abafa0feaecacf7fe25d34e4bc8ac.jpe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51520" y="1700808"/>
            <a:ext cx="2325354" cy="19588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Рисунок 122" descr="http://litcey.ru/pars_docs/refs/18/17492/17492_html_m32df61ad.png"/>
          <p:cNvPicPr>
            <a:picLocks noChangeAspect="1" noChangeArrowheads="1"/>
          </p:cNvPicPr>
          <p:nvPr/>
        </p:nvPicPr>
        <p:blipFill>
          <a:blip r:embed="rId4"/>
          <a:srcRect l="1537" t="2216"/>
          <a:stretch>
            <a:fillRect/>
          </a:stretch>
        </p:blipFill>
        <p:spPr bwMode="auto">
          <a:xfrm>
            <a:off x="2773456" y="1749413"/>
            <a:ext cx="2277288" cy="19102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3" descr="http://www.silverhotel.ru/blog/public/images/wysiwyg_upload/konfety1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741253" y="3895939"/>
            <a:ext cx="2335875" cy="18184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Рисунок 121" descr="http://litcey.ru/pars_docs/refs/18/17492/17492_html_42f3c0bd.png"/>
          <p:cNvPicPr>
            <a:picLocks noChangeAspect="1" noChangeArrowheads="1"/>
          </p:cNvPicPr>
          <p:nvPr/>
        </p:nvPicPr>
        <p:blipFill>
          <a:blip r:embed="rId7"/>
          <a:srcRect t="1593" r="2559"/>
          <a:stretch>
            <a:fillRect/>
          </a:stretch>
        </p:blipFill>
        <p:spPr bwMode="auto">
          <a:xfrm>
            <a:off x="251520" y="3838946"/>
            <a:ext cx="2277289" cy="18754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6" descr="http://i006.radikal.ru/1104/ed/3931b2c37557.gif"/>
          <p:cNvPicPr>
            <a:picLocks noChangeAspect="1" noChangeArrowheads="1"/>
          </p:cNvPicPr>
          <p:nvPr/>
        </p:nvPicPr>
        <p:blipFill>
          <a:blip r:embed="rId8" r:link="rId9"/>
          <a:srcRect l="2269" t="1454" r="2119" b="1965"/>
          <a:stretch>
            <a:fillRect/>
          </a:stretch>
        </p:blipFill>
        <p:spPr bwMode="auto">
          <a:xfrm>
            <a:off x="5364088" y="1706953"/>
            <a:ext cx="2000264" cy="23738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7" descr="http://static.gazeta.ua/img/cache/gallery/594/594854_9_w_1000.jpg"/>
          <p:cNvPicPr>
            <a:picLocks noChangeAspect="1" noChangeArrowheads="1"/>
          </p:cNvPicPr>
          <p:nvPr/>
        </p:nvPicPr>
        <p:blipFill>
          <a:blip r:embed="rId10" r:link="rId11" cstate="print"/>
          <a:srcRect l="2016" t="2126" r="1550" b="1250"/>
          <a:stretch>
            <a:fillRect/>
          </a:stretch>
        </p:blipFill>
        <p:spPr bwMode="auto">
          <a:xfrm>
            <a:off x="7020272" y="3318211"/>
            <a:ext cx="2000264" cy="239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165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908720"/>
            <a:ext cx="8229600" cy="72008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ea typeface="+mn-ea"/>
                <a:cs typeface="+mn-cs"/>
              </a:rPr>
              <a:t>Воспитательная роль фантика</a:t>
            </a:r>
          </a:p>
        </p:txBody>
      </p:sp>
      <p:pic>
        <p:nvPicPr>
          <p:cNvPr id="4" name="Рисунок 110" descr="http://litcey.ru/pars_docs/refs/18/17492/17492_html_m612b70a6.jpg"/>
          <p:cNvPicPr>
            <a:picLocks noChangeAspect="1" noChangeArrowheads="1"/>
          </p:cNvPicPr>
          <p:nvPr/>
        </p:nvPicPr>
        <p:blipFill>
          <a:blip r:embed="rId2"/>
          <a:srcRect t="10698" b="11018"/>
          <a:stretch>
            <a:fillRect/>
          </a:stretch>
        </p:blipFill>
        <p:spPr bwMode="auto">
          <a:xfrm>
            <a:off x="107504" y="1655196"/>
            <a:ext cx="1857388" cy="291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Рисунок 111" descr="http://litcey.ru/pars_docs/refs/18/17492/17492_html_m7c521c99.jpg"/>
          <p:cNvPicPr>
            <a:picLocks noChangeAspect="1" noChangeArrowheads="1"/>
          </p:cNvPicPr>
          <p:nvPr/>
        </p:nvPicPr>
        <p:blipFill>
          <a:blip r:embed="rId3"/>
          <a:srcRect t="11435" b="11179"/>
          <a:stretch>
            <a:fillRect/>
          </a:stretch>
        </p:blipFill>
        <p:spPr bwMode="auto">
          <a:xfrm>
            <a:off x="2195736" y="2745518"/>
            <a:ext cx="1857388" cy="29385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4" descr="http://razebra.ru/d/292090/d/gogol-candy-cover.jpg"/>
          <p:cNvPicPr>
            <a:picLocks noChangeAspect="1" noChangeArrowheads="1"/>
          </p:cNvPicPr>
          <p:nvPr/>
        </p:nvPicPr>
        <p:blipFill>
          <a:blip r:embed="rId4" r:link="rId5" cstate="print"/>
          <a:srcRect l="2477" t="2635" r="2167" b="2679"/>
          <a:stretch>
            <a:fillRect/>
          </a:stretch>
        </p:blipFill>
        <p:spPr bwMode="auto">
          <a:xfrm>
            <a:off x="4427984" y="1558127"/>
            <a:ext cx="2357454" cy="21806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5" descr="http://tampereclub.ru/uploads/posts/2010-06/1277043263_konfeta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588105" y="3508576"/>
            <a:ext cx="2396838" cy="22145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ea typeface="+mn-ea"/>
                <a:cs typeface="+mn-cs"/>
              </a:rPr>
              <a:t>Развивающая роль фантика</a:t>
            </a:r>
            <a:br>
              <a:rPr lang="ru-RU" sz="36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ea typeface="+mn-ea"/>
                <a:cs typeface="+mn-cs"/>
              </a:rPr>
            </a:br>
            <a:endParaRPr lang="ru-RU" sz="3600" dirty="0">
              <a:solidFill>
                <a:srgbClr val="99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104" descr="http://litcey.ru/pars_docs/refs/18/17492/17492_html_m4f5b92c5.png"/>
          <p:cNvPicPr>
            <a:picLocks noChangeAspect="1" noChangeArrowheads="1"/>
          </p:cNvPicPr>
          <p:nvPr/>
        </p:nvPicPr>
        <p:blipFill>
          <a:blip r:embed="rId2"/>
          <a:srcRect t="1138"/>
          <a:stretch>
            <a:fillRect/>
          </a:stretch>
        </p:blipFill>
        <p:spPr bwMode="auto">
          <a:xfrm>
            <a:off x="155088" y="1700807"/>
            <a:ext cx="2112656" cy="21977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Рисунок 103" descr="http://litcey.ru/pars_docs/refs/18/17492/17492_html_m5cc21ff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3382678"/>
            <a:ext cx="2330919" cy="23963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4" descr="http://cs3.livemaster.ru/zhurnalfoto/c/3/a/160113180037c3a405b1c8c91a59904e74f5f937f7a3314411x919821.jpg"/>
          <p:cNvPicPr>
            <a:picLocks noChangeAspect="1" noChangeArrowheads="1"/>
          </p:cNvPicPr>
          <p:nvPr/>
        </p:nvPicPr>
        <p:blipFill>
          <a:blip r:embed="rId4" r:link="rId5"/>
          <a:srcRect t="27730"/>
          <a:stretch>
            <a:fillRect/>
          </a:stretch>
        </p:blipFill>
        <p:spPr bwMode="auto">
          <a:xfrm>
            <a:off x="4598663" y="1700807"/>
            <a:ext cx="2205585" cy="22843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5" descr="http://i030.radikal.ru/1105/e9/606fceca2857.gif"/>
          <p:cNvPicPr>
            <a:picLocks noChangeAspect="1" noChangeArrowheads="1"/>
          </p:cNvPicPr>
          <p:nvPr/>
        </p:nvPicPr>
        <p:blipFill>
          <a:blip r:embed="rId6" r:link="rId7"/>
          <a:srcRect l="3674" t="2701" r="2196" b="2339"/>
          <a:stretch>
            <a:fillRect/>
          </a:stretch>
        </p:blipFill>
        <p:spPr bwMode="auto">
          <a:xfrm>
            <a:off x="6804248" y="3357562"/>
            <a:ext cx="2170788" cy="22483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67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4896544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Раздел «Части речи»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rgbClr val="66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Имена </a:t>
            </a: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существительные - </a:t>
            </a:r>
            <a:r>
              <a:rPr lang="ru-RU" sz="1800" b="1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33</a:t>
            </a: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,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    имена прилагательные - </a:t>
            </a:r>
            <a:r>
              <a:rPr lang="ru-RU" sz="1800" b="1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4</a:t>
            </a: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    словосочетания- </a:t>
            </a:r>
            <a:r>
              <a:rPr lang="ru-RU" sz="1800" b="1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21</a:t>
            </a: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    глагол - </a:t>
            </a:r>
            <a:r>
              <a:rPr lang="ru-RU" sz="1800" b="1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2</a:t>
            </a:r>
            <a:endParaRPr lang="ru-RU" sz="1800" dirty="0">
              <a:solidFill>
                <a:srgbClr val="66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rgbClr val="660066"/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660066"/>
                </a:solidFill>
                <a:latin typeface="Book Antiqua" panose="02040602050305030304" pitchFamily="18" charset="0"/>
                <a:cs typeface="Arial" pitchFamily="34" charset="0"/>
              </a:rPr>
              <a:t>Способы </a:t>
            </a:r>
            <a:r>
              <a:rPr lang="ru-RU" sz="2400" b="1" dirty="0">
                <a:solidFill>
                  <a:srgbClr val="660066"/>
                </a:solidFill>
                <a:latin typeface="Book Antiqua" panose="02040602050305030304" pitchFamily="18" charset="0"/>
                <a:cs typeface="Arial" pitchFamily="34" charset="0"/>
              </a:rPr>
              <a:t>образования слов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Самый распространённый способ- </a:t>
            </a:r>
            <a:r>
              <a:rPr lang="ru-RU" sz="1800" b="1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суффиксальный</a:t>
            </a: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</a:rPr>
              <a:t>Коров –К-а, </a:t>
            </a:r>
            <a:r>
              <a:rPr lang="ru-RU" sz="1800" dirty="0" smtClean="0">
                <a:solidFill>
                  <a:srgbClr val="660066"/>
                </a:solidFill>
                <a:latin typeface="Book Antiqua" panose="02040602050305030304" pitchFamily="18" charset="0"/>
              </a:rPr>
              <a:t>   Лев </a:t>
            </a: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</a:rPr>
              <a:t>– УШК-А</a:t>
            </a:r>
            <a:r>
              <a:rPr lang="ru-RU" sz="1800" dirty="0" smtClean="0">
                <a:solidFill>
                  <a:srgbClr val="660066"/>
                </a:solidFill>
                <a:latin typeface="Book Antiqua" panose="02040602050305030304" pitchFamily="18" charset="0"/>
              </a:rPr>
              <a:t>.</a:t>
            </a:r>
            <a:endParaRPr lang="ru-RU" sz="1800" b="1" dirty="0">
              <a:solidFill>
                <a:srgbClr val="66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Два прилагательных  образовано с помощью </a:t>
            </a:r>
            <a:r>
              <a:rPr lang="ru-RU" sz="1800" b="1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приставки и суффикса </a:t>
            </a:r>
            <a:r>
              <a:rPr lang="ru-RU" sz="1800" dirty="0" smtClean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660066"/>
                </a:solidFill>
                <a:latin typeface="Book Antiqua" panose="02040602050305030304" pitchFamily="18" charset="0"/>
              </a:rPr>
              <a:t>ЗА-чар-ОВА-НН-</a:t>
            </a:r>
            <a:r>
              <a:rPr lang="ru-RU" sz="1800" dirty="0" err="1" smtClean="0">
                <a:solidFill>
                  <a:srgbClr val="660066"/>
                </a:solidFill>
                <a:latin typeface="Book Antiqua" panose="02040602050305030304" pitchFamily="18" charset="0"/>
              </a:rPr>
              <a:t>ые</a:t>
            </a: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</a:rPr>
              <a:t>, </a:t>
            </a:r>
            <a:r>
              <a:rPr lang="ru-RU" sz="1800" dirty="0" smtClean="0">
                <a:solidFill>
                  <a:srgbClr val="660066"/>
                </a:solidFill>
                <a:latin typeface="Book Antiqua" panose="02040602050305030304" pitchFamily="18" charset="0"/>
              </a:rPr>
              <a:t>     ЗА-гор-СК-</a:t>
            </a:r>
            <a:r>
              <a:rPr lang="ru-RU" sz="1800" dirty="0" err="1" smtClean="0">
                <a:solidFill>
                  <a:srgbClr val="660066"/>
                </a:solidFill>
                <a:latin typeface="Book Antiqua" panose="02040602050305030304" pitchFamily="18" charset="0"/>
              </a:rPr>
              <a:t>ая</a:t>
            </a: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</a:rPr>
              <a:t>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66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Среди названий конфет нашли 2 </a:t>
            </a:r>
            <a:r>
              <a:rPr lang="ru-RU" sz="1800" b="1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сложных</a:t>
            </a: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  <a:cs typeface="Times New Roman" pitchFamily="18" charset="0"/>
              </a:rPr>
              <a:t> слова: </a:t>
            </a:r>
            <a:endParaRPr lang="ru-RU" sz="1800" dirty="0" smtClean="0">
              <a:solidFill>
                <a:srgbClr val="66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660066"/>
                </a:solidFill>
                <a:latin typeface="Book Antiqua" panose="02040602050305030304" pitchFamily="18" charset="0"/>
              </a:rPr>
              <a:t>Бур-е-вестник</a:t>
            </a:r>
            <a:endParaRPr lang="ru-RU" sz="1800" dirty="0">
              <a:solidFill>
                <a:srgbClr val="660066"/>
              </a:solidFill>
              <a:latin typeface="Book Antiqua" panose="02040602050305030304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660066"/>
                </a:solidFill>
                <a:latin typeface="Book Antiqua" panose="02040602050305030304" pitchFamily="18" charset="0"/>
              </a:rPr>
              <a:t>Зим-о-</a:t>
            </a:r>
            <a:r>
              <a:rPr lang="ru-RU" sz="1800" dirty="0" err="1">
                <a:solidFill>
                  <a:srgbClr val="660066"/>
                </a:solidFill>
                <a:latin typeface="Book Antiqua" panose="02040602050305030304" pitchFamily="18" charset="0"/>
              </a:rPr>
              <a:t>любка</a:t>
            </a:r>
            <a:endParaRPr lang="ru-RU" sz="1800" dirty="0">
              <a:solidFill>
                <a:srgbClr val="660066"/>
              </a:solidFill>
              <a:latin typeface="Book Antiqua" panose="0204060205030503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1065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5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0066"/>
      </a:hlink>
      <a:folHlink>
        <a:srgbClr val="66006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299</TotalTime>
  <Words>237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1_Тема Office</vt:lpstr>
      <vt:lpstr>Диаграмма</vt:lpstr>
      <vt:lpstr>Презентация PowerPoint</vt:lpstr>
      <vt:lpstr>Итоги анкетирования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Воспитательная роль фантика</vt:lpstr>
      <vt:lpstr>Развивающая роль фантика </vt:lpstr>
      <vt:lpstr>Презентация PowerPoint</vt:lpstr>
      <vt:lpstr>Наличие орфограмм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Универсальные</dc:title>
  <dc:creator>Фокина Лидия Петровна</dc:creator>
  <cp:keywords>Шаблон презентации</cp:keywords>
  <cp:lastModifiedBy>polzovatel</cp:lastModifiedBy>
  <cp:revision>50</cp:revision>
  <dcterms:created xsi:type="dcterms:W3CDTF">2014-07-06T18:18:01Z</dcterms:created>
  <dcterms:modified xsi:type="dcterms:W3CDTF">2019-04-15T07:37:11Z</dcterms:modified>
</cp:coreProperties>
</file>