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72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№1</c:v>
                </c:pt>
              </c:strCache>
            </c:strRef>
          </c:tx>
          <c:explosion val="54"/>
          <c:dPt>
            <c:idx val="1"/>
            <c:explosion val="29"/>
          </c:dPt>
          <c:dPt>
            <c:idx val="3"/>
            <c:explosion val="0"/>
          </c:dPt>
          <c:cat>
            <c:numRef>
              <c:f>Лист1!$A$2:$A$5</c:f>
              <c:numCache>
                <c:formatCode>0%</c:formatCode>
                <c:ptCount val="4"/>
                <c:pt idx="1">
                  <c:v>0.6900000000000015</c:v>
                </c:pt>
                <c:pt idx="3">
                  <c:v>0.31000000000000072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3.2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0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3722745924365085"/>
          <c:y val="0.37194831415303858"/>
          <c:w val="0.23460352667184195"/>
          <c:h val="0.38064549623604771"/>
        </c:manualLayout>
      </c:layout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spPr>
    <a:effectLst>
      <a:outerShdw blurRad="50800" dist="38100" dir="10800000" algn="r" rotWithShape="0">
        <a:srgbClr val="FFFF00">
          <a:alpha val="40000"/>
        </a:srgbClr>
      </a:out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№2</c:v>
                </c:pt>
              </c:strCache>
            </c:strRef>
          </c:tx>
          <c:explosion val="25"/>
          <c:dPt>
            <c:idx val="0"/>
            <c:explosion val="43"/>
            <c:spPr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explosion val="0"/>
            <c:spPr>
              <a:solidFill>
                <a:srgbClr val="00B05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  <c:pt idx="0" formatCode="0%">
                  <c:v>0.94000000000000017</c:v>
                </c:pt>
                <c:pt idx="2" formatCode="0%">
                  <c:v>6.0000000000000019E-2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egendEntry>
        <c:idx val="1"/>
        <c:delete val="1"/>
      </c:legendEntry>
      <c:legendEntry>
        <c:idx val="3"/>
        <c:delete val="1"/>
      </c:legendEntry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34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cat>
            <c:numRef>
              <c:f>Лист1!$A$2:$A$5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0.44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-387424"/>
            <a:ext cx="6910536" cy="410445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Arial Black" pitchFamily="34" charset="0"/>
              </a:rPr>
              <a:t>       </a:t>
            </a:r>
            <a:br>
              <a:rPr lang="ru-RU" sz="4000" b="1" i="1" dirty="0" smtClean="0">
                <a:latin typeface="Arial Black" pitchFamily="34" charset="0"/>
              </a:rPr>
            </a:br>
            <a:r>
              <a:rPr lang="ru-RU" sz="4000" b="1" i="1" dirty="0" smtClean="0">
                <a:latin typeface="Arial Black" pitchFamily="34" charset="0"/>
              </a:rPr>
              <a:t>  </a:t>
            </a:r>
            <a:br>
              <a:rPr lang="ru-RU" sz="4000" b="1" i="1" dirty="0" smtClean="0">
                <a:latin typeface="Arial Black" pitchFamily="34" charset="0"/>
              </a:rPr>
            </a:br>
            <a:r>
              <a:rPr lang="ru-RU" sz="4000" b="1" i="1" dirty="0" smtClean="0">
                <a:latin typeface="Arial Black" pitchFamily="34" charset="0"/>
              </a:rPr>
              <a:t>    </a:t>
            </a:r>
            <a:r>
              <a:rPr lang="ru-RU" sz="3600" b="1" i="1" dirty="0" smtClean="0">
                <a:latin typeface="Arial Black" pitchFamily="34" charset="0"/>
              </a:rPr>
              <a:t>«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Русские и английские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             пословицы.         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      Общность и различие».</a:t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4000" b="1" i="1" dirty="0" smtClean="0">
                <a:latin typeface="Arial Black" pitchFamily="34" charset="0"/>
              </a:rPr>
              <a:t> </a:t>
            </a:r>
            <a:r>
              <a:rPr lang="ru-RU" sz="4000" b="1" i="1" dirty="0" smtClean="0">
                <a:latin typeface="Arial Black" pitchFamily="34" charset="0"/>
              </a:rPr>
              <a:t>		(проект)</a:t>
            </a: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endParaRPr lang="ru-RU" sz="40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427984" y="4411573"/>
            <a:ext cx="43924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Выполнили: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Arial" pitchFamily="34" charset="0"/>
                <a:ea typeface="Times New Roman" pitchFamily="18" charset="0"/>
              </a:rPr>
              <a:t>                            </a:t>
            </a:r>
            <a:r>
              <a:rPr lang="ru-RU" sz="1600" b="1" dirty="0" err="1" smtClean="0">
                <a:latin typeface="Arial" pitchFamily="34" charset="0"/>
                <a:ea typeface="Times New Roman" pitchFamily="18" charset="0"/>
              </a:rPr>
              <a:t>Омарова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</a:rPr>
              <a:t> Алина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Пешкова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Екатерина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baseline="0" dirty="0" smtClean="0">
                <a:latin typeface="Arial" pitchFamily="34" charset="0"/>
                <a:ea typeface="Times New Roman" pitchFamily="18" charset="0"/>
              </a:rPr>
              <a:t>                                 МБОУ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Arial" pitchFamily="34" charset="0"/>
                <a:ea typeface="Times New Roman" pitchFamily="18" charset="0"/>
              </a:rPr>
              <a:t>              «Гимназия№1» 5 «г» класс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Научный руководитель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Arial" pitchFamily="34" charset="0"/>
                <a:ea typeface="Times New Roman" pitchFamily="18" charset="0"/>
              </a:rPr>
              <a:t>                        Рубанович И.В.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1026" name="Picture 2" descr="C:\Users\User\Downloads\послов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861048"/>
            <a:ext cx="3024336" cy="2448272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48072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andara" pitchFamily="34" charset="0"/>
              </a:rPr>
              <a:t>Знают ли наши сверстники пословицы, их происхождение, часто ли используют их?  Мы произвели опрос среди учащихся 5-х классов, опросили 30 человек и вот какие результаты получили:</a:t>
            </a:r>
          </a:p>
          <a:p>
            <a:r>
              <a:rPr lang="ru-RU" sz="2400" dirty="0" smtClean="0">
                <a:latin typeface="Candara" pitchFamily="34" charset="0"/>
              </a:rPr>
              <a:t>1  вопрос </a:t>
            </a:r>
          </a:p>
          <a:p>
            <a:pPr>
              <a:buNone/>
            </a:pPr>
            <a:r>
              <a:rPr lang="ru-RU" sz="2400" dirty="0" smtClean="0"/>
              <a:t>    Часто ли вы используете пословицы </a:t>
            </a:r>
          </a:p>
          <a:p>
            <a:pPr>
              <a:buNone/>
            </a:pPr>
            <a:r>
              <a:rPr lang="ru-RU" sz="2400" dirty="0" smtClean="0"/>
              <a:t>     а) да – 31%         б) нет  - 69% </a:t>
            </a:r>
          </a:p>
          <a:p>
            <a:endParaRPr lang="ru-RU" sz="1800" dirty="0">
              <a:latin typeface="Candara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19450" y="2562224"/>
          <a:ext cx="4952950" cy="353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8072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Candara" pitchFamily="34" charset="0"/>
              </a:rPr>
              <a:t> 2 вопрос</a:t>
            </a:r>
          </a:p>
          <a:p>
            <a:pPr>
              <a:buNone/>
            </a:pPr>
            <a:r>
              <a:rPr lang="ru-RU" sz="2400" dirty="0" smtClean="0">
                <a:latin typeface="Candara" pitchFamily="34" charset="0"/>
              </a:rPr>
              <a:t>Знаете ли вы английские пословицы? </a:t>
            </a:r>
            <a:endParaRPr lang="ru-RU" sz="2400" b="1" dirty="0" smtClean="0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ru-RU" sz="2400" dirty="0" smtClean="0">
                <a:latin typeface="Candara" pitchFamily="34" charset="0"/>
              </a:rPr>
              <a:t>а) да – 6%     б) нет – 94%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051720" y="1268760"/>
          <a:ext cx="525658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3 вопрос</a:t>
            </a:r>
          </a:p>
          <a:p>
            <a:pPr>
              <a:buNone/>
            </a:pPr>
            <a:r>
              <a:rPr lang="ru-RU" sz="2400" dirty="0" smtClean="0"/>
              <a:t>Знаете ли вы происхождение пословиц?</a:t>
            </a:r>
          </a:p>
          <a:p>
            <a:pPr>
              <a:buNone/>
            </a:pPr>
            <a:r>
              <a:rPr lang="ru-RU" sz="2400" dirty="0" smtClean="0"/>
              <a:t>        а) да – 44%      б) нет – 56%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latin typeface="Candara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43808" y="2348880"/>
          <a:ext cx="4680520" cy="2892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19268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Вывод: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 Большинство наших сверстников не очень «скромно» осведомлены о пословицах, их происхождении, редко их используют. Однако, достаточно неплохо осведомлены об их происхождении. Но мы пока ещё в 5 классе, и у нас впереди ещё долгая школьная жизнь и постепенно мы будем пополнять багаж наших знаний в этой области.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480720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 smtClean="0">
                <a:latin typeface="Candara" pitchFamily="34" charset="0"/>
              </a:rPr>
              <a:t>Объектом</a:t>
            </a:r>
            <a:r>
              <a:rPr lang="ru-RU" sz="4400" dirty="0" smtClean="0">
                <a:latin typeface="Candara" pitchFamily="34" charset="0"/>
              </a:rPr>
              <a:t>  исследования являются  пословицы  в русском и английском языках. Кроме этого изучение происхождения пословиц, их лексический строй.</a:t>
            </a:r>
          </a:p>
          <a:p>
            <a:r>
              <a:rPr lang="ru-RU" sz="4400" b="1" dirty="0" smtClean="0">
                <a:latin typeface="Candara" pitchFamily="34" charset="0"/>
              </a:rPr>
              <a:t>Предмет исследования</a:t>
            </a:r>
            <a:r>
              <a:rPr lang="ru-RU" sz="4400" dirty="0" smtClean="0">
                <a:latin typeface="Candara" pitchFamily="34" charset="0"/>
              </a:rPr>
              <a:t> – совпадения пословиц и поговорок в русском и английском,  узнать происхождение пословиц.</a:t>
            </a:r>
          </a:p>
          <a:p>
            <a:r>
              <a:rPr lang="ru-RU" sz="4400" b="1" dirty="0" smtClean="0">
                <a:latin typeface="Candara" pitchFamily="34" charset="0"/>
              </a:rPr>
              <a:t>Гипотеза</a:t>
            </a:r>
            <a:r>
              <a:rPr lang="ru-RU" sz="4400" dirty="0" smtClean="0">
                <a:latin typeface="Candara" pitchFamily="34" charset="0"/>
              </a:rPr>
              <a:t>: мы предполагаем, (существование одинаковых жизненных позиций, целей) что одинаковые пословицы и поговорки существуют во всех языках с точки зрения перевода.</a:t>
            </a:r>
          </a:p>
          <a:p>
            <a:pPr lvl="0"/>
            <a:r>
              <a:rPr lang="ru-RU" sz="4400" b="1" dirty="0" smtClean="0">
                <a:latin typeface="Candara" pitchFamily="34" charset="0"/>
              </a:rPr>
              <a:t>Цель работы:</a:t>
            </a:r>
            <a:r>
              <a:rPr lang="ru-RU" sz="4400" dirty="0" smtClean="0">
                <a:latin typeface="Candara" pitchFamily="34" charset="0"/>
              </a:rPr>
              <a:t>  Выявление взаимосвязи русских и английских пословиц;</a:t>
            </a:r>
          </a:p>
          <a:p>
            <a:pPr lvl="0">
              <a:buNone/>
            </a:pPr>
            <a:r>
              <a:rPr lang="ru-RU" sz="4400" dirty="0" smtClean="0">
                <a:latin typeface="Candara" pitchFamily="34" charset="0"/>
              </a:rPr>
              <a:t>-Систематизация и обобщение информации об английских и русских пословицах, о происхождении их, об </a:t>
            </a:r>
            <a:r>
              <a:rPr lang="ru-RU" sz="4400" dirty="0" err="1" smtClean="0">
                <a:latin typeface="Candara" pitchFamily="34" charset="0"/>
              </a:rPr>
              <a:t>учёных-паремиологах</a:t>
            </a:r>
            <a:r>
              <a:rPr lang="ru-RU" sz="4400" dirty="0" smtClean="0">
                <a:latin typeface="Candara" pitchFamily="34" charset="0"/>
              </a:rPr>
              <a:t>;</a:t>
            </a:r>
          </a:p>
          <a:p>
            <a:pPr lvl="0">
              <a:buNone/>
            </a:pPr>
            <a:r>
              <a:rPr lang="ru-RU" sz="4400" dirty="0" smtClean="0">
                <a:latin typeface="Candara" pitchFamily="34" charset="0"/>
              </a:rPr>
              <a:t>-Формирование навыков самостоятельной познавательной деятельности, критического мышления;</a:t>
            </a:r>
          </a:p>
          <a:p>
            <a:pPr lvl="0">
              <a:buNone/>
            </a:pPr>
            <a:r>
              <a:rPr lang="ru-RU" sz="4400" dirty="0" smtClean="0">
                <a:latin typeface="Candara" pitchFamily="34" charset="0"/>
              </a:rPr>
              <a:t>-Приобретение навыков самостоятельной работы с большим объёмом информации.</a:t>
            </a:r>
          </a:p>
          <a:p>
            <a:pPr>
              <a:buNone/>
            </a:pPr>
            <a:endParaRPr lang="ru-RU" dirty="0" smtClean="0">
              <a:latin typeface="Candara" pitchFamily="34" charset="0"/>
            </a:endParaRPr>
          </a:p>
          <a:p>
            <a:pPr>
              <a:buNone/>
            </a:pPr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33670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Candara" pitchFamily="34" charset="0"/>
              </a:rPr>
              <a:t>Происхождение английских и русских пословиц</a:t>
            </a:r>
          </a:p>
          <a:p>
            <a:pPr algn="just">
              <a:buNone/>
            </a:pPr>
            <a:r>
              <a:rPr lang="ru-RU" sz="2400" dirty="0" smtClean="0">
                <a:latin typeface="Candara" pitchFamily="34" charset="0"/>
              </a:rPr>
              <a:t>Часть русских пословиц   укоренились на Руси и рождены устным народным творчеством. Они взяты из сказок, анекдотов, басен.</a:t>
            </a:r>
          </a:p>
          <a:p>
            <a:pPr algn="just">
              <a:buNone/>
            </a:pPr>
            <a:r>
              <a:rPr lang="ru-RU" sz="2400" dirty="0" smtClean="0">
                <a:latin typeface="Candara" pitchFamily="34" charset="0"/>
              </a:rPr>
              <a:t>Некоторые пословицы заимствованы из религиозных источников.</a:t>
            </a:r>
          </a:p>
          <a:p>
            <a:pPr algn="just">
              <a:buNone/>
            </a:pPr>
            <a:r>
              <a:rPr lang="ru-RU" sz="2400" dirty="0" smtClean="0">
                <a:latin typeface="Candara" pitchFamily="34" charset="0"/>
              </a:rPr>
              <a:t>С появлением светской литературы количество пословиц увеличилось - это пословицы литературного происхождения. Особенно велика заслуга русских писателей, которые составляли пословицы по образцу народных.</a:t>
            </a:r>
          </a:p>
          <a:p>
            <a:pPr algn="just">
              <a:buNone/>
            </a:pPr>
            <a:r>
              <a:rPr lang="ru-RU" sz="2400" dirty="0" smtClean="0">
                <a:latin typeface="Candara" pitchFamily="34" charset="0"/>
              </a:rPr>
              <a:t>В число русских вошли высказывания не только русских, но и зарубежных писателей.</a:t>
            </a:r>
          </a:p>
          <a:p>
            <a:pPr algn="just">
              <a:buNone/>
            </a:pPr>
            <a:r>
              <a:rPr lang="ru-RU" sz="2400" dirty="0" smtClean="0">
                <a:latin typeface="Candara" pitchFamily="34" charset="0"/>
              </a:rPr>
              <a:t>Например, Чарльза Диккенса.</a:t>
            </a:r>
            <a:endParaRPr lang="ru-RU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u="sng" dirty="0" smtClean="0">
                <a:solidFill>
                  <a:srgbClr val="FF0000"/>
                </a:solidFill>
                <a:latin typeface="Candara" pitchFamily="34" charset="0"/>
              </a:rPr>
              <a:t>Происхождение    английских пословиц</a:t>
            </a:r>
            <a:r>
              <a:rPr lang="en-US" sz="3000" u="sng" dirty="0" smtClean="0">
                <a:solidFill>
                  <a:srgbClr val="FF0000"/>
                </a:solidFill>
                <a:latin typeface="Candara" pitchFamily="34" charset="0"/>
              </a:rPr>
              <a:t>:</a:t>
            </a:r>
            <a:endParaRPr lang="ru-RU" sz="3000" u="sng" dirty="0" smtClean="0">
              <a:solidFill>
                <a:srgbClr val="FF0000"/>
              </a:solidFill>
              <a:latin typeface="Candara" pitchFamily="34" charset="0"/>
            </a:endParaRPr>
          </a:p>
          <a:p>
            <a:pPr>
              <a:buNone/>
            </a:pPr>
            <a:r>
              <a:rPr lang="ru-RU" dirty="0" smtClean="0"/>
              <a:t>-Пословицы, пришедшие из жизни –  основаны на народной мудрости. Это пример устного народного творчества.</a:t>
            </a:r>
          </a:p>
          <a:p>
            <a:pPr>
              <a:buNone/>
            </a:pPr>
            <a:r>
              <a:rPr lang="ru-RU" dirty="0" smtClean="0"/>
              <a:t>-Пословицы, пришедшие из Библии и </a:t>
            </a:r>
            <a:r>
              <a:rPr lang="ru-RU" dirty="0" err="1" smtClean="0"/>
              <a:t>Священнописания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-Заимствования.</a:t>
            </a:r>
          </a:p>
          <a:p>
            <a:pPr>
              <a:buNone/>
            </a:pPr>
            <a:r>
              <a:rPr lang="ru-RU" dirty="0" smtClean="0"/>
              <a:t>-Знаменитые высказывания известных людей.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30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Candara" pitchFamily="34" charset="0"/>
              </a:rPr>
              <a:t>Группы пословиц: 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Candara" pitchFamily="34" charset="0"/>
              </a:rPr>
              <a:t>1 группа</a:t>
            </a:r>
            <a:endParaRPr lang="ru-RU" sz="2400" dirty="0" smtClean="0">
              <a:latin typeface="Candara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Candara" pitchFamily="34" charset="0"/>
              </a:rPr>
              <a:t> </a:t>
            </a:r>
            <a:r>
              <a:rPr lang="ru-RU" sz="2400" dirty="0" smtClean="0">
                <a:latin typeface="Candara" pitchFamily="34" charset="0"/>
              </a:rPr>
              <a:t>Смысл русской и английской пословицы полностью совпадает. Перевод пословиц с английского языка на русский язык полностью совпадает</a:t>
            </a:r>
            <a:r>
              <a:rPr lang="en-US" sz="2400" dirty="0" smtClean="0">
                <a:latin typeface="Candara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2 группа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latin typeface="Candara" pitchFamily="34" charset="0"/>
              </a:rPr>
              <a:t>Смысл русской и английской пословицы совпадает, перевод с английского на русский не совпадает. Появление русских эквивалентов</a:t>
            </a:r>
            <a:r>
              <a:rPr lang="en-US" sz="2400" dirty="0" smtClean="0">
                <a:latin typeface="Candara" pitchFamily="34" charset="0"/>
              </a:rPr>
              <a:t>.</a:t>
            </a:r>
            <a:endParaRPr lang="ru-RU" sz="2400" dirty="0" smtClean="0">
              <a:latin typeface="Candar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3 группа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Смысл русской и английской пословицы полностью не совпадает. Перевод пословиц с английского языка на  русский язык полностью не совпадает.</a:t>
            </a:r>
          </a:p>
          <a:p>
            <a:pPr>
              <a:buNone/>
            </a:pPr>
            <a:endParaRPr lang="ru-RU" sz="2400" dirty="0" smtClean="0">
              <a:latin typeface="Candara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				          </a:t>
            </a:r>
            <a:r>
              <a:rPr lang="ru-RU" b="1" u="sng" dirty="0" smtClean="0"/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Труд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>
              <a:latin typeface="Candar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63689" y="908720"/>
          <a:ext cx="676875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250"/>
                <a:gridCol w="2256250"/>
                <a:gridCol w="2256250"/>
              </a:tblGrid>
              <a:tr h="1800200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Английская пословица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Толкование (перевод)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смысловой аналог (эквивалент)</a:t>
                      </a:r>
                      <a:endParaRPr lang="ru-RU" sz="2400" dirty="0"/>
                    </a:p>
                  </a:txBody>
                  <a:tcPr/>
                </a:tc>
              </a:tr>
              <a:tr h="1376624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Diligence is the mother of success.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Прилежание мать успеха.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Терпение и труд всё перетрут.</a:t>
                      </a:r>
                      <a:endParaRPr lang="ru-RU" sz="2400" dirty="0"/>
                    </a:p>
                  </a:txBody>
                  <a:tcPr/>
                </a:tc>
              </a:tr>
              <a:tr h="2223776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Easier said than done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Легче сказать, чем сделать.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Скоро</a:t>
                      </a: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сказка сказывается, да не скоро</a:t>
                      </a: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дело делается.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48072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				</a:t>
            </a:r>
            <a:r>
              <a:rPr lang="ru-RU" b="1" u="sng" dirty="0" smtClean="0">
                <a:solidFill>
                  <a:srgbClr val="FF0000"/>
                </a:solidFill>
              </a:rPr>
              <a:t>Дружба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35695" y="908720"/>
          <a:ext cx="6552729" cy="532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3"/>
                <a:gridCol w="2184243"/>
                <a:gridCol w="2184243"/>
              </a:tblGrid>
              <a:tr h="219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Английская пословица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Толкование (перевод)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смысловой аналог (эквивалент)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358269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friend in need is a friend indeed.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 в нужде, друг везде.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 познаётся в беде.</a:t>
                      </a:r>
                      <a:endParaRPr lang="ru-RU" sz="2400" dirty="0"/>
                    </a:p>
                  </a:txBody>
                  <a:tcPr/>
                </a:tc>
              </a:tr>
              <a:tr h="1776198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man is known by the company he keeps.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узнаётся по его компании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Скажи мне, кто твой друг и я скажу тебе, кто ты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andara" pitchFamily="34" charset="0"/>
              </a:rPr>
              <a:t>			</a:t>
            </a:r>
            <a:r>
              <a:rPr lang="ru-RU" b="1" u="sng" dirty="0" smtClean="0">
                <a:solidFill>
                  <a:srgbClr val="FF0000"/>
                </a:solidFill>
                <a:latin typeface="Candara" pitchFamily="34" charset="0"/>
              </a:rPr>
              <a:t>Учёба, ум, умения</a:t>
            </a:r>
            <a:endParaRPr lang="ru-RU" u="sng" dirty="0" smtClean="0">
              <a:solidFill>
                <a:srgbClr val="FF0000"/>
              </a:solidFill>
              <a:latin typeface="Candara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7704" y="1340768"/>
          <a:ext cx="6552729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3"/>
                <a:gridCol w="2184243"/>
                <a:gridCol w="2184243"/>
              </a:tblGrid>
              <a:tr h="2369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Английская пословица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Толкование (перевод)</a:t>
                      </a:r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смысловой аналог (эквивалент)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028322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and learn.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Живи и учись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Век живи — век учись</a:t>
                      </a:r>
                      <a:endParaRPr lang="ru-RU" sz="2400" dirty="0"/>
                    </a:p>
                  </a:txBody>
                  <a:tcPr/>
                </a:tc>
              </a:tr>
              <a:tr h="1426603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 heads are better than one.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Две головы лучше одной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 хорошо, а два лучше.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807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u="sng" dirty="0" smtClean="0">
                <a:solidFill>
                  <a:srgbClr val="FF0000"/>
                </a:solidFill>
                <a:latin typeface="Candara" pitchFamily="34" charset="0"/>
              </a:rPr>
              <a:t>Вывод: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i="1" dirty="0" smtClean="0">
                <a:latin typeface="Candara" pitchFamily="34" charset="0"/>
              </a:rPr>
              <a:t>У некоторых английских пословиц перевод не совпадает со смыслом русской пословицы. Таких пословиц большинство.</a:t>
            </a:r>
            <a:endParaRPr lang="ru-RU" b="1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ru-RU" b="1" i="1" dirty="0" smtClean="0">
                <a:latin typeface="Candara" pitchFamily="34" charset="0"/>
              </a:rPr>
              <a:t> </a:t>
            </a:r>
            <a:endParaRPr lang="ru-RU" b="1" dirty="0" smtClean="0">
              <a:latin typeface="Candar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i="1" dirty="0" smtClean="0">
                <a:latin typeface="Candara" pitchFamily="34" charset="0"/>
              </a:rPr>
              <a:t>При переводе английских пословиц может быть изменено несколько слов (например, изменение имени, названия городов). 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i="1" dirty="0" smtClean="0">
                <a:latin typeface="Candara" pitchFamily="34" charset="0"/>
              </a:rPr>
              <a:t>У одной пословицы может быть несколько созвучных, несущих одинаковую идею, но отличающихся одним словом смыслов. Для англичан смысл будет понятен всегда, а для русского человека кажется чем-то новым, поэтому смысл не всегда раскрывается полностью. Значит, для того, чтобы мы поняли, что хотели сказать англичане, надо искать русский эквивалент. Поэтому  переводчику также необходимо языковое чутьё, знания, широкий кругозор и смекалка, чтобы грамотно перевести сказанное и донести смысл до слушателей.</a:t>
            </a:r>
            <a:endParaRPr lang="ru-RU" b="1" dirty="0" smtClean="0">
              <a:latin typeface="Candara" pitchFamily="34" charset="0"/>
            </a:endParaRPr>
          </a:p>
          <a:p>
            <a:pPr>
              <a:buNone/>
            </a:pPr>
            <a:r>
              <a:rPr lang="ru-RU" b="1" dirty="0" smtClean="0">
                <a:latin typeface="Candara" pitchFamily="34" charset="0"/>
              </a:rPr>
              <a:t> </a:t>
            </a:r>
            <a:endParaRPr lang="ru-RU" dirty="0" smtClean="0">
              <a:latin typeface="Candara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</TotalTime>
  <Words>531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           «Русские и английские               пословицы.                 Общность и различие».    (проект)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«Пословица недаром молвится»   (Взаимосвязь русских и английских пословиц) </dc:title>
  <cp:lastModifiedBy>Пользователь</cp:lastModifiedBy>
  <cp:revision>23</cp:revision>
  <dcterms:modified xsi:type="dcterms:W3CDTF">2015-04-15T17:38:53Z</dcterms:modified>
</cp:coreProperties>
</file>