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56" r:id="rId8"/>
    <p:sldId id="257" r:id="rId9"/>
    <p:sldId id="265" r:id="rId10"/>
    <p:sldId id="267" r:id="rId11"/>
    <p:sldId id="264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251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568952" cy="61926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Прямоугольник 1"/>
          <p:cNvSpPr/>
          <p:nvPr/>
        </p:nvSpPr>
        <p:spPr>
          <a:xfrm>
            <a:off x="1854053" y="2276872"/>
            <a:ext cx="54358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251B0D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_AssuanNr" panose="02040804020206050204" pitchFamily="18" charset="-52"/>
              </a:rPr>
              <a:t>«</a:t>
            </a:r>
            <a:r>
              <a:rPr lang="ru-RU" sz="5400" b="1" dirty="0">
                <a:ln w="10541" cmpd="sng">
                  <a:solidFill>
                    <a:srgbClr val="251B0D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_AssuanNr" panose="02040804020206050204" pitchFamily="18" charset="-52"/>
              </a:rPr>
              <a:t>Рука помощи пожилым людям»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29916" y="1053632"/>
            <a:ext cx="6084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251B0D"/>
                </a:solidFill>
                <a:latin typeface="Monotype Corsiva" panose="03010101010201010101" pitchFamily="66" charset="0"/>
              </a:rPr>
              <a:t>Социальный проект </a:t>
            </a:r>
            <a:r>
              <a:rPr lang="ru-RU" sz="3600" b="1" dirty="0">
                <a:solidFill>
                  <a:srgbClr val="251B0D"/>
                </a:solidFill>
                <a:latin typeface="Monotype Corsiva" panose="03010101010201010101" pitchFamily="66" charset="0"/>
              </a:rPr>
              <a:t>3</a:t>
            </a:r>
            <a:r>
              <a:rPr lang="ru-RU" sz="3600" b="1" dirty="0" smtClean="0">
                <a:solidFill>
                  <a:srgbClr val="251B0D"/>
                </a:solidFill>
                <a:latin typeface="Monotype Corsiva" panose="03010101010201010101" pitchFamily="66" charset="0"/>
              </a:rPr>
              <a:t> «В» </a:t>
            </a:r>
            <a:r>
              <a:rPr lang="ru-RU" sz="3600" b="1" dirty="0" smtClean="0">
                <a:solidFill>
                  <a:srgbClr val="251B0D"/>
                </a:solidFill>
                <a:latin typeface="Monotype Corsiva" panose="03010101010201010101" pitchFamily="66" charset="0"/>
              </a:rPr>
              <a:t>класса</a:t>
            </a:r>
            <a:endParaRPr lang="ru-RU" sz="3600" b="1" dirty="0">
              <a:solidFill>
                <a:srgbClr val="251B0D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5301208"/>
            <a:ext cx="6084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251B0D"/>
                </a:solidFill>
                <a:latin typeface="Monotype Corsiva" panose="03010101010201010101" pitchFamily="66" charset="0"/>
              </a:rPr>
              <a:t>Учащиеся 3 «В» </a:t>
            </a:r>
            <a:r>
              <a:rPr lang="ru-RU" sz="2400" b="1" dirty="0" err="1" smtClean="0">
                <a:solidFill>
                  <a:srgbClr val="251B0D"/>
                </a:solidFill>
                <a:latin typeface="Monotype Corsiva" panose="03010101010201010101" pitchFamily="66" charset="0"/>
              </a:rPr>
              <a:t>кл</a:t>
            </a:r>
            <a:r>
              <a:rPr lang="ru-RU" sz="2400" b="1" dirty="0" smtClean="0">
                <a:solidFill>
                  <a:srgbClr val="251B0D"/>
                </a:solidFill>
                <a:latin typeface="Monotype Corsiva" panose="03010101010201010101" pitchFamily="66" charset="0"/>
              </a:rPr>
              <a:t>- </a:t>
            </a:r>
            <a:r>
              <a:rPr lang="ru-RU" sz="2400" b="1" dirty="0" err="1" smtClean="0">
                <a:solidFill>
                  <a:srgbClr val="251B0D"/>
                </a:solidFill>
                <a:latin typeface="Monotype Corsiva" panose="03010101010201010101" pitchFamily="66" charset="0"/>
              </a:rPr>
              <a:t>Овкаджиева</a:t>
            </a:r>
            <a:r>
              <a:rPr lang="ru-RU" sz="2400" b="1" dirty="0" smtClean="0">
                <a:solidFill>
                  <a:srgbClr val="251B0D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 smtClean="0">
                <a:solidFill>
                  <a:srgbClr val="251B0D"/>
                </a:solidFill>
                <a:latin typeface="Monotype Corsiva" panose="03010101010201010101" pitchFamily="66" charset="0"/>
              </a:rPr>
              <a:t>Анира</a:t>
            </a:r>
            <a:r>
              <a:rPr lang="ru-RU" sz="2400" b="1" dirty="0" smtClean="0">
                <a:solidFill>
                  <a:srgbClr val="251B0D"/>
                </a:solidFill>
                <a:latin typeface="Monotype Corsiva" panose="03010101010201010101" pitchFamily="66" charset="0"/>
              </a:rPr>
              <a:t>, </a:t>
            </a:r>
          </a:p>
          <a:p>
            <a:pPr lvl="0" algn="ctr"/>
            <a:r>
              <a:rPr lang="ru-RU" sz="2400" b="1" dirty="0" err="1" smtClean="0">
                <a:solidFill>
                  <a:srgbClr val="251B0D"/>
                </a:solidFill>
                <a:latin typeface="Monotype Corsiva" panose="03010101010201010101" pitchFamily="66" charset="0"/>
              </a:rPr>
              <a:t>Лелеев</a:t>
            </a:r>
            <a:r>
              <a:rPr lang="ru-RU" sz="2400" b="1" dirty="0" smtClean="0">
                <a:solidFill>
                  <a:srgbClr val="251B0D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 smtClean="0">
                <a:solidFill>
                  <a:srgbClr val="251B0D"/>
                </a:solidFill>
                <a:latin typeface="Monotype Corsiva" panose="03010101010201010101" pitchFamily="66" charset="0"/>
              </a:rPr>
              <a:t>Сумьян</a:t>
            </a:r>
            <a:endParaRPr lang="ru-RU" sz="2400" b="1" dirty="0" smtClean="0">
              <a:solidFill>
                <a:srgbClr val="251B0D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ru-RU" sz="2400" b="1" dirty="0" smtClean="0">
                <a:solidFill>
                  <a:srgbClr val="251B0D"/>
                </a:solidFill>
                <a:latin typeface="Monotype Corsiva" panose="03010101010201010101" pitchFamily="66" charset="0"/>
              </a:rPr>
              <a:t>Классный </a:t>
            </a:r>
            <a:r>
              <a:rPr lang="ru-RU" sz="2400" b="1" dirty="0" smtClean="0">
                <a:solidFill>
                  <a:srgbClr val="251B0D"/>
                </a:solidFill>
                <a:latin typeface="Monotype Corsiva" panose="03010101010201010101" pitchFamily="66" charset="0"/>
              </a:rPr>
              <a:t>руководитель: </a:t>
            </a:r>
            <a:r>
              <a:rPr lang="ru-RU" sz="2400" b="1" dirty="0" err="1" smtClean="0">
                <a:solidFill>
                  <a:srgbClr val="251B0D"/>
                </a:solidFill>
                <a:latin typeface="Monotype Corsiva" panose="03010101010201010101" pitchFamily="66" charset="0"/>
              </a:rPr>
              <a:t>Мухлаев</a:t>
            </a:r>
            <a:r>
              <a:rPr lang="ru-RU" sz="2400" b="1" dirty="0" err="1" smtClean="0">
                <a:solidFill>
                  <a:srgbClr val="251B0D"/>
                </a:solidFill>
                <a:latin typeface="Monotype Corsiva" panose="03010101010201010101" pitchFamily="66" charset="0"/>
              </a:rPr>
              <a:t>ва</a:t>
            </a:r>
            <a:r>
              <a:rPr lang="ru-RU" sz="2400" b="1" dirty="0" smtClean="0">
                <a:solidFill>
                  <a:srgbClr val="251B0D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smtClean="0">
                <a:solidFill>
                  <a:srgbClr val="251B0D"/>
                </a:solidFill>
                <a:latin typeface="Monotype Corsiva" panose="03010101010201010101" pitchFamily="66" charset="0"/>
              </a:rPr>
              <a:t>Б.В.</a:t>
            </a:r>
            <a:endParaRPr lang="ru-RU" sz="2400" b="1" dirty="0">
              <a:solidFill>
                <a:srgbClr val="251B0D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73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4603" b="15715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6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17454"/>
            <a:ext cx="4454061" cy="33405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061" y="3340546"/>
            <a:ext cx="4689939" cy="35174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89939" cy="35174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061" y="0"/>
            <a:ext cx="4689939" cy="351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7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7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9" t="19286" b="3800"/>
          <a:stretch/>
        </p:blipFill>
        <p:spPr>
          <a:xfrm>
            <a:off x="0" y="3304359"/>
            <a:ext cx="4615462" cy="35536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6" t="35620" b="12344"/>
          <a:stretch/>
        </p:blipFill>
        <p:spPr>
          <a:xfrm>
            <a:off x="3985427" y="0"/>
            <a:ext cx="5149286" cy="3636352"/>
          </a:xfrm>
          <a:prstGeom prst="rect">
            <a:avLst/>
          </a:prstGeom>
        </p:spPr>
      </p:pic>
      <p:pic>
        <p:nvPicPr>
          <p:cNvPr id="1026" name="Picture 2" descr="D:\Заказы\СДК\День села\DSC045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8" r="38301" b="10864"/>
          <a:stretch/>
        </p:blipFill>
        <p:spPr bwMode="auto">
          <a:xfrm>
            <a:off x="-32189" y="0"/>
            <a:ext cx="4205195" cy="363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Заказы\СДК\День села\DSCF274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3" t="12707" b="24696"/>
          <a:stretch/>
        </p:blipFill>
        <p:spPr bwMode="auto">
          <a:xfrm>
            <a:off x="4615462" y="3636352"/>
            <a:ext cx="4519251" cy="322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73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43231"/>
            <a:ext cx="828092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позитивный социальный опыт обучающихся начальных классов. </a:t>
            </a:r>
          </a:p>
          <a:p>
            <a:pPr indent="363538" algn="just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патриотических традиций;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всесторонней помощи пожилым людям, участникам ВОВ, тыла, нуждающимся в помощи и одиноким пенсионерам;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поисковой активности,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риобретение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определенных трудовых умений и навыков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63538" algn="just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проекта: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навыков социального общения со взрослыми;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 и уважения к пожилым людям, оказание посильной помощи;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ветеранов труда и войны, жителей поселения к активной гражданской позиции через совместные встречи, организацию и проведение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03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143" y="404664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выполнения проекта:</a:t>
            </a:r>
          </a:p>
          <a:p>
            <a:pPr indent="363538" algn="just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исполнители проекта 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учащиеся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«В»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Малодербетовская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гимназия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Б.Б.Бадмаева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Реализация проекта осуществляется на базе МБОУ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Малодербетовская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.Б.Бадмаева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3538"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будет осуществлять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</a:t>
            </a:r>
          </a:p>
          <a:p>
            <a:pPr indent="363538"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Мухлаева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Б.В.</a:t>
            </a:r>
          </a:p>
        </p:txBody>
      </p:sp>
    </p:spTree>
    <p:extLst>
      <p:ext uri="{BB962C8B-B14F-4D97-AF65-F5344CB8AC3E}">
        <p14:creationId xmlns:p14="http://schemas.microsoft.com/office/powerpoint/2010/main" val="193705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«б»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класса;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обучающихся 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«б» класса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 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Нимгирова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Б.В.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89987"/>
            <a:ext cx="4248472" cy="318635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908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28092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ln w="10541" cmpd="sng">
                  <a:solidFill>
                    <a:srgbClr val="251B0D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_AssuanNr" panose="02040804020206050204" pitchFamily="18" charset="-52"/>
                <a:cs typeface="Times New Roman" panose="02020603050405020304" pitchFamily="18" charset="0"/>
              </a:rPr>
              <a:t>Описание проекта</a:t>
            </a:r>
          </a:p>
          <a:p>
            <a:pPr indent="363538" algn="just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учебно-воспитательный процесс в образовательном учреждении, направленный на формирование позитивного социального опыта в отношении к пожилым людям.</a:t>
            </a:r>
          </a:p>
          <a:p>
            <a:pPr indent="363538" algn="just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проекта: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необходимости данного соц. проекта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целей и задач социального проекта.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классного часа. Составление плана работы. 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пожилым людям.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проекта на гимназическом конкурсе проектов.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работы.</a:t>
            </a:r>
          </a:p>
        </p:txBody>
      </p:sp>
    </p:spTree>
    <p:extLst>
      <p:ext uri="{BB962C8B-B14F-4D97-AF65-F5344CB8AC3E}">
        <p14:creationId xmlns:p14="http://schemas.microsoft.com/office/powerpoint/2010/main" val="66649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332656"/>
            <a:ext cx="7034039" cy="755873"/>
          </a:xfrm>
          <a:noFill/>
          <a:ln w="38100" cmpd="dbl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000" b="1" dirty="0" err="1" smtClean="0">
                <a:ln>
                  <a:solidFill>
                    <a:srgbClr val="251B0D"/>
                  </a:solidFill>
                </a:ln>
                <a:latin typeface="a_AssuanNr" panose="02040804020206050204" pitchFamily="18" charset="-52"/>
              </a:rPr>
              <a:t>Дорджиев</a:t>
            </a:r>
            <a:r>
              <a:rPr lang="ru-RU" altLang="ru-RU" sz="4000" b="1" dirty="0" smtClean="0">
                <a:ln>
                  <a:solidFill>
                    <a:srgbClr val="251B0D"/>
                  </a:solidFill>
                </a:ln>
                <a:latin typeface="a_AssuanNr" panose="02040804020206050204" pitchFamily="18" charset="-52"/>
              </a:rPr>
              <a:t> Клим </a:t>
            </a:r>
            <a:r>
              <a:rPr lang="ru-RU" altLang="ru-RU" sz="4000" b="1" dirty="0" err="1" smtClean="0">
                <a:ln>
                  <a:solidFill>
                    <a:srgbClr val="251B0D"/>
                  </a:solidFill>
                </a:ln>
                <a:latin typeface="a_AssuanNr" panose="02040804020206050204" pitchFamily="18" charset="-52"/>
              </a:rPr>
              <a:t>Лиджиевич</a:t>
            </a:r>
            <a:r>
              <a:rPr lang="ru-RU" altLang="ru-RU" sz="4000" dirty="0" smtClean="0">
                <a:ln>
                  <a:solidFill>
                    <a:srgbClr val="251B0D"/>
                  </a:solidFill>
                </a:ln>
                <a:latin typeface="a_AssuanNr" panose="02040804020206050204" pitchFamily="18" charset="-52"/>
              </a:rPr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51920" y="1124744"/>
            <a:ext cx="4824536" cy="5521920"/>
          </a:xfrm>
          <a:noFill/>
          <a:ln w="38100" cmpd="dbl">
            <a:noFill/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pPr marL="0" indent="0" algn="just" eaLnBrk="1" hangingPunct="1">
              <a:lnSpc>
                <a:spcPct val="160000"/>
              </a:lnSpc>
              <a:buFontTx/>
              <a:buNone/>
            </a:pPr>
            <a:r>
              <a:rPr lang="ru-RU" altLang="ru-RU" sz="1600" kern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1 февраля 1923 г. в с/</a:t>
            </a:r>
            <a:r>
              <a:rPr lang="ru-RU" altLang="ru-RU" sz="1600" kern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</a:t>
            </a:r>
            <a:r>
              <a:rPr lang="ru-RU" altLang="ru-RU" sz="1600" kern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им. Чапаева. В августе 1941 года Клим </a:t>
            </a:r>
            <a:r>
              <a:rPr lang="ru-RU" altLang="ru-RU" sz="1600" kern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Дорджиев</a:t>
            </a:r>
            <a:r>
              <a:rPr lang="ru-RU" altLang="ru-RU" sz="1600" kern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неполные восемнадцать лет попросился добровольцем на фронт. Его определили в учебный полк воздушно-десантных войск, который располагался в городе Энгельсе. Был под Москвой в резерве Верховного Главнокомандующего. В августе-сентябре 1943 года освобождали Горловку, </a:t>
            </a:r>
            <a:r>
              <a:rPr lang="ru-RU" altLang="ru-RU" sz="1600" kern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Сталино</a:t>
            </a:r>
            <a:r>
              <a:rPr lang="ru-RU" altLang="ru-RU" sz="1600" kern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(сейчас Донецк), Макеевку. Оттуда его часть десантировали в Керчь. Из Керчи в Румынию, из Румынии в Кишинев, из Кишинёва перебросили в Будапешт. А когда взяли Будапешт, то тут их уже, видимо, за ненадобностью в дальнейшем десантировании – переформировали в пехоту.</a:t>
            </a:r>
          </a:p>
          <a:p>
            <a:pPr marL="0" indent="0" algn="just" eaLnBrk="1" hangingPunct="1">
              <a:lnSpc>
                <a:spcPct val="160000"/>
              </a:lnSpc>
              <a:buFontTx/>
              <a:buNone/>
            </a:pPr>
            <a:r>
              <a:rPr lang="ru-RU" altLang="ru-RU" sz="1600" kern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брал Вену, участвовал в боях за освобождение Югославии, прошел почти всю территорию Чехословакии. А война для него закончилась 8 мая 1945 года в Праге. Оттуда и демобилизовался в 1947 году.</a:t>
            </a:r>
          </a:p>
          <a:p>
            <a:pPr marL="0" indent="0" algn="just" eaLnBrk="1" hangingPunct="1">
              <a:lnSpc>
                <a:spcPct val="160000"/>
              </a:lnSpc>
              <a:buFontTx/>
              <a:buNone/>
            </a:pPr>
            <a:r>
              <a:rPr lang="ru-RU" altLang="ru-RU" sz="1600" u="sng" kern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Награды:</a:t>
            </a:r>
            <a:r>
              <a:rPr lang="ru-RU" altLang="ru-RU" sz="1600" kern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медаль «За Победу над Германией», «За боевые заслуги», орден Отечественной войны </a:t>
            </a:r>
            <a:r>
              <a:rPr lang="en-US" altLang="ru-RU" sz="1600" kern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1600" kern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степени, благодарственное письмо тов. Сталина, благодарственная грамота Командующего войсками </a:t>
            </a:r>
            <a:r>
              <a:rPr lang="en-US" altLang="ru-RU" sz="1600" kern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1600" kern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Украинского фронта маршала </a:t>
            </a:r>
            <a:r>
              <a:rPr lang="ru-RU" altLang="ru-RU" sz="1600" kern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И.Конева</a:t>
            </a:r>
            <a:r>
              <a:rPr lang="ru-RU" altLang="ru-RU" sz="1600" kern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(июль, 1945 г.)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5" r="27936"/>
          <a:stretch/>
        </p:blipFill>
        <p:spPr>
          <a:xfrm>
            <a:off x="683568" y="1107728"/>
            <a:ext cx="3168352" cy="512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8322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DSC032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2" r="7945"/>
          <a:stretch>
            <a:fillRect/>
          </a:stretch>
        </p:blipFill>
        <p:spPr bwMode="auto">
          <a:xfrm>
            <a:off x="2773363" y="0"/>
            <a:ext cx="3600450" cy="193675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5" descr="DSC032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73363" cy="2079625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6" descr="DSC032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2"/>
          <a:stretch>
            <a:fillRect/>
          </a:stretch>
        </p:blipFill>
        <p:spPr bwMode="auto">
          <a:xfrm>
            <a:off x="5942013" y="0"/>
            <a:ext cx="3201987" cy="2132013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8" descr="DSC032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6450"/>
            <a:ext cx="2989263" cy="224155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13" descr="DSC03242"/>
          <p:cNvPicPr>
            <a:picLocks noChangeAspect="1" noChangeArrowheads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" t="7541"/>
          <a:stretch>
            <a:fillRect/>
          </a:stretch>
        </p:blipFill>
        <p:spPr bwMode="auto">
          <a:xfrm>
            <a:off x="6011863" y="4551363"/>
            <a:ext cx="3132137" cy="2306637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16" descr="DSC032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t="5431" b="7603"/>
          <a:stretch>
            <a:fillRect/>
          </a:stretch>
        </p:blipFill>
        <p:spPr bwMode="auto">
          <a:xfrm>
            <a:off x="2843213" y="4597400"/>
            <a:ext cx="3241675" cy="22606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18" descr="DSC0324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4"/>
          <a:stretch>
            <a:fillRect/>
          </a:stretch>
        </p:blipFill>
        <p:spPr bwMode="auto">
          <a:xfrm>
            <a:off x="2700338" y="1916113"/>
            <a:ext cx="3816350" cy="2663825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19" descr="DSC0324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1" t="4495" r="20238" b="9390"/>
          <a:stretch>
            <a:fillRect/>
          </a:stretch>
        </p:blipFill>
        <p:spPr bwMode="auto">
          <a:xfrm>
            <a:off x="0" y="1916113"/>
            <a:ext cx="2773363" cy="273685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20" descr="DSC0322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8" t="4041" r="8609" b="12367"/>
          <a:stretch>
            <a:fillRect/>
          </a:stretch>
        </p:blipFill>
        <p:spPr bwMode="auto">
          <a:xfrm>
            <a:off x="6516688" y="1916113"/>
            <a:ext cx="2627312" cy="2665412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74276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8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</TotalTime>
  <Words>449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Дорджиев Клим Лиджиевич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Дорджиев Клим Лиджиевич </dc:title>
  <dc:creator>я</dc:creator>
  <cp:lastModifiedBy>Басанг</cp:lastModifiedBy>
  <cp:revision>12</cp:revision>
  <dcterms:created xsi:type="dcterms:W3CDTF">2014-04-10T13:05:33Z</dcterms:created>
  <dcterms:modified xsi:type="dcterms:W3CDTF">2024-01-27T13:28:48Z</dcterms:modified>
</cp:coreProperties>
</file>