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78B24-675E-4623-80AA-474A2A6A625A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0FAD7-B934-453A-85F8-E4CA0F649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0FAD7-B934-453A-85F8-E4CA0F6497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0.liveinternet.ru/images/attach/c/8/99/519/99519780_9e592d17d8568594b6a04caa8d44c1a61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1.liveinternet.ru/images/attach/b/3/41/566/41566858_1238009533_bereza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&#1056;&#1072;&#1073;&#1086;&#1095;&#1080;&#1081;%20&#1089;&#1090;&#1086;&#1083;\&#1091;&#1088;&#1086;&#1082;&#1080;%20&#1084;&#1091;&#1079;&#1099;&#1082;&#1080;\5%20&#1082;&#1083;&#1072;&#1089;&#1089;\&#1056;&#1040;&#1047;&#1056;&#1040;&#1041;&#1054;&#1058;&#1050;&#1040;%20&#1059;&#1056;&#1054;&#1050;&#1054;&#1042;%205%20&#1050;&#1051;&#1040;&#1057;&#1057;\&#1091;&#1088;&#1086;&#1082;%201\&#1074;&#1086;&#1082;&#1072;&#1083;&#1080;&#1079;%205%20&#1082;&#1083;&#1072;&#1089;&#1089;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-fotki.yandex.ru/get/4301/anton008007.2/0_33719_d4d3f611_X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1\&#1056;&#1072;&#1073;&#1086;&#1095;&#1080;&#1081;%20&#1089;&#1090;&#1086;&#1083;\&#1091;&#1088;&#1086;&#1082;&#1080;%20&#1084;&#1091;&#1079;&#1099;&#1082;&#1080;\5%20&#1082;&#1083;&#1072;&#1089;&#1089;\&#1056;&#1040;&#1047;&#1056;&#1040;&#1041;&#1054;&#1058;&#1050;&#1040;%20&#1059;&#1056;&#1054;&#1050;&#1054;&#1042;%205%20&#1050;&#1051;&#1040;&#1057;&#1057;\&#1091;&#1088;&#1086;&#1082;%202\&#1041;&#1086;&#1083;&#1100;&#1096;&#1086;&#1081;%20&#1076;&#1077;&#1090;&#1089;&#1082;&#1080;&#1081;%20&#1093;&#1086;&#1088;%20&#1057;&#1057;&#1057;&#1056;%20-%20&#1058;&#1086;%20&#1073;&#1077;&#1088;&#1077;&#1079;&#1082;&#1072;,%20&#1090;&#1086;%20&#1088;&#1103;&#1073;&#1080;&#1085;&#1072;%20(%20&#1053;&#1072;&#1096;%20&#1082;&#1088;&#1072;&#1081;)%20%20%20&#1052;&#1091;&#1079;&#1099;&#1082;&#1072;%20&#1044;.&#1050;&#1072;&#1073;&#1072;&#1083;&#1077;&#1074;&#1089;&#1082;&#1086;&#1075;&#1086;,%20&#1089;&#1083;&#1086;&#1074;&#1072;%20&#1040;.&#1055;&#1088;&#1080;&#1096;&#1077;&#1083;&#1077;&#1094;1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1\&#1056;&#1072;&#1073;&#1086;&#1095;&#1080;&#1081;%20&#1089;&#1090;&#1086;&#1083;\&#1091;&#1088;&#1086;&#1082;&#1080;%20&#1084;&#1091;&#1079;&#1099;&#1082;&#1080;\5%20&#1082;&#1083;&#1072;&#1089;&#1089;\&#1056;&#1040;&#1047;&#1056;&#1040;&#1041;&#1054;&#1058;&#1050;&#1040;%20&#1059;&#1056;&#1054;&#1050;&#1054;&#1042;%205%20&#1050;&#1051;&#1040;&#1057;&#1057;\&#1091;&#1088;&#1086;&#1082;%202\Pesnya-Finista--RODina-Yasnoglazaya-iz-fil_ma--Finist---Yasnyy-Sokol--7520-gtgtgt(muzofon.com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mmy-pappy.ru/stihi-o-rodine/281-stihi-o-rodine--rodina-z-aleksandrov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1\&#1056;&#1072;&#1073;&#1086;&#1095;&#1080;&#1081;%20&#1089;&#1090;&#1086;&#1083;\&#1091;&#1088;&#1086;&#1082;&#1080;%20&#1084;&#1091;&#1079;&#1099;&#1082;&#1080;\5%20&#1082;&#1083;&#1072;&#1089;&#1089;\&#1056;&#1040;&#1047;&#1056;&#1040;&#1041;&#1054;&#1058;&#1050;&#1040;%20&#1059;&#1056;&#1054;&#1050;&#1054;&#1042;%205%20&#1050;&#1051;&#1040;&#1057;&#1057;\&#1091;&#1088;&#1086;&#1082;%202\rossiya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1\&#1056;&#1072;&#1073;&#1086;&#1095;&#1080;&#1081;%20&#1089;&#1090;&#1086;&#1083;\&#1091;&#1088;&#1086;&#1082;&#1080;%20&#1084;&#1091;&#1079;&#1099;&#1082;&#1080;\5%20&#1082;&#1083;&#1072;&#1089;&#1089;\&#1056;&#1040;&#1047;&#1056;&#1040;&#1041;&#1054;&#1058;&#1050;&#1040;%20&#1059;&#1056;&#1054;&#1050;&#1054;&#1042;%205%20&#1050;&#1051;&#1040;&#1057;&#1057;\&#1091;&#1088;&#1086;&#1082;%202\Sergey_Lemeshev_-_Pesnya_o_Rodine_Svetit_solnyshko_na_nebe_yasnoe__muzofon.com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g0.liveinternet.ru/images/attach/c/8/99/519/99519780_9e592d17d8568594b6a04caa8d44c1a6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9714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53889"/>
            <a:ext cx="9144000" cy="76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« Россия,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Россия,         нет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слова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ru-RU" sz="2000" dirty="0" smtClean="0">
                <a:solidFill>
                  <a:schemeClr val="bg1"/>
                </a:solidFill>
              </a:rPr>
              <a:t>Презентацию  выполнила: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    Учитель музыки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Богандинской СОШ №2      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 Степанова Светлана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       Владимировна            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149080"/>
            <a:ext cx="45817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красивей…»</a:t>
            </a:r>
            <a:endParaRPr lang="ru-RU" sz="6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img1.liveinternet.ru/images/attach/b/3/41/566/41566858_1238009533_bere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0"/>
            <a:ext cx="9239972" cy="7094984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260648"/>
            <a:ext cx="828092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песня,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романс,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кантата, оратория,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опера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510349"/>
            <a:ext cx="835292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произведением, которое я предложу вам прослушать, вы знакомились на</a:t>
            </a:r>
            <a:r>
              <a:rPr kumimoji="0" lang="ru-RU" sz="6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прошлом уроке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Узнаёте его?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вокализ 5 клас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7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-fotki.yandex.ru/get/4301/anton008007.2/0_33719_d4d3f611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111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4944"/>
            <a:ext cx="8964488" cy="338437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B0F0"/>
                </a:solidFill>
              </a:rPr>
              <a:t/>
            </a:r>
            <a:br>
              <a:rPr lang="ru-RU" sz="6000" b="1" dirty="0" smtClean="0">
                <a:solidFill>
                  <a:srgbClr val="00B0F0"/>
                </a:solidFill>
              </a:rPr>
            </a:br>
            <a:r>
              <a:rPr lang="ru-RU" sz="6000" dirty="0" smtClean="0">
                <a:solidFill>
                  <a:srgbClr val="00B0F0"/>
                </a:solidFill>
              </a:rPr>
              <a:t/>
            </a:r>
            <a:br>
              <a:rPr lang="ru-RU" sz="6000" dirty="0" smtClean="0">
                <a:solidFill>
                  <a:srgbClr val="00B0F0"/>
                </a:solidFill>
              </a:rPr>
            </a:br>
            <a:r>
              <a:rPr lang="ru-RU" sz="6000" dirty="0" smtClean="0">
                <a:solidFill>
                  <a:srgbClr val="00B0F0"/>
                </a:solidFill>
              </a:rPr>
              <a:t/>
            </a:r>
            <a:br>
              <a:rPr lang="ru-RU" sz="6000" dirty="0" smtClean="0">
                <a:solidFill>
                  <a:srgbClr val="00B0F0"/>
                </a:solidFill>
              </a:rPr>
            </a:br>
            <a:r>
              <a:rPr lang="ru-RU" sz="6000" dirty="0" smtClean="0">
                <a:solidFill>
                  <a:srgbClr val="00B0F0"/>
                </a:solidFill>
              </a:rPr>
              <a:t/>
            </a:r>
            <a:br>
              <a:rPr lang="ru-RU" sz="6000" dirty="0" smtClean="0">
                <a:solidFill>
                  <a:srgbClr val="00B0F0"/>
                </a:solidFill>
              </a:rPr>
            </a:br>
            <a:r>
              <a:rPr lang="ru-RU" sz="6000" dirty="0" smtClean="0">
                <a:solidFill>
                  <a:srgbClr val="00B0F0"/>
                </a:solidFill>
              </a:rPr>
              <a:t/>
            </a:r>
            <a:br>
              <a:rPr lang="ru-RU" sz="6000" dirty="0" smtClean="0">
                <a:solidFill>
                  <a:srgbClr val="00B0F0"/>
                </a:solidFill>
              </a:rPr>
            </a:br>
            <a:r>
              <a:rPr lang="ru-RU" sz="5400" b="1" dirty="0" err="1" smtClean="0">
                <a:solidFill>
                  <a:srgbClr val="FF0000"/>
                </a:solidFill>
              </a:rPr>
              <a:t>Вокали́з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>
                <a:solidFill>
                  <a:srgbClr val="66FF33"/>
                </a:solidFill>
              </a:rPr>
              <a:t>(от </a:t>
            </a:r>
            <a:r>
              <a:rPr lang="ru-RU" sz="5400" u="sng" dirty="0" smtClean="0">
                <a:solidFill>
                  <a:srgbClr val="66FF33"/>
                </a:solidFill>
              </a:rPr>
              <a:t>лат.</a:t>
            </a:r>
            <a:r>
              <a:rPr lang="ru-RU" sz="5400" dirty="0" smtClean="0">
                <a:solidFill>
                  <a:srgbClr val="66FF33"/>
                </a:solidFill>
              </a:rPr>
              <a:t> </a:t>
            </a:r>
            <a:r>
              <a:rPr lang="la-Latn" sz="5400" i="1" dirty="0" smtClean="0">
                <a:solidFill>
                  <a:srgbClr val="66FF33"/>
                </a:solidFill>
              </a:rPr>
              <a:t>vocalis</a:t>
            </a:r>
            <a:r>
              <a:rPr lang="ru-RU" sz="5400" dirty="0" smtClean="0">
                <a:solidFill>
                  <a:srgbClr val="66FF33"/>
                </a:solidFill>
              </a:rPr>
              <a:t> — звучащий, поющий) —музыкальное произведение для </a:t>
            </a:r>
            <a:r>
              <a:rPr lang="ru-RU" sz="5400" u="sng" dirty="0" smtClean="0">
                <a:solidFill>
                  <a:srgbClr val="66FF33"/>
                </a:solidFill>
              </a:rPr>
              <a:t>голоса </a:t>
            </a:r>
            <a:r>
              <a:rPr lang="ru-RU" sz="5400" dirty="0" smtClean="0">
                <a:solidFill>
                  <a:srgbClr val="66FF33"/>
                </a:solidFill>
              </a:rPr>
              <a:t> без слов.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C000"/>
                </a:solidFill>
              </a:rPr>
              <a:t> 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Приходилось ли вам когда-нибудь задумываться о том, что вы есть частица своего народа, частица России?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Значит ваш голос – это голос России! И от того как он звучит, зависит общее звучание России. Какой станет наша Родина в будущем, во многом зависит от вас, сегодняшних школьников.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Наш край             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Музыка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Д.Кабалевского</a:t>
            </a:r>
            <a:r>
              <a:rPr lang="ru-RU" sz="3600" b="1" i="1" dirty="0" smtClean="0">
                <a:solidFill>
                  <a:srgbClr val="FF0000"/>
                </a:solidFill>
              </a:rPr>
              <a:t>  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   Слова А.Пришельца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5700" b="1" dirty="0" smtClean="0"/>
              <a:t>                                  1 куплет</a:t>
            </a:r>
            <a:endParaRPr lang="ru-RU" sz="5700" dirty="0" smtClean="0"/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То берёзка, то рябина,</a:t>
            </a: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Куст ракиты над рекой…</a:t>
            </a: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Край родной, навек любимый,</a:t>
            </a: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Где найдёшь ещё такой!</a:t>
            </a: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Край родной, навек любимый,</a:t>
            </a: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Где найдёшь ещё такой!</a:t>
            </a:r>
          </a:p>
          <a:p>
            <a:pPr algn="ctr"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Где найдёшь ещё такой!</a:t>
            </a:r>
          </a:p>
          <a:p>
            <a:pPr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4" name="Большой детский хор СССР - То березка, то рябина ( Наш край)   Музыка Д.Кабалевского, слова А.Пришелец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7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39000" cy="1143000"/>
          </a:xfrm>
        </p:spPr>
        <p:txBody>
          <a:bodyPr/>
          <a:lstStyle/>
          <a:p>
            <a:pPr algn="ctr"/>
            <a:r>
              <a:rPr lang="ru-RU" b="1" dirty="0" smtClean="0"/>
              <a:t>2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/>
              <a:t>От морей до гор высоких,</a:t>
            </a:r>
          </a:p>
          <a:p>
            <a:pPr algn="ctr">
              <a:buNone/>
            </a:pPr>
            <a:r>
              <a:rPr lang="ru-RU" sz="4000" dirty="0" smtClean="0"/>
              <a:t>Посреди родных широт</a:t>
            </a:r>
          </a:p>
          <a:p>
            <a:pPr algn="ctr">
              <a:buNone/>
            </a:pPr>
            <a:r>
              <a:rPr lang="ru-RU" sz="4000" dirty="0" smtClean="0"/>
              <a:t>Всё бегут, бегут дороги</a:t>
            </a:r>
          </a:p>
          <a:p>
            <a:pPr algn="ctr">
              <a:buNone/>
            </a:pPr>
            <a:r>
              <a:rPr lang="ru-RU" sz="4000" dirty="0" smtClean="0"/>
              <a:t>И зовут они вперёд.</a:t>
            </a:r>
          </a:p>
          <a:p>
            <a:pPr algn="ctr">
              <a:buNone/>
            </a:pPr>
            <a:r>
              <a:rPr lang="ru-RU" sz="4000" dirty="0" smtClean="0"/>
              <a:t>Всё бегут, бегут дороги</a:t>
            </a:r>
          </a:p>
          <a:p>
            <a:pPr algn="ctr">
              <a:buNone/>
            </a:pPr>
            <a:r>
              <a:rPr lang="ru-RU" sz="4000" dirty="0" smtClean="0"/>
              <a:t>И зовут они вперёд.</a:t>
            </a:r>
          </a:p>
          <a:p>
            <a:pPr algn="ctr">
              <a:buNone/>
            </a:pPr>
            <a:r>
              <a:rPr lang="ru-RU" sz="4000" dirty="0" smtClean="0"/>
              <a:t>И зовут они вперёд.</a:t>
            </a:r>
          </a:p>
          <a:p>
            <a:pPr algn="ctr">
              <a:buNone/>
            </a:pPr>
            <a:r>
              <a:rPr lang="ru-RU" sz="3600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39000" cy="1143000"/>
          </a:xfrm>
        </p:spPr>
        <p:txBody>
          <a:bodyPr/>
          <a:lstStyle/>
          <a:p>
            <a:pPr algn="ctr"/>
            <a:r>
              <a:rPr lang="ru-RU" b="1" dirty="0" smtClean="0"/>
              <a:t>3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85392"/>
            <a:ext cx="8229600" cy="54726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Солнцем залиты долины,</a:t>
            </a:r>
          </a:p>
          <a:p>
            <a:pPr algn="ctr">
              <a:buNone/>
            </a:pPr>
            <a:r>
              <a:rPr lang="ru-RU" sz="4000" dirty="0" smtClean="0"/>
              <a:t>И куда не бросишь взгляд -</a:t>
            </a:r>
          </a:p>
          <a:p>
            <a:pPr algn="ctr">
              <a:buNone/>
            </a:pPr>
            <a:r>
              <a:rPr lang="ru-RU" sz="4000" dirty="0" smtClean="0"/>
              <a:t>Край родной, навек любимый,</a:t>
            </a:r>
          </a:p>
          <a:p>
            <a:pPr algn="ctr">
              <a:buNone/>
            </a:pPr>
            <a:r>
              <a:rPr lang="ru-RU" sz="4000" dirty="0" smtClean="0"/>
              <a:t>Весь цветёт, как вешний сад.</a:t>
            </a:r>
          </a:p>
          <a:p>
            <a:pPr algn="ctr">
              <a:buNone/>
            </a:pPr>
            <a:r>
              <a:rPr lang="ru-RU" sz="4000" dirty="0" smtClean="0"/>
              <a:t>Край родной, навек любимый,</a:t>
            </a:r>
          </a:p>
          <a:p>
            <a:pPr algn="ctr">
              <a:buNone/>
            </a:pPr>
            <a:r>
              <a:rPr lang="ru-RU" sz="4000" dirty="0" smtClean="0"/>
              <a:t>Весь цветёт, как вешний сад.</a:t>
            </a:r>
          </a:p>
          <a:p>
            <a:pPr algn="ctr">
              <a:buNone/>
            </a:pPr>
            <a:r>
              <a:rPr lang="ru-RU" sz="4000" dirty="0" smtClean="0"/>
              <a:t>Весь цветёт, как вешний сад.</a:t>
            </a:r>
          </a:p>
          <a:p>
            <a:pPr algn="ctr">
              <a:buNone/>
            </a:pPr>
            <a:r>
              <a:rPr lang="ru-RU" sz="4000" dirty="0" smtClean="0"/>
              <a:t> 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239000" cy="1143000"/>
          </a:xfrm>
        </p:spPr>
        <p:txBody>
          <a:bodyPr/>
          <a:lstStyle/>
          <a:p>
            <a:pPr algn="ctr"/>
            <a:r>
              <a:rPr lang="ru-RU" b="1" dirty="0" smtClean="0"/>
              <a:t>4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Детство наше золотое!</a:t>
            </a:r>
          </a:p>
          <a:p>
            <a:pPr algn="ctr">
              <a:buNone/>
            </a:pPr>
            <a:r>
              <a:rPr lang="ru-RU" sz="4000" dirty="0" smtClean="0"/>
              <a:t>Всё светлей ты с каждым днём!</a:t>
            </a:r>
          </a:p>
          <a:p>
            <a:pPr algn="ctr">
              <a:buNone/>
            </a:pPr>
            <a:r>
              <a:rPr lang="ru-RU" sz="4000" dirty="0" smtClean="0"/>
              <a:t>Под счастливою звездою</a:t>
            </a:r>
          </a:p>
          <a:p>
            <a:pPr algn="ctr">
              <a:buNone/>
            </a:pPr>
            <a:r>
              <a:rPr lang="ru-RU" sz="4000" dirty="0" smtClean="0"/>
              <a:t>Мы живём в краю родном!</a:t>
            </a:r>
          </a:p>
          <a:p>
            <a:pPr algn="ctr">
              <a:buNone/>
            </a:pPr>
            <a:r>
              <a:rPr lang="ru-RU" sz="4000" dirty="0" smtClean="0"/>
              <a:t>Под счастливою звездою</a:t>
            </a:r>
          </a:p>
          <a:p>
            <a:pPr algn="ctr">
              <a:buNone/>
            </a:pPr>
            <a:r>
              <a:rPr lang="ru-RU" sz="4000" dirty="0" smtClean="0"/>
              <a:t>Мы живём в краю родном!</a:t>
            </a:r>
          </a:p>
          <a:p>
            <a:pPr algn="ctr">
              <a:buNone/>
            </a:pPr>
            <a:r>
              <a:rPr lang="ru-RU" sz="4000" dirty="0" smtClean="0"/>
              <a:t>Мы живём в краю родном!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633670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Какие чувства, ранее не ведомые вам, появились у вас после нашего урока?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Можно ли считать человека счастливым, если он не испытывает никаких патриотических чувств к Родине?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352928" cy="65973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sz="4400" dirty="0" smtClean="0">
                <a:solidFill>
                  <a:srgbClr val="FF0000"/>
                </a:solidFill>
              </a:rPr>
              <a:t>Все проходит.</a:t>
            </a:r>
            <a:endParaRPr lang="ru-RU" sz="440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40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solidFill>
                  <a:srgbClr val="FF0000"/>
                </a:solidFill>
              </a:rPr>
              <a:t>Остается Родина.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То, что не изменит никогда.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С ней живут любя, страдая, радуясь,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Падая и поднимаясь ввысь…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 еще немало будет пройдено,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Коль зовут грядущие пути,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Но светлей и чище слова “Родина”,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Людям никогда не обрести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496944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Удивительное дело!</a:t>
            </a:r>
          </a:p>
          <a:p>
            <a:pPr algn="ctr">
              <a:buNone/>
            </a:pPr>
            <a:r>
              <a:rPr lang="ru-RU" sz="4000" dirty="0" smtClean="0"/>
              <a:t> В суете жизни, проходя изо дня в день знакомым путем в школу, в магазин, домой, мы не задумываемся о том, что ступаем по родной земле, которую с давних пор ласково называют матушкой Россией. Кажется, что та земля осталась лишь в рассказах, сказках и стихах…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363272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Трепетно и вдохновенно воспевают писатели, поэты, художники и композиторы образ Отчизны.</a:t>
            </a:r>
          </a:p>
          <a:p>
            <a:endParaRPr lang="ru-RU" sz="3200" dirty="0"/>
          </a:p>
        </p:txBody>
      </p:sp>
      <p:pic>
        <p:nvPicPr>
          <p:cNvPr id="4" name="Picture 7" descr="2-16"/>
          <p:cNvPicPr>
            <a:picLocks noChangeAspect="1" noChangeArrowheads="1"/>
          </p:cNvPicPr>
          <p:nvPr/>
        </p:nvPicPr>
        <p:blipFill>
          <a:blip r:embed="rId3" cstate="print">
            <a:lum bright="-6000" contrast="6000"/>
          </a:blip>
          <a:srcRect l="7632" t="-716"/>
          <a:stretch>
            <a:fillRect/>
          </a:stretch>
        </p:blipFill>
        <p:spPr bwMode="auto">
          <a:xfrm>
            <a:off x="323528" y="1484784"/>
            <a:ext cx="3203848" cy="4778621"/>
          </a:xfrm>
          <a:prstGeom prst="rect">
            <a:avLst/>
          </a:prstGeom>
          <a:noFill/>
        </p:spPr>
      </p:pic>
      <p:pic>
        <p:nvPicPr>
          <p:cNvPr id="5" name="Picture 5" descr="1-13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</a:blip>
          <a:srcRect/>
          <a:stretch>
            <a:fillRect/>
          </a:stretch>
        </p:blipFill>
        <p:spPr bwMode="auto">
          <a:xfrm>
            <a:off x="5652120" y="1484784"/>
            <a:ext cx="3312368" cy="48406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635896" y="2924944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И.ШИШКИН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9" name="Pesnya-Finista--RODina-Yasnoglazaya-iz-fil_ma--Finist---Yasnyy-Sokol--7520-gtgtgt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43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u="sng" dirty="0" smtClean="0">
                <a:hlinkClick r:id="rId2"/>
              </a:rPr>
              <a:t/>
            </a:r>
            <a:br>
              <a:rPr lang="ru-RU" sz="3100" b="1" u="sng" dirty="0" smtClean="0">
                <a:hlinkClick r:id="rId2"/>
              </a:rPr>
            </a:br>
            <a:r>
              <a:rPr lang="ru-RU" sz="3100" b="1" u="sng" dirty="0" smtClean="0">
                <a:hlinkClick r:id="rId2"/>
              </a:rPr>
              <a:t/>
            </a:r>
            <a:br>
              <a:rPr lang="ru-RU" sz="3100" b="1" u="sng" dirty="0" smtClean="0">
                <a:hlinkClick r:id="rId2"/>
              </a:rPr>
            </a:br>
            <a:r>
              <a:rPr lang="ru-RU" sz="3100" b="1" u="sng" dirty="0" smtClean="0">
                <a:hlinkClick r:id="rId2"/>
              </a:rPr>
              <a:t/>
            </a:r>
            <a:br>
              <a:rPr lang="ru-RU" sz="3100" b="1" u="sng" dirty="0" smtClean="0">
                <a:hlinkClick r:id="rId2"/>
              </a:rPr>
            </a:br>
            <a:r>
              <a:rPr lang="ru-RU" sz="3100" u="sng" dirty="0" smtClean="0">
                <a:hlinkClick r:id="rId2"/>
              </a:rPr>
              <a:t/>
            </a:r>
            <a:br>
              <a:rPr lang="ru-RU" sz="3100" u="sng" dirty="0" smtClean="0">
                <a:hlinkClick r:id="rId2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Стихи о Родине :</a:t>
            </a:r>
            <a:br>
              <a:rPr lang="ru-RU" sz="3200" u="sng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ru-RU" sz="3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Родина. З. Александрова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hlinkClick r:id="rId2"/>
              </a:rPr>
              <a:t/>
            </a:r>
            <a:br>
              <a:rPr lang="ru-RU" sz="3100" u="sng" dirty="0" smtClean="0">
                <a:hlinkClick r:id="rId2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075240" cy="500141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  Если скажут слово «Родина»,</a:t>
            </a:r>
            <a:br>
              <a:rPr lang="ru-RU" dirty="0" smtClean="0"/>
            </a:br>
            <a:r>
              <a:rPr lang="ru-RU" dirty="0" smtClean="0"/>
              <a:t>Сразу в памяти встаёт</a:t>
            </a:r>
            <a:br>
              <a:rPr lang="ru-RU" dirty="0" smtClean="0"/>
            </a:br>
            <a:r>
              <a:rPr lang="ru-RU" dirty="0" smtClean="0"/>
              <a:t>Старый дом, в саду смородина,</a:t>
            </a:r>
            <a:br>
              <a:rPr lang="ru-RU" dirty="0" smtClean="0"/>
            </a:br>
            <a:r>
              <a:rPr lang="ru-RU" dirty="0" smtClean="0"/>
              <a:t>Толстый тополь у ворот.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 реки берёзка - скромница</a:t>
            </a:r>
            <a:br>
              <a:rPr lang="ru-RU" dirty="0" smtClean="0"/>
            </a:br>
            <a:r>
              <a:rPr lang="ru-RU" dirty="0" smtClean="0"/>
              <a:t>И ромашковый бугор…</a:t>
            </a:r>
            <a:br>
              <a:rPr lang="ru-RU" dirty="0" smtClean="0"/>
            </a:br>
            <a:r>
              <a:rPr lang="ru-RU" dirty="0" smtClean="0"/>
              <a:t>А другим, наверно, вспомнится</a:t>
            </a:r>
            <a:br>
              <a:rPr lang="ru-RU" dirty="0" smtClean="0"/>
            </a:br>
            <a:r>
              <a:rPr lang="ru-RU" dirty="0" smtClean="0"/>
              <a:t>Свой родной московский двор.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лужах первые кораблики,</a:t>
            </a:r>
            <a:br>
              <a:rPr lang="ru-RU" dirty="0" smtClean="0"/>
            </a:br>
            <a:r>
              <a:rPr lang="ru-RU" dirty="0" smtClean="0"/>
              <a:t>Где недавно был каток,</a:t>
            </a:r>
            <a:br>
              <a:rPr lang="ru-RU" dirty="0" smtClean="0"/>
            </a:br>
            <a:r>
              <a:rPr lang="ru-RU" dirty="0" smtClean="0"/>
              <a:t>И большой соседней фабрики</a:t>
            </a:r>
            <a:br>
              <a:rPr lang="ru-RU" dirty="0" smtClean="0"/>
            </a:br>
            <a:r>
              <a:rPr lang="ru-RU" dirty="0" smtClean="0"/>
              <a:t>Громкий радостный гудок.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Или степь, от маков красная,</a:t>
            </a:r>
            <a:br>
              <a:rPr lang="ru-RU" dirty="0" smtClean="0"/>
            </a:br>
            <a:r>
              <a:rPr lang="ru-RU" dirty="0" smtClean="0"/>
              <a:t>Золотая целина…</a:t>
            </a:r>
            <a:br>
              <a:rPr lang="ru-RU" dirty="0" smtClean="0"/>
            </a:br>
            <a:r>
              <a:rPr lang="ru-RU" dirty="0" smtClean="0"/>
              <a:t>Родина бывает разная,</a:t>
            </a:r>
            <a:br>
              <a:rPr lang="ru-RU" dirty="0" smtClean="0"/>
            </a:br>
            <a:r>
              <a:rPr lang="ru-RU" dirty="0" smtClean="0"/>
              <a:t>Но у всех она одна!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08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7700" dirty="0" smtClean="0"/>
              <a:t>  </a:t>
            </a: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Именно произведения искусства помогают нам почувствовать и понять свое отношение к родине, учат бережно относиться к природе, ценить людей, сохранять культуру нашего народа.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ossi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2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Запели тесаные дроги...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Сергей Есенин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 Русь, малиновое поле</a:t>
            </a:r>
            <a:br>
              <a:rPr lang="ru-RU" dirty="0" smtClean="0"/>
            </a:br>
            <a:r>
              <a:rPr lang="ru-RU" dirty="0" smtClean="0"/>
              <a:t>И синь, упавшая в реку,</a:t>
            </a:r>
            <a:br>
              <a:rPr lang="ru-RU" dirty="0" smtClean="0"/>
            </a:br>
            <a:r>
              <a:rPr lang="ru-RU" dirty="0" smtClean="0"/>
              <a:t>Люблю до радости и боли</a:t>
            </a:r>
            <a:br>
              <a:rPr lang="ru-RU" dirty="0" smtClean="0"/>
            </a:br>
            <a:r>
              <a:rPr lang="ru-RU" dirty="0" smtClean="0"/>
              <a:t>Твою озерную тоску.</a:t>
            </a:r>
          </a:p>
          <a:p>
            <a:pPr algn="ctr">
              <a:buNone/>
            </a:pPr>
            <a:r>
              <a:rPr lang="ru-RU" dirty="0" smtClean="0"/>
              <a:t>      Холодной скорби не измерить,</a:t>
            </a:r>
            <a:br>
              <a:rPr lang="ru-RU" dirty="0" smtClean="0"/>
            </a:br>
            <a:r>
              <a:rPr lang="ru-RU" dirty="0" smtClean="0"/>
              <a:t>Ты на туманном берегу.</a:t>
            </a:r>
            <a:br>
              <a:rPr lang="ru-RU" dirty="0" smtClean="0"/>
            </a:br>
            <a:r>
              <a:rPr lang="ru-RU" dirty="0" smtClean="0"/>
              <a:t>    Но не любить тебя, не верить -</a:t>
            </a:r>
            <a:br>
              <a:rPr lang="ru-RU" dirty="0" smtClean="0"/>
            </a:br>
            <a:r>
              <a:rPr lang="ru-RU" dirty="0" smtClean="0"/>
              <a:t>Я научиться не могу.</a:t>
            </a:r>
          </a:p>
          <a:p>
            <a:pPr algn="ctr">
              <a:buNone/>
            </a:pPr>
            <a:r>
              <a:rPr lang="ru-RU" dirty="0" smtClean="0"/>
              <a:t>          песню о Родине  «РОССИЯ»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5062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Как  воспевают писатели и композиторы Образ Отчизны, Родины-матери?</a:t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924944"/>
            <a:ext cx="8435280" cy="2620888"/>
          </a:xfrm>
        </p:spPr>
        <p:txBody>
          <a:bodyPr/>
          <a:lstStyle/>
          <a:p>
            <a:pPr lvl="0"/>
            <a:r>
              <a:rPr lang="ru-RU" sz="3600" dirty="0" smtClean="0"/>
              <a:t>Трепетно, вдохновенно, с любовью…</a:t>
            </a:r>
          </a:p>
          <a:p>
            <a:pPr lvl="0"/>
            <a:r>
              <a:rPr lang="ru-RU" sz="3600" dirty="0" smtClean="0"/>
              <a:t>Какие произведения искусства говорят об этом.</a:t>
            </a:r>
          </a:p>
          <a:p>
            <a:pPr lvl="0"/>
            <a:r>
              <a:rPr lang="ru-RU" sz="3600" dirty="0" smtClean="0"/>
              <a:t>Песни, картины, стихи…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480720"/>
          </a:xfrm>
        </p:spPr>
        <p:txBody>
          <a:bodyPr>
            <a:normAutofit fontScale="70000" lnSpcReduction="20000"/>
          </a:bodyPr>
          <a:lstStyle/>
          <a:p>
            <a:r>
              <a:rPr lang="ru-RU" sz="57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Песня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–          наиболее  </a:t>
            </a:r>
          </a:p>
          <a:p>
            <a:pPr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      распространенный жанр вокальной</a:t>
            </a:r>
          </a:p>
          <a:p>
            <a:pPr>
              <a:buNone/>
            </a:pP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                            музыки.</a:t>
            </a: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ВОКАЛЬНАЯ МУЗЫКА</a:t>
            </a:r>
            <a:r>
              <a:rPr lang="ru-RU" sz="5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i="1" dirty="0" smtClean="0">
                <a:latin typeface="Times New Roman" pitchFamily="18" charset="0"/>
                <a:cs typeface="Times New Roman" pitchFamily="18" charset="0"/>
              </a:rPr>
              <a:t>— это музыка, в которой </a:t>
            </a:r>
            <a:r>
              <a:rPr lang="ru-RU" sz="5200" i="1" u="sng" dirty="0" smtClean="0">
                <a:latin typeface="Times New Roman" pitchFamily="18" charset="0"/>
                <a:cs typeface="Times New Roman" pitchFamily="18" charset="0"/>
              </a:rPr>
              <a:t>голос</a:t>
            </a:r>
            <a:r>
              <a:rPr lang="ru-RU" sz="5200" i="1" dirty="0" smtClean="0">
                <a:latin typeface="Times New Roman" pitchFamily="18" charset="0"/>
                <a:cs typeface="Times New Roman" pitchFamily="18" charset="0"/>
              </a:rPr>
              <a:t> главенствует или равноправен с </a:t>
            </a:r>
            <a:r>
              <a:rPr lang="ru-RU" sz="5200" i="1" u="sng" dirty="0" smtClean="0">
                <a:latin typeface="Times New Roman" pitchFamily="18" charset="0"/>
                <a:cs typeface="Times New Roman" pitchFamily="18" charset="0"/>
              </a:rPr>
              <a:t>инструментами</a:t>
            </a:r>
            <a:r>
              <a:rPr lang="ru-RU" sz="5200" i="1" dirty="0" smtClean="0">
                <a:latin typeface="Times New Roman" pitchFamily="18" charset="0"/>
                <a:cs typeface="Times New Roman" pitchFamily="18" charset="0"/>
              </a:rPr>
              <a:t>, с сопровождением или </a:t>
            </a:r>
            <a:r>
              <a:rPr lang="ru-RU" sz="5200" i="1" u="sng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52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i="1" u="sng" dirty="0" err="1" smtClean="0">
                <a:latin typeface="Times New Roman" pitchFamily="18" charset="0"/>
                <a:cs typeface="Times New Roman" pitchFamily="18" charset="0"/>
              </a:rPr>
              <a:t>cappella</a:t>
            </a:r>
            <a:r>
              <a:rPr lang="ru-RU" sz="52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        По-другому, можно сказать, что</a:t>
            </a:r>
          </a:p>
          <a:p>
            <a:pPr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ВОКАЛЬНАЯ МУЗЫКА</a:t>
            </a:r>
            <a:r>
              <a:rPr lang="ru-RU" sz="5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              это музыка для пения.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Sergey_Lemeshev_-_Pesnya_o_Rodine_Svetit_solnyshko_na_nebe_yasnoe__muzofon.co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37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44930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sz="5400" dirty="0" smtClean="0">
                <a:solidFill>
                  <a:srgbClr val="FF0000"/>
                </a:solidFill>
              </a:rPr>
              <a:t>Какие жанры вокальной музыки вы </a:t>
            </a:r>
            <a:r>
              <a:rPr lang="ru-RU" sz="5400" dirty="0" smtClean="0"/>
              <a:t>знаете? </a:t>
            </a:r>
            <a:endParaRPr lang="ru-RU" sz="5400" dirty="0"/>
          </a:p>
        </p:txBody>
      </p:sp>
      <p:pic>
        <p:nvPicPr>
          <p:cNvPr id="4" name="Picture 6" descr="IMG_02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88840"/>
            <a:ext cx="7344816" cy="4131078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362</TotalTime>
  <Words>467</Words>
  <Application>Microsoft Office PowerPoint</Application>
  <PresentationFormat>Экран (4:3)</PresentationFormat>
  <Paragraphs>89</Paragraphs>
  <Slides>19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Слайд 1</vt:lpstr>
      <vt:lpstr>Слайд 2</vt:lpstr>
      <vt:lpstr>Слайд 3</vt:lpstr>
      <vt:lpstr>    Стихи о Родине :  Родина. З. Александрова   </vt:lpstr>
      <vt:lpstr>Слайд 5</vt:lpstr>
      <vt:lpstr> Запели тесаные дроги... Сергей Есенин </vt:lpstr>
      <vt:lpstr> Как  воспевают писатели и композиторы Образ Отчизны, Родины-матери? </vt:lpstr>
      <vt:lpstr>Слайд 8</vt:lpstr>
      <vt:lpstr>Слайд 9</vt:lpstr>
      <vt:lpstr>Слайд 10</vt:lpstr>
      <vt:lpstr>Слайд 11</vt:lpstr>
      <vt:lpstr>     Вокали́з (от лат. vocalis — звучащий, поющий) —музыкальное произведение для голоса  без слов.  </vt:lpstr>
      <vt:lpstr>Слайд 13</vt:lpstr>
      <vt:lpstr>  Наш край               Музыка Д.Кабалевского      Слова А.Пришельца </vt:lpstr>
      <vt:lpstr>2 куплет</vt:lpstr>
      <vt:lpstr>3 куплет</vt:lpstr>
      <vt:lpstr>4 куплет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User1</cp:lastModifiedBy>
  <cp:revision>37</cp:revision>
  <dcterms:modified xsi:type="dcterms:W3CDTF">2014-09-08T16:29:20Z</dcterms:modified>
</cp:coreProperties>
</file>