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1"/>
  </p:notesMasterIdLst>
  <p:sldIdLst>
    <p:sldId id="260" r:id="rId2"/>
    <p:sldId id="266" r:id="rId3"/>
    <p:sldId id="256" r:id="rId4"/>
    <p:sldId id="275" r:id="rId5"/>
    <p:sldId id="267" r:id="rId6"/>
    <p:sldId id="262" r:id="rId7"/>
    <p:sldId id="265" r:id="rId8"/>
    <p:sldId id="261" r:id="rId9"/>
    <p:sldId id="27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4B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615" autoAdjust="0"/>
    <p:restoredTop sz="94857" autoAdjust="0"/>
  </p:normalViewPr>
  <p:slideViewPr>
    <p:cSldViewPr>
      <p:cViewPr varScale="1">
        <p:scale>
          <a:sx n="74" d="100"/>
          <a:sy n="74" d="100"/>
        </p:scale>
        <p:origin x="6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31E1B-D442-4F19-9682-3C30DA16E87C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ED384-B3B5-4310-9E8A-C78E4776E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727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ED384-B3B5-4310-9E8A-C78E4776E46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729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ED384-B3B5-4310-9E8A-C78E4776E46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250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ED384-B3B5-4310-9E8A-C78E4776E46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250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ED384-B3B5-4310-9E8A-C78E4776E46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708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139D-E699-4C78-9579-E68D15ACFBAC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A3F3-5705-4233-AD46-888670844D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254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139D-E699-4C78-9579-E68D15ACFBAC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A3F3-5705-4233-AD46-888670844D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75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139D-E699-4C78-9579-E68D15ACFBAC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A3F3-5705-4233-AD46-888670844D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389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139D-E699-4C78-9579-E68D15ACFBAC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A3F3-5705-4233-AD46-888670844D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8546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139D-E699-4C78-9579-E68D15ACFBAC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A3F3-5705-4233-AD46-888670844D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276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139D-E699-4C78-9579-E68D15ACFBAC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A3F3-5705-4233-AD46-888670844D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93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139D-E699-4C78-9579-E68D15ACFBAC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A3F3-5705-4233-AD46-888670844D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66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139D-E699-4C78-9579-E68D15ACFBAC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A3F3-5705-4233-AD46-888670844D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761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139D-E699-4C78-9579-E68D15ACFBAC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A3F3-5705-4233-AD46-888670844D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9832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139D-E699-4C78-9579-E68D15ACFBAC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A3F3-5705-4233-AD46-888670844D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095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139D-E699-4C78-9579-E68D15ACFBAC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A3F3-5705-4233-AD46-888670844D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8293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139D-E699-4C78-9579-E68D15ACFBAC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A3F3-5705-4233-AD46-888670844D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0207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139D-E699-4C78-9579-E68D15ACFBAC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A3F3-5705-4233-AD46-888670844D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2258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139D-E699-4C78-9579-E68D15ACFBAC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A3F3-5705-4233-AD46-888670844D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5935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139D-E699-4C78-9579-E68D15ACFBAC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A3F3-5705-4233-AD46-888670844D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6381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139D-E699-4C78-9579-E68D15ACFBAC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A3F3-5705-4233-AD46-888670844D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7472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139D-E699-4C78-9579-E68D15ACFBAC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A3F3-5705-4233-AD46-888670844D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6588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369139D-E699-4C78-9579-E68D15ACFBAC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E36A3F3-5705-4233-AD46-888670844D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54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80920" cy="2520280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Роль «ансамбля скрипачей» в </a:t>
            </a:r>
            <a:r>
              <a:rPr lang="ru-RU" sz="48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м</a:t>
            </a:r>
            <a:r>
              <a:rPr lang="ru-RU" sz="48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узыкальной школе</a:t>
            </a:r>
            <a:endParaRPr lang="ru-RU" sz="48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body" idx="1"/>
          </p:nvPr>
        </p:nvSpPr>
        <p:spPr>
          <a:xfrm>
            <a:off x="3995936" y="4437112"/>
            <a:ext cx="4752528" cy="1929815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Автор:</a:t>
            </a:r>
          </a:p>
          <a:p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Исрафилова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Р.С.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68" y="3717032"/>
            <a:ext cx="2891503" cy="264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179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5589240"/>
            <a:ext cx="8784976" cy="644729"/>
          </a:xfrm>
        </p:spPr>
        <p:txBody>
          <a:bodyPr>
            <a:normAutofit fontScale="90000"/>
          </a:bodyPr>
          <a:lstStyle/>
          <a:p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</a:rPr>
              <a:t>Скрипка – королева струнных</a:t>
            </a:r>
            <a:endParaRPr lang="ru-RU" sz="4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4" r="15984"/>
          <a:stretch>
            <a:fillRect/>
          </a:stretch>
        </p:blipFill>
        <p:spPr>
          <a:xfrm>
            <a:off x="1979712" y="404665"/>
            <a:ext cx="4536504" cy="4776086"/>
          </a:xfrm>
        </p:spPr>
      </p:pic>
    </p:spTree>
    <p:extLst>
      <p:ext uri="{BB962C8B-B14F-4D97-AF65-F5344CB8AC3E}">
        <p14:creationId xmlns:p14="http://schemas.microsoft.com/office/powerpoint/2010/main" val="1797205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8"/>
          <a:stretch/>
        </p:blipFill>
        <p:spPr>
          <a:xfrm>
            <a:off x="344953" y="476672"/>
            <a:ext cx="8454093" cy="59046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692696"/>
            <a:ext cx="8519762" cy="5328592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041"/>
              </a:avLst>
            </a:prstTxWarp>
            <a:spAutoFit/>
          </a:bodyPr>
          <a:lstStyle/>
          <a:p>
            <a:pPr algn="ctr"/>
            <a:r>
              <a:rPr lang="ru-RU" sz="54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АНСАМБЛЬ  - </a:t>
            </a:r>
          </a:p>
          <a:p>
            <a:pPr algn="ctr"/>
            <a:r>
              <a:rPr lang="ru-RU" sz="54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это французское слово, </a:t>
            </a:r>
          </a:p>
          <a:p>
            <a:pPr algn="ctr"/>
            <a:r>
              <a:rPr lang="ru-RU" sz="54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которое в переводе </a:t>
            </a:r>
            <a:r>
              <a:rPr lang="ru-RU" sz="54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означает«ВМЕСТЕ</a:t>
            </a:r>
            <a:r>
              <a:rPr lang="ru-RU" sz="54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»</a:t>
            </a:r>
          </a:p>
          <a:p>
            <a:pPr algn="ctr"/>
            <a:endParaRPr lang="ru-RU" sz="5400" dirty="0">
              <a:solidFill>
                <a:schemeClr val="bg2">
                  <a:lumMod val="40000"/>
                  <a:lumOff val="6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1558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9144000" cy="6883400"/>
          </a:xfr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67" y="4221088"/>
            <a:ext cx="2826537" cy="1928227"/>
          </a:xfrm>
          <a:prstGeom prst="rect">
            <a:avLst/>
          </a:prstGeom>
          <a:ln w="88900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32040" y="774263"/>
            <a:ext cx="37444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XX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век оказался временем блестящего расцвета русской скрипичной исполнительской культуры. Скрипичное исполнительство в этот период достигает высокого профессионального уровня; появляются замечательные ансамбли скрипачей. Отличительной чертой их является акцент на серьезную классическую музыку.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548680"/>
            <a:ext cx="3708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Изобретенная в глубокой древности, скрипка, приобрела огромную популярность и стала во многих странах народным инструментом. Она является самым подвижным и гибким инструментом среди смычковых.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412101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013"/>
            <a:ext cx="9144000" cy="6884988"/>
          </a:xfrm>
          <a:ln w="12700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51520" y="512385"/>
            <a:ext cx="424847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Monotype Corsiva" pitchFamily="66" charset="0"/>
              <a:buChar char="~"/>
            </a:pPr>
            <a:r>
              <a:rPr lang="ru-RU" sz="2400" dirty="0">
                <a:latin typeface="Monotype Corsiva" panose="03010101010201010101" pitchFamily="66" charset="0"/>
              </a:rPr>
              <a:t>Ансамбль скрипачей отличается и от традиционных инструментальных ансамблей – квартета или квинтета, и от камерного оркестра. В нем нет привычного деления на высокие и низкие регистры, нет главных и аккомпанирующих партий. В ансамбле скрипачей каждый исполнитель является, по сути, солистом, а звучание однородных инструментов сливается, образуя совершенно особый, удивительной красоты тембр. </a:t>
            </a:r>
          </a:p>
          <a:p>
            <a:pPr marL="285750" lvl="0" indent="-285750" algn="ctr">
              <a:buFont typeface="Monotype Corsiva" pitchFamily="66" charset="0"/>
              <a:buChar char="~"/>
            </a:pPr>
            <a:endParaRPr lang="ru-RU" sz="2400" dirty="0">
              <a:solidFill>
                <a:prstClr val="black"/>
              </a:solidFill>
              <a:latin typeface="Monotype Corsiva" pitchFamily="66" charset="0"/>
              <a:cs typeface="Mangal" pitchFamily="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89362" y="404664"/>
            <a:ext cx="303902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latin typeface="Monotype Corsiva" panose="03010101010201010101" pitchFamily="66" charset="0"/>
              </a:rPr>
              <a:t>"</a:t>
            </a:r>
            <a:r>
              <a:rPr lang="ru-RU" sz="2800" b="1" i="1" dirty="0">
                <a:latin typeface="Monotype Corsiva" panose="03010101010201010101" pitchFamily="66" charset="0"/>
              </a:rPr>
              <a:t>Участие в ансамблях играет огромную положительную роль в формировании музы­канта</a:t>
            </a:r>
            <a:r>
              <a:rPr lang="ru-RU" sz="2800" b="1" i="1" dirty="0" smtClean="0">
                <a:latin typeface="Monotype Corsiva" panose="03010101010201010101" pitchFamily="66" charset="0"/>
              </a:rPr>
              <a:t>".</a:t>
            </a:r>
          </a:p>
          <a:p>
            <a:r>
              <a:rPr lang="ru-RU" sz="2800" b="1" i="1" dirty="0" smtClean="0">
                <a:latin typeface="Monotype Corsiva" panose="03010101010201010101" pitchFamily="66" charset="0"/>
              </a:rPr>
              <a:t>                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561" y="2996952"/>
            <a:ext cx="324036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9381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463"/>
            <a:ext cx="9144000" cy="6884988"/>
          </a:xfrm>
        </p:spPr>
      </p:pic>
      <p:sp>
        <p:nvSpPr>
          <p:cNvPr id="2" name="TextBox 1"/>
          <p:cNvSpPr txBox="1"/>
          <p:nvPr/>
        </p:nvSpPr>
        <p:spPr>
          <a:xfrm>
            <a:off x="467544" y="332656"/>
            <a:ext cx="3960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Monotype Corsiva" pitchFamily="66" charset="0"/>
              <a:buChar char="~"/>
            </a:pPr>
            <a:r>
              <a:rPr lang="ru-RU" sz="2400" dirty="0">
                <a:latin typeface="Monotype Corsiva" panose="03010101010201010101" pitchFamily="66" charset="0"/>
              </a:rPr>
              <a:t>Самый первый ансамбль скрипачей был основан в 1956 г под руководством скрипача, народного артиста РСФСР, </a:t>
            </a:r>
            <a:r>
              <a:rPr lang="ru-RU" sz="2400" dirty="0" smtClean="0">
                <a:latin typeface="Monotype Corsiva" panose="03010101010201010101" pitchFamily="66" charset="0"/>
              </a:rPr>
              <a:t>солиста </a:t>
            </a:r>
            <a:r>
              <a:rPr lang="ru-RU" sz="2400" dirty="0">
                <a:latin typeface="Monotype Corsiva" panose="03010101010201010101" pitchFamily="66" charset="0"/>
              </a:rPr>
              <a:t>оркестра Большого </a:t>
            </a:r>
            <a:r>
              <a:rPr lang="ru-RU" sz="2400" dirty="0" smtClean="0">
                <a:latin typeface="Monotype Corsiva" panose="03010101010201010101" pitchFamily="66" charset="0"/>
              </a:rPr>
              <a:t>театра</a:t>
            </a:r>
          </a:p>
          <a:p>
            <a:r>
              <a:rPr lang="ru-RU" sz="2400" b="1" dirty="0" smtClean="0">
                <a:latin typeface="Monotype Corsiva" panose="03010101010201010101" pitchFamily="66" charset="0"/>
              </a:rPr>
              <a:t>Юлия Марковича </a:t>
            </a:r>
            <a:r>
              <a:rPr lang="ru-RU" sz="2400" b="1" dirty="0" err="1">
                <a:latin typeface="Monotype Corsiva" panose="03010101010201010101" pitchFamily="66" charset="0"/>
              </a:rPr>
              <a:t>Реентовича</a:t>
            </a:r>
            <a:r>
              <a:rPr lang="ru-RU" sz="2400" dirty="0">
                <a:latin typeface="Monotype Corsiva" panose="03010101010201010101" pitchFamily="66" charset="0"/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4008" y="620689"/>
            <a:ext cx="3672408" cy="5073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Monotype Corsiva" pitchFamily="66" charset="0"/>
              <a:buChar char="~"/>
            </a:pPr>
            <a:r>
              <a:rPr lang="ru-RU" sz="2400" dirty="0" smtClean="0">
                <a:latin typeface="Monotype Corsiva" panose="03010101010201010101" pitchFamily="66" charset="0"/>
              </a:rPr>
              <a:t>Он </a:t>
            </a:r>
            <a:r>
              <a:rPr lang="ru-RU" sz="2400" dirty="0">
                <a:latin typeface="Monotype Corsiva" panose="03010101010201010101" pitchFamily="66" charset="0"/>
              </a:rPr>
              <a:t>руководил </a:t>
            </a:r>
            <a:r>
              <a:rPr lang="ru-RU" sz="2400" dirty="0" smtClean="0">
                <a:latin typeface="Monotype Corsiva" panose="03010101010201010101" pitchFamily="66" charset="0"/>
              </a:rPr>
              <a:t>ансамблем до </a:t>
            </a:r>
            <a:r>
              <a:rPr lang="ru-RU" sz="2400" dirty="0">
                <a:latin typeface="Monotype Corsiva" panose="03010101010201010101" pitchFamily="66" charset="0"/>
              </a:rPr>
              <a:t>самой смерти, до 1982. К сожалению, после его кончины коллектив долго не продержался и </a:t>
            </a:r>
            <a:endParaRPr lang="ru-RU" sz="2400" dirty="0" smtClean="0">
              <a:latin typeface="Monotype Corsiva" panose="03010101010201010101" pitchFamily="66" charset="0"/>
            </a:endParaRPr>
          </a:p>
          <a:p>
            <a:pPr marL="342900" indent="-342900" algn="just">
              <a:buFont typeface="Monotype Corsiva" pitchFamily="66" charset="0"/>
              <a:buChar char="~"/>
            </a:pPr>
            <a:r>
              <a:rPr lang="ru-RU" sz="2400" dirty="0" smtClean="0">
                <a:latin typeface="Monotype Corsiva" panose="03010101010201010101" pitchFamily="66" charset="0"/>
              </a:rPr>
              <a:t>в 1984 году прекратил  </a:t>
            </a:r>
            <a:r>
              <a:rPr lang="ru-RU" sz="2400" dirty="0">
                <a:latin typeface="Monotype Corsiva" panose="03010101010201010101" pitchFamily="66" charset="0"/>
              </a:rPr>
              <a:t>существование. Но слава этого ансамбля в памяти людей не стёрлась, и его старые записи до сих пор радуют поклонников хорошей музыки. </a:t>
            </a:r>
          </a:p>
          <a:p>
            <a:endParaRPr lang="ru-RU" sz="2800" dirty="0">
              <a:solidFill>
                <a:prstClr val="black"/>
              </a:solidFill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17" y="3320859"/>
            <a:ext cx="3619035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615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9144000" cy="6884988"/>
          </a:xfrm>
        </p:spPr>
      </p:pic>
      <p:sp>
        <p:nvSpPr>
          <p:cNvPr id="3" name="TextBox 2"/>
          <p:cNvSpPr txBox="1"/>
          <p:nvPr/>
        </p:nvSpPr>
        <p:spPr>
          <a:xfrm>
            <a:off x="611559" y="548680"/>
            <a:ext cx="363691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Monotype Corsiva" panose="03010101010201010101" pitchFamily="66" charset="0"/>
              </a:rPr>
              <a:t>Давид Ойстрах </a:t>
            </a:r>
            <a:r>
              <a:rPr lang="ru-RU" sz="2400" dirty="0">
                <a:latin typeface="Monotype Corsiva" panose="03010101010201010101" pitchFamily="66" charset="0"/>
              </a:rPr>
              <a:t>так писал об этом ансамбле:</a:t>
            </a:r>
          </a:p>
          <a:p>
            <a:pPr algn="ctr"/>
            <a:r>
              <a:rPr lang="ru-RU" sz="2400" dirty="0">
                <a:latin typeface="Monotype Corsiva" panose="03010101010201010101" pitchFamily="66" charset="0"/>
              </a:rPr>
              <a:t>«Разумеется, все его участники и в первую очередь руководитель ансамбля, заслуженный деятель искусств </a:t>
            </a:r>
            <a:r>
              <a:rPr lang="ru-RU" sz="2400" b="1" dirty="0">
                <a:latin typeface="Monotype Corsiva" panose="03010101010201010101" pitchFamily="66" charset="0"/>
              </a:rPr>
              <a:t>Юлий </a:t>
            </a:r>
            <a:r>
              <a:rPr lang="ru-RU" sz="2400" b="1" dirty="0" err="1">
                <a:latin typeface="Monotype Corsiva" panose="03010101010201010101" pitchFamily="66" charset="0"/>
              </a:rPr>
              <a:t>Реентович</a:t>
            </a:r>
            <a:r>
              <a:rPr lang="ru-RU" sz="2400" b="1" dirty="0">
                <a:latin typeface="Monotype Corsiva" panose="03010101010201010101" pitchFamily="66" charset="0"/>
              </a:rPr>
              <a:t>, </a:t>
            </a:r>
            <a:r>
              <a:rPr lang="ru-RU" sz="2400" dirty="0">
                <a:latin typeface="Monotype Corsiva" panose="03010101010201010101" pitchFamily="66" charset="0"/>
              </a:rPr>
              <a:t>талантливый музыкант, обладающий исключительным художественным вкусом, – скрипачи высокого класса, для которых, кажется, не существует технических или звуковых трудностей.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-99392"/>
            <a:ext cx="33843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Monotype Corsiva" panose="03010101010201010101" pitchFamily="66" charset="0"/>
            </a:endParaRPr>
          </a:p>
          <a:p>
            <a:r>
              <a:rPr lang="ru-RU" sz="2400" dirty="0" smtClean="0">
                <a:latin typeface="Monotype Corsiva" panose="03010101010201010101" pitchFamily="66" charset="0"/>
              </a:rPr>
              <a:t>Только </a:t>
            </a:r>
            <a:r>
              <a:rPr lang="ru-RU" sz="2400" dirty="0">
                <a:latin typeface="Monotype Corsiva" panose="03010101010201010101" pitchFamily="66" charset="0"/>
              </a:rPr>
              <a:t>при таком редком единстве музыки и исполнительской техники мог возникнуть</a:t>
            </a:r>
          </a:p>
          <a:p>
            <a:r>
              <a:rPr lang="ru-RU" sz="2400" dirty="0" smtClean="0">
                <a:latin typeface="Monotype Corsiva" panose="03010101010201010101" pitchFamily="66" charset="0"/>
              </a:rPr>
              <a:t>столь </a:t>
            </a:r>
            <a:r>
              <a:rPr lang="ru-RU" sz="2400" dirty="0">
                <a:latin typeface="Monotype Corsiva" panose="03010101010201010101" pitchFamily="66" charset="0"/>
              </a:rPr>
              <a:t>удивительный и такой чудесный ансамбль</a:t>
            </a:r>
            <a:r>
              <a:rPr lang="ru-RU" sz="2400" dirty="0" smtClean="0">
                <a:latin typeface="Monotype Corsiva" panose="03010101010201010101" pitchFamily="66" charset="0"/>
              </a:rPr>
              <a:t>».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722767"/>
            <a:ext cx="4123407" cy="330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157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043608" y="1124744"/>
            <a:ext cx="6777318" cy="1731982"/>
          </a:xfrm>
        </p:spPr>
        <p:txBody>
          <a:bodyPr/>
          <a:lstStyle/>
          <a:p>
            <a:r>
              <a:rPr lang="ru-RU" sz="9600" dirty="0" smtClean="0">
                <a:solidFill>
                  <a:schemeClr val="bg2">
                    <a:lumMod val="10000"/>
                  </a:schemeClr>
                </a:solidFill>
              </a:rPr>
              <a:t>От </a:t>
            </a:r>
            <a:r>
              <a:rPr lang="ru-RU" sz="9600" b="1" dirty="0">
                <a:solidFill>
                  <a:schemeClr val="bg2">
                    <a:lumMod val="10000"/>
                  </a:schemeClr>
                </a:solidFill>
              </a:rPr>
              <a:t>6</a:t>
            </a:r>
            <a:r>
              <a:rPr lang="ru-RU" sz="9600" dirty="0" smtClean="0">
                <a:solidFill>
                  <a:schemeClr val="bg2">
                    <a:lumMod val="10000"/>
                  </a:schemeClr>
                </a:solidFill>
              </a:rPr>
              <a:t> до </a:t>
            </a:r>
            <a:r>
              <a:rPr lang="ru-RU" sz="9600" b="1" dirty="0" smtClean="0">
                <a:solidFill>
                  <a:schemeClr val="bg2">
                    <a:lumMod val="10000"/>
                  </a:schemeClr>
                </a:solidFill>
              </a:rPr>
              <a:t>16</a:t>
            </a:r>
            <a:endParaRPr lang="ru-RU" sz="96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068960"/>
            <a:ext cx="2520280" cy="33603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861048"/>
            <a:ext cx="216024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967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-201301021217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2968</TotalTime>
  <Words>318</Words>
  <Application>Microsoft Office PowerPoint</Application>
  <PresentationFormat>Экран (4:3)</PresentationFormat>
  <Paragraphs>26</Paragraphs>
  <Slides>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Mangal</vt:lpstr>
      <vt:lpstr>Monotype Corsiva</vt:lpstr>
      <vt:lpstr>Tw Cen MT</vt:lpstr>
      <vt:lpstr>Капля</vt:lpstr>
      <vt:lpstr>Роль «ансамбля скрипачей» в музыкальной школе</vt:lpstr>
      <vt:lpstr>Скрипка – королева струнных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 6 до 16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189</cp:revision>
  <dcterms:created xsi:type="dcterms:W3CDTF">2015-04-07T11:22:39Z</dcterms:created>
  <dcterms:modified xsi:type="dcterms:W3CDTF">2017-12-07T20:27:54Z</dcterms:modified>
</cp:coreProperties>
</file>