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2" r:id="rId1"/>
  </p:sldMasterIdLst>
  <p:sldIdLst>
    <p:sldId id="268" r:id="rId2"/>
    <p:sldId id="269" r:id="rId3"/>
    <p:sldId id="270" r:id="rId4"/>
    <p:sldId id="256" r:id="rId5"/>
    <p:sldId id="258" r:id="rId6"/>
    <p:sldId id="263" r:id="rId7"/>
    <p:sldId id="264" r:id="rId8"/>
    <p:sldId id="265" r:id="rId9"/>
    <p:sldId id="266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71" autoAdjust="0"/>
    <p:restoredTop sz="94660"/>
  </p:normalViewPr>
  <p:slideViewPr>
    <p:cSldViewPr snapToGrid="0">
      <p:cViewPr varScale="1">
        <p:scale>
          <a:sx n="58" d="100"/>
          <a:sy n="58" d="100"/>
        </p:scale>
        <p:origin x="96" y="4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C9C82-B99B-4AA2-AC76-610D552BB446}" type="datetimeFigureOut">
              <a:rPr lang="en-US" smtClean="0"/>
              <a:pPr/>
              <a:t>4/15/2017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CBCDE785-6962-45F1-A31D-7B99F249BD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712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C9C82-B99B-4AA2-AC76-610D552BB446}" type="datetimeFigureOut">
              <a:rPr lang="en-US" smtClean="0"/>
              <a:pPr/>
              <a:t>4/15/2017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CBCDE785-6962-45F1-A31D-7B99F249BD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179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C9C82-B99B-4AA2-AC76-610D552BB446}" type="datetimeFigureOut">
              <a:rPr lang="en-US" smtClean="0"/>
              <a:pPr/>
              <a:t>4/15/2017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CBCDE785-6962-45F1-A31D-7B99F249BD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6088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C9C82-B99B-4AA2-AC76-610D552BB446}" type="datetimeFigureOut">
              <a:rPr lang="en-US" smtClean="0"/>
              <a:pPr/>
              <a:t>4/15/2017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CBCDE785-6962-45F1-A31D-7B99F249BD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026850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C9C82-B99B-4AA2-AC76-610D552BB446}" type="datetimeFigureOut">
              <a:rPr lang="en-US" smtClean="0"/>
              <a:pPr/>
              <a:t>4/15/2017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CBCDE785-6962-45F1-A31D-7B99F249BD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5560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C9C82-B99B-4AA2-AC76-610D552BB446}" type="datetimeFigureOut">
              <a:rPr lang="en-US" smtClean="0"/>
              <a:pPr/>
              <a:t>4/15/2017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DE785-6962-45F1-A31D-7B99F249BD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199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C9C82-B99B-4AA2-AC76-610D552BB446}" type="datetimeFigureOut">
              <a:rPr lang="en-US" smtClean="0"/>
              <a:pPr/>
              <a:t>4/15/2017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DE785-6962-45F1-A31D-7B99F249BD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7030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C9C82-B99B-4AA2-AC76-610D552BB446}" type="datetimeFigureOut">
              <a:rPr lang="en-US" smtClean="0"/>
              <a:pPr/>
              <a:t>4/15/2017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DE785-6962-45F1-A31D-7B99F249BD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6413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E30C9C82-B99B-4AA2-AC76-610D552BB446}" type="datetimeFigureOut">
              <a:rPr lang="en-US" smtClean="0"/>
              <a:pPr/>
              <a:t>4/15/2017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CBCDE785-6962-45F1-A31D-7B99F249BD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701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C9C82-B99B-4AA2-AC76-610D552BB446}" type="datetimeFigureOut">
              <a:rPr lang="en-US" smtClean="0"/>
              <a:pPr/>
              <a:t>4/15/2017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DE785-6962-45F1-A31D-7B99F249BD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368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C9C82-B99B-4AA2-AC76-610D552BB446}" type="datetimeFigureOut">
              <a:rPr lang="en-US" smtClean="0"/>
              <a:pPr/>
              <a:t>4/15/2017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CBCDE785-6962-45F1-A31D-7B99F249BD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504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C9C82-B99B-4AA2-AC76-610D552BB446}" type="datetimeFigureOut">
              <a:rPr lang="en-US" smtClean="0"/>
              <a:pPr/>
              <a:t>4/15/2017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DE785-6962-45F1-A31D-7B99F249BD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963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C9C82-B99B-4AA2-AC76-610D552BB446}" type="datetimeFigureOut">
              <a:rPr lang="en-US" smtClean="0"/>
              <a:pPr/>
              <a:t>4/15/2017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DE785-6962-45F1-A31D-7B99F249BD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798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C9C82-B99B-4AA2-AC76-610D552BB446}" type="datetimeFigureOut">
              <a:rPr lang="en-US" smtClean="0"/>
              <a:pPr/>
              <a:t>4/15/2017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DE785-6962-45F1-A31D-7B99F249BD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030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C9C82-B99B-4AA2-AC76-610D552BB446}" type="datetimeFigureOut">
              <a:rPr lang="en-US" smtClean="0"/>
              <a:pPr/>
              <a:t>4/15/2017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DE785-6962-45F1-A31D-7B99F249BD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225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C9C82-B99B-4AA2-AC76-610D552BB446}" type="datetimeFigureOut">
              <a:rPr lang="en-US" smtClean="0"/>
              <a:pPr/>
              <a:t>4/15/2017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DE785-6962-45F1-A31D-7B99F249BD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79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C9C82-B99B-4AA2-AC76-610D552BB446}" type="datetimeFigureOut">
              <a:rPr lang="en-US" smtClean="0"/>
              <a:pPr/>
              <a:t>4/15/2017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DE785-6962-45F1-A31D-7B99F249BD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731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0C9C82-B99B-4AA2-AC76-610D552BB446}" type="datetimeFigureOut">
              <a:rPr lang="en-US" smtClean="0"/>
              <a:pPr/>
              <a:t>4/15/2017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DE785-6962-45F1-A31D-7B99F249BD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784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33" r:id="rId1"/>
    <p:sldLayoutId id="2147483834" r:id="rId2"/>
    <p:sldLayoutId id="2147483835" r:id="rId3"/>
    <p:sldLayoutId id="2147483836" r:id="rId4"/>
    <p:sldLayoutId id="2147483837" r:id="rId5"/>
    <p:sldLayoutId id="2147483838" r:id="rId6"/>
    <p:sldLayoutId id="2147483839" r:id="rId7"/>
    <p:sldLayoutId id="2147483840" r:id="rId8"/>
    <p:sldLayoutId id="2147483841" r:id="rId9"/>
    <p:sldLayoutId id="2147483842" r:id="rId10"/>
    <p:sldLayoutId id="2147483843" r:id="rId11"/>
    <p:sldLayoutId id="2147483844" r:id="rId12"/>
    <p:sldLayoutId id="2147483845" r:id="rId13"/>
    <p:sldLayoutId id="2147483846" r:id="rId14"/>
    <p:sldLayoutId id="2147483847" r:id="rId15"/>
    <p:sldLayoutId id="2147483848" r:id="rId16"/>
    <p:sldLayoutId id="214748384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003" y="659478"/>
            <a:ext cx="11837324" cy="4926676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r>
              <a:rPr lang="ru-RU" sz="4800" b="1" dirty="0"/>
              <a:t>Роль английского языка в повышении самосознания современного выпускника</a:t>
            </a:r>
            <a:r>
              <a:rPr lang="ru-RU" sz="5400" b="1" dirty="0"/>
              <a:t/>
            </a:r>
            <a:br>
              <a:rPr lang="ru-RU" sz="5400" b="1" dirty="0"/>
            </a:br>
            <a:endParaRPr lang="ru-RU" sz="5400" b="1" dirty="0"/>
          </a:p>
        </p:txBody>
      </p:sp>
    </p:spTree>
    <p:extLst>
      <p:ext uri="{BB962C8B-B14F-4D97-AF65-F5344CB8AC3E}">
        <p14:creationId xmlns:p14="http://schemas.microsoft.com/office/powerpoint/2010/main" val="13561745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419" y="0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ru-RU" sz="4800" b="1" i="1" u="sng" dirty="0">
                <a:solidFill>
                  <a:srgbClr val="FF0000"/>
                </a:solidFill>
              </a:rPr>
              <a:t>Спасибо за ваше внимание</a:t>
            </a:r>
            <a:endParaRPr lang="en-US" sz="4800" b="1" i="1" u="sng" dirty="0">
              <a:solidFill>
                <a:srgbClr val="FF0000"/>
              </a:solidFill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6858000"/>
          </a:xfrm>
        </p:spPr>
      </p:pic>
    </p:spTree>
    <p:extLst>
      <p:ext uri="{BB962C8B-B14F-4D97-AF65-F5344CB8AC3E}">
        <p14:creationId xmlns:p14="http://schemas.microsoft.com/office/powerpoint/2010/main" val="3353023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5195" y="182160"/>
            <a:ext cx="11725255" cy="6384895"/>
          </a:xfrm>
        </p:spPr>
        <p:txBody>
          <a:bodyPr>
            <a:normAutofit fontScale="77500" lnSpcReduction="20000"/>
          </a:bodyPr>
          <a:lstStyle/>
          <a:p>
            <a:r>
              <a:rPr lang="ru-RU" sz="4100" dirty="0"/>
              <a:t>А) процесс обучения, также, как и процесс игнорирования иностранного языка в школе - мощный фактор социализации школьников, особенно подростков;</a:t>
            </a:r>
          </a:p>
          <a:p>
            <a:r>
              <a:rPr lang="ru-RU" sz="4100" dirty="0"/>
              <a:t>Б) изучение иностранного языка в аспекте грамматики и лексики развивает логическое и абстрактное мышление, а также способствует общему интеллектуальному развитию детей;</a:t>
            </a:r>
          </a:p>
          <a:p>
            <a:r>
              <a:rPr lang="ru-RU" sz="4100" dirty="0"/>
              <a:t>В) чтение оригинальной литературы, то есть литературы на иностранном языке расширяет кругозор, эрудированность и повышает общий культурный уровень обучающихся;</a:t>
            </a:r>
          </a:p>
          <a:p>
            <a:r>
              <a:rPr lang="ru-RU" sz="4100" dirty="0"/>
              <a:t>Г) изучение иностранного языка является порой решающим фактором, и если школьники еще не понимают этого, то важность статуса понимают их родители;</a:t>
            </a:r>
          </a:p>
          <a:p>
            <a:r>
              <a:rPr lang="ru-RU" sz="4100" dirty="0"/>
              <a:t>Д) владение иностранным языком открывает доступ в информационное пространство.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8420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98785"/>
            <a:ext cx="11980179" cy="6659215"/>
          </a:xfrm>
        </p:spPr>
        <p:txBody>
          <a:bodyPr>
            <a:normAutofit fontScale="47500" lnSpcReduction="20000"/>
          </a:bodyPr>
          <a:lstStyle/>
          <a:p>
            <a:r>
              <a:rPr lang="ru-RU" sz="7300" dirty="0"/>
              <a:t>а) общение – аудирование и говорение, диалоги, монологи (в среднем не более 15% времени</a:t>
            </a:r>
            <a:r>
              <a:rPr lang="ru-RU" sz="7300" dirty="0" smtClean="0"/>
              <a:t>),</a:t>
            </a:r>
          </a:p>
          <a:p>
            <a:pPr marL="0" indent="0">
              <a:buNone/>
            </a:pPr>
            <a:endParaRPr lang="ru-RU" sz="7300" dirty="0"/>
          </a:p>
          <a:p>
            <a:r>
              <a:rPr lang="ru-RU" sz="7300" dirty="0"/>
              <a:t>б) внутреннее общение: одностороннее – через чтение книг, газет, через телевидение, музеи, а так же письма, записи, дневники – личные и деловые (в совокупности до 35% времени), </a:t>
            </a:r>
            <a:endParaRPr lang="ru-RU" sz="7300" dirty="0" smtClean="0"/>
          </a:p>
          <a:p>
            <a:pPr marL="0" indent="0">
              <a:buNone/>
            </a:pPr>
            <a:endParaRPr lang="ru-RU" sz="7300" dirty="0"/>
          </a:p>
          <a:p>
            <a:r>
              <a:rPr lang="ru-RU" sz="7300" dirty="0"/>
              <a:t>в) общение с самим собой, т.е. обдумывание чего-то, воспоминания, внутренний диалог с самим собой или с вымышленными персонажами, муки совести, самоанализ, принятие решений для себя (занимает 50% времени).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7763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"/>
          <p:cNvSpPr>
            <a:spLocks noGrp="1" noChangeArrowheads="1"/>
          </p:cNvSpPr>
          <p:nvPr>
            <p:ph type="ctrTitle"/>
          </p:nvPr>
        </p:nvSpPr>
        <p:spPr bwMode="auto">
          <a:xfrm>
            <a:off x="0" y="352926"/>
            <a:ext cx="11207620" cy="98488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l" defTabSz="914400" eaLnBrk="0" fontAlgn="base" hangingPunct="0">
              <a:spcAft>
                <a:spcPct val="0"/>
              </a:spcAft>
            </a:pPr>
            <a:r>
              <a:rPr kumimoji="0" lang="en-US" altLang="en-US" sz="3200" b="1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inherit"/>
              </a:rPr>
              <a:t>АНГЛИЙСКИЙ ЯЗЫК</a:t>
            </a:r>
            <a:r>
              <a:rPr kumimoji="0" lang="en-US" altLang="en-US" sz="3200" b="1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</a:rPr>
              <a:t> </a:t>
            </a:r>
            <a:r>
              <a:rPr kumimoji="0" lang="ru-RU" altLang="en-US" sz="3200" b="1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</a:rPr>
              <a:t>- </a:t>
            </a:r>
            <a:r>
              <a:rPr lang="ru-RU" sz="3200" b="1" dirty="0" smtClean="0">
                <a:solidFill>
                  <a:srgbClr val="FF0000"/>
                </a:solidFill>
              </a:rPr>
              <a:t>ЯЗЫК </a:t>
            </a:r>
            <a:r>
              <a:rPr lang="ru-RU" sz="3200" b="1" dirty="0">
                <a:solidFill>
                  <a:srgbClr val="FF0000"/>
                </a:solidFill>
              </a:rPr>
              <a:t>международного общения</a:t>
            </a:r>
            <a:r>
              <a:rPr lang="en-US" sz="3200" b="1" dirty="0">
                <a:solidFill>
                  <a:srgbClr val="FF0000"/>
                </a:solidFill>
              </a:rPr>
              <a:t/>
            </a:r>
            <a:br>
              <a:rPr lang="en-US" sz="3200" b="1" dirty="0">
                <a:solidFill>
                  <a:srgbClr val="FF0000"/>
                </a:solidFill>
              </a:rPr>
            </a:br>
            <a:endParaRPr kumimoji="0" lang="en-US" altLang="en-US" sz="3200" b="1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9948" y="1799618"/>
            <a:ext cx="7766936" cy="3649672"/>
          </a:xfrm>
        </p:spPr>
        <p:txBody>
          <a:bodyPr/>
          <a:lstStyle/>
          <a:p>
            <a:pPr algn="l"/>
            <a:endParaRPr lang="en-US" sz="40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16791"/>
            <a:ext cx="12192000" cy="5168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0300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915" y="609600"/>
            <a:ext cx="11392150" cy="1196187"/>
          </a:xfrm>
        </p:spPr>
        <p:txBody>
          <a:bodyPr>
            <a:noAutofit/>
          </a:bodyPr>
          <a:lstStyle/>
          <a:p>
            <a:pPr algn="ctr"/>
            <a:r>
              <a:rPr lang="ru-RU" sz="4000" b="1" i="1" dirty="0"/>
              <a:t>Карта стран, где английский язык является официальным языком:</a:t>
            </a:r>
            <a:endParaRPr lang="en-US" sz="4000" b="1" i="1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987" y="1873881"/>
            <a:ext cx="9051785" cy="4186451"/>
          </a:xfrm>
        </p:spPr>
      </p:pic>
    </p:spTree>
    <p:extLst>
      <p:ext uri="{BB962C8B-B14F-4D97-AF65-F5344CB8AC3E}">
        <p14:creationId xmlns:p14="http://schemas.microsoft.com/office/powerpoint/2010/main" val="108931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Что же нам дает знание английского языка?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160589"/>
            <a:ext cx="8261684" cy="4160000"/>
          </a:xfrm>
        </p:spPr>
        <p:txBody>
          <a:bodyPr>
            <a:noAutofit/>
          </a:bodyPr>
          <a:lstStyle/>
          <a:p>
            <a:r>
              <a:rPr lang="ru-RU" dirty="0" smtClean="0"/>
              <a:t>Во-первых, карьера. В нынешнее время для того, чтобы устроиться на престижную работу в крупную организацию необходимо свободное владение английским языком. Это связано с тем, что крупные организации имеют среди партнеров и покупателей иностранные предприятия, а, ведение переговоров, заключение сделок, подписание контрактов и т.д. осуществляется именно на международном языке – английском. Зная английский язык, вы всегда сможете свободно общаться с деловыми партнерами, принимать участие в международных конференциях, читать международные журналы и газеты о бизнесе.</a:t>
            </a:r>
            <a:endParaRPr lang="ru-RU" dirty="0"/>
          </a:p>
        </p:txBody>
      </p:sp>
      <p:pic>
        <p:nvPicPr>
          <p:cNvPr id="4" name="Рисунок 3" descr="usiness_ticket_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486273" y="2160589"/>
            <a:ext cx="3240505" cy="39784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Америка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538749"/>
            <a:ext cx="3492519" cy="2319251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171574" y="672601"/>
            <a:ext cx="11909367" cy="6484656"/>
          </a:xfrm>
        </p:spPr>
        <p:txBody>
          <a:bodyPr>
            <a:noAutofit/>
          </a:bodyPr>
          <a:lstStyle/>
          <a:p>
            <a:r>
              <a:rPr lang="ru-RU" dirty="0" smtClean="0"/>
              <a:t>Во-вторых, поездки за границу. Всем известно, что современный человек стремится в своей жизни посетить как можно больше различных стран и городов, познакомиться с культурой и обычаями других народов. А как это возможно без знания английского языка? В туристических странах, будь то Турция или Испания, каждый, кто работает с туристами, владеет английским языком. Это повышает качество обслуживания приезжающих, а, значит, привлекает все больше туристов. Да и сами туристы, будучи в чужой стране, чувствуют себя намного увереннее, зная, что, в случае чего, всегда смогут объясниться с местными жителями, спросить дорогу, уточнить местоположение чего-либо и т.д. </a:t>
            </a:r>
          </a:p>
          <a:p>
            <a:pPr marL="4219575" indent="-352425"/>
            <a:r>
              <a:rPr lang="ru-RU" dirty="0" smtClean="0"/>
              <a:t>В-третьих, учеба. Знание английского языка дает возможность обучаться в престижных зарубежных университетах, поскольку является одним из важнейших критериев отбора при поступлении. Имея диплом, скажем, Лондонского университета выпускник получает возможность устроиться на работу по всему миру.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09600"/>
            <a:ext cx="7395411" cy="6047873"/>
          </a:xfrm>
        </p:spPr>
        <p:txBody>
          <a:bodyPr>
            <a:noAutofit/>
          </a:bodyPr>
          <a:lstStyle/>
          <a:p>
            <a:r>
              <a:rPr lang="ru-RU" sz="2300" dirty="0" smtClean="0"/>
              <a:t>Далее, книги. Читая иностранные книги в оригинальном контексте, без перевода, можно получить намного большее удовольствие от прочтения, так как перевод, как правило, является не совсем точным, зависит от субъективного мнения и навыков переводчика, и не способен передать истинные мысли и эмоции, которые вложил автор. А техническая литература? Знание языка открывает большие возможности для изучения интересующей техники и оборудования. То же касается и компьютерных программ и приложений.</a:t>
            </a:r>
          </a:p>
          <a:p>
            <a:r>
              <a:rPr lang="ru-RU" sz="2300" dirty="0" smtClean="0"/>
              <a:t>И напоследок, владея английским языком, у вас всегда есть возможность беседовать с интересными людьми на различные темы на английском языке, заводить полезные знакомства и обретать новых друзей среди иностранцев.</a:t>
            </a:r>
            <a:endParaRPr lang="ru-RU" sz="2300" dirty="0"/>
          </a:p>
        </p:txBody>
      </p:sp>
      <p:pic>
        <p:nvPicPr>
          <p:cNvPr id="4" name="Рисунок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91662" y="3901508"/>
            <a:ext cx="4352424" cy="2712602"/>
          </a:xfrm>
          <a:prstGeom prst="rect">
            <a:avLst/>
          </a:prstGeom>
        </p:spPr>
      </p:pic>
      <p:pic>
        <p:nvPicPr>
          <p:cNvPr id="5" name="Рисунок 4" descr="1371551423_0704.1000x800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91662" y="609600"/>
            <a:ext cx="4352424" cy="31057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14112"/>
            <a:ext cx="6932815" cy="6036498"/>
          </a:xfrm>
        </p:spPr>
        <p:txBody>
          <a:bodyPr>
            <a:normAutofit fontScale="90000"/>
          </a:bodyPr>
          <a:lstStyle/>
          <a:p>
            <a:pPr indent="722313"/>
            <a:r>
              <a:rPr lang="ru-RU" sz="4000" dirty="0" smtClean="0"/>
              <a:t>Итак, о роли английского языка в мире можно говорить бесконечно. Несомненным является тот факт, что английский язык является важной составляющей в жизни современного человека, и каждый сможет найти для себя не одну причину для его изучения и совершенствования навыков.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wpapers_ru_Тауэрский-мост---Англия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932815" y="2319979"/>
            <a:ext cx="4798484" cy="35988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ерлин">
  <a:themeElements>
    <a:clrScheme name="Берлин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Берлин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ерли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Берлин</Template>
  <TotalTime>384</TotalTime>
  <Words>594</Words>
  <Application>Microsoft Office PowerPoint</Application>
  <PresentationFormat>Широкоэкранный</PresentationFormat>
  <Paragraphs>21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inherit</vt:lpstr>
      <vt:lpstr>Trebuchet MS</vt:lpstr>
      <vt:lpstr>Берлин</vt:lpstr>
      <vt:lpstr> Роль английского языка в повышении самосознания современного выпускника </vt:lpstr>
      <vt:lpstr>Презентация PowerPoint</vt:lpstr>
      <vt:lpstr>Презентация PowerPoint</vt:lpstr>
      <vt:lpstr>АНГЛИЙСКИЙ ЯЗЫК - ЯЗЫК международного общения </vt:lpstr>
      <vt:lpstr>Карта стран, где английский язык является официальным языком:</vt:lpstr>
      <vt:lpstr>Что же нам дает знание английского языка?</vt:lpstr>
      <vt:lpstr>Презентация PowerPoint</vt:lpstr>
      <vt:lpstr>Презентация PowerPoint</vt:lpstr>
      <vt:lpstr>Итак, о роли английского языка в мире можно говорить бесконечно. Несомненным является тот факт, что английский язык является важной составляющей в жизни современного человека, и каждый сможет найти для себя не одну причину для его изучения и совершенствования навыков. </vt:lpstr>
      <vt:lpstr>Спасибо за ваше внимание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АНГЛИЙСКИЙ ЯЗЫК - ЯЗЫК международного общения</dc:title>
  <dc:creator>w</dc:creator>
  <cp:lastModifiedBy>Ася</cp:lastModifiedBy>
  <cp:revision>26</cp:revision>
  <dcterms:created xsi:type="dcterms:W3CDTF">2014-09-24T15:04:15Z</dcterms:created>
  <dcterms:modified xsi:type="dcterms:W3CDTF">2017-04-15T11:13:34Z</dcterms:modified>
</cp:coreProperties>
</file>