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52" d="100"/>
          <a:sy n="52" d="100"/>
        </p:scale>
        <p:origin x="58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F714-138F-4C47-998E-27DAF74388A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6376-B746-40D6-BD1F-B778966B8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57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F714-138F-4C47-998E-27DAF74388A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6376-B746-40D6-BD1F-B778966B8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45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F714-138F-4C47-998E-27DAF74388A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6376-B746-40D6-BD1F-B778966B8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48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F714-138F-4C47-998E-27DAF74388A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6376-B746-40D6-BD1F-B778966B8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37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F714-138F-4C47-998E-27DAF74388A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6376-B746-40D6-BD1F-B778966B8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35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F714-138F-4C47-998E-27DAF74388A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6376-B746-40D6-BD1F-B778966B8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98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F714-138F-4C47-998E-27DAF74388A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6376-B746-40D6-BD1F-B778966B8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82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F714-138F-4C47-998E-27DAF74388A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6376-B746-40D6-BD1F-B778966B8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87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F714-138F-4C47-998E-27DAF74388A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6376-B746-40D6-BD1F-B778966B8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F714-138F-4C47-998E-27DAF74388A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6376-B746-40D6-BD1F-B778966B8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11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F714-138F-4C47-998E-27DAF74388A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6376-B746-40D6-BD1F-B778966B8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33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6F714-138F-4C47-998E-27DAF74388A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B6376-B746-40D6-BD1F-B778966B8E0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332990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Редкие и исчезающие животные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957467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682" y="2420679"/>
            <a:ext cx="5452680" cy="1404872"/>
          </a:xfrm>
        </p:spPr>
        <p:txBody>
          <a:bodyPr>
            <a:normAutofit fontScale="90000"/>
          </a:bodyPr>
          <a:lstStyle/>
          <a:p>
            <a:r>
              <a:rPr lang="ru-RU" dirty="0"/>
              <a:t>Белый медведь</a:t>
            </a:r>
            <a:br>
              <a:rPr lang="ru-RU" dirty="0"/>
            </a:br>
            <a:r>
              <a:rPr lang="en-US" dirty="0" err="1"/>
              <a:t>Ursus</a:t>
            </a:r>
            <a:r>
              <a:rPr lang="en-US" dirty="0"/>
              <a:t> (</a:t>
            </a:r>
            <a:r>
              <a:rPr lang="en-US" dirty="0" err="1"/>
              <a:t>Thalarctos</a:t>
            </a:r>
            <a:r>
              <a:rPr lang="en-US" dirty="0"/>
              <a:t>) </a:t>
            </a:r>
            <a:r>
              <a:rPr lang="en-US" dirty="0" err="1"/>
              <a:t>maritimus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Отряд Хищные - </a:t>
            </a:r>
            <a:r>
              <a:rPr lang="en-US" dirty="0" err="1"/>
              <a:t>Carnivora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Семейство Медвежьи - </a:t>
            </a:r>
            <a:r>
              <a:rPr lang="en-US" dirty="0" err="1"/>
              <a:t>Ursidae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2362" y="1079532"/>
            <a:ext cx="5992611" cy="416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3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664" y="293915"/>
            <a:ext cx="11408229" cy="6330820"/>
          </a:xfrm>
        </p:spPr>
        <p:txBody>
          <a:bodyPr/>
          <a:lstStyle/>
          <a:p>
            <a:r>
              <a:rPr lang="ru-RU" b="1" dirty="0"/>
              <a:t>СТАТУС. </a:t>
            </a:r>
            <a:r>
              <a:rPr lang="ru-RU" dirty="0"/>
              <a:t>Редкие виды (III категория)</a:t>
            </a:r>
            <a:endParaRPr lang="ru-RU" dirty="0" smtClean="0"/>
          </a:p>
          <a:p>
            <a:r>
              <a:rPr lang="ru-RU" b="1" dirty="0"/>
              <a:t>Ареал обитания: </a:t>
            </a:r>
            <a:r>
              <a:rPr lang="ru-RU" dirty="0"/>
              <a:t>Редкий вид. Внесен в Красную книгу МСОП. </a:t>
            </a:r>
          </a:p>
          <a:p>
            <a:r>
              <a:rPr lang="ru-RU" dirty="0"/>
              <a:t>Длина тела самцов 200-300 см, самок - 185. Обитатель Арктики</a:t>
            </a:r>
            <a:r>
              <a:rPr lang="ru-RU" dirty="0" smtClean="0"/>
              <a:t>.</a:t>
            </a:r>
          </a:p>
          <a:p>
            <a:r>
              <a:rPr lang="ru-RU" b="1" dirty="0"/>
              <a:t>Распространение. </a:t>
            </a:r>
            <a:r>
              <a:rPr lang="ru-RU" dirty="0"/>
              <a:t>Ареал вида - кругополярная область, ограниченная северным побережьем материков, южным пределом распространения плавучих льдов и северной границей теплых морских </a:t>
            </a:r>
            <a:r>
              <a:rPr lang="ru-RU" dirty="0" smtClean="0"/>
              <a:t>течений.</a:t>
            </a:r>
          </a:p>
          <a:p>
            <a:r>
              <a:rPr lang="ru-RU" b="1" dirty="0"/>
              <a:t>Лимитирующие факторы. </a:t>
            </a:r>
            <a:r>
              <a:rPr lang="ru-RU" dirty="0"/>
              <a:t>Численность белых медведей регулируют факторы естественного и антропогенного характера. К числу первых относится прежде всего относительно низкий потенциал размножения (компенсируемый отчасти отсутствием врагов и большой продолжительностью жизни). Самки становятся половозрелыми только на четвертом году жизни, а самцы еще позже - на пятом.</a:t>
            </a:r>
          </a:p>
        </p:txBody>
      </p:sp>
    </p:spTree>
    <p:extLst>
      <p:ext uri="{BB962C8B-B14F-4D97-AF65-F5344CB8AC3E}">
        <p14:creationId xmlns:p14="http://schemas.microsoft.com/office/powerpoint/2010/main" val="2915141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4172" y="2303413"/>
            <a:ext cx="5903167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Амурский лесной кот</a:t>
            </a:r>
            <a:br>
              <a:rPr lang="ru-RU" dirty="0"/>
            </a:br>
            <a:r>
              <a:rPr lang="ru-RU" dirty="0" err="1"/>
              <a:t>Felis</a:t>
            </a:r>
            <a:r>
              <a:rPr lang="ru-RU" dirty="0"/>
              <a:t> </a:t>
            </a:r>
            <a:r>
              <a:rPr lang="ru-RU" dirty="0" err="1"/>
              <a:t>euptilura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Отряд Хищные - </a:t>
            </a:r>
            <a:r>
              <a:rPr lang="en-US" dirty="0" err="1"/>
              <a:t>Carnivora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Семейство Кошачьи - </a:t>
            </a:r>
            <a:r>
              <a:rPr lang="en-US" dirty="0" err="1"/>
              <a:t>Felidae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8995" y="1294930"/>
            <a:ext cx="6201747" cy="371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61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971" y="368561"/>
            <a:ext cx="11090987" cy="6088223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СТАТУС. </a:t>
            </a:r>
            <a:r>
              <a:rPr lang="ru-RU" dirty="0"/>
              <a:t>Малочисленные виды (II категория</a:t>
            </a:r>
            <a:r>
              <a:rPr lang="ru-RU" dirty="0" smtClean="0"/>
              <a:t>)</a:t>
            </a:r>
          </a:p>
          <a:p>
            <a:r>
              <a:rPr lang="ru-RU" b="1" dirty="0"/>
              <a:t>Ареал обитания</a:t>
            </a:r>
            <a:r>
              <a:rPr lang="ru-RU" dirty="0"/>
              <a:t>: Вид с относительно ограниченным в пределах России, быстро уменьшающимся ареалом и сокращающейся численностью.</a:t>
            </a:r>
          </a:p>
          <a:p>
            <a:r>
              <a:rPr lang="ru-RU" dirty="0"/>
              <a:t>Длина тела 75-90см, хвоста - 35-37. Обитатель лесной зоны</a:t>
            </a:r>
            <a:r>
              <a:rPr lang="ru-RU" dirty="0" smtClean="0"/>
              <a:t>.</a:t>
            </a:r>
          </a:p>
          <a:p>
            <a:r>
              <a:rPr lang="ru-RU" b="1" dirty="0"/>
              <a:t>Распространение</a:t>
            </a:r>
            <a:r>
              <a:rPr lang="ru-RU" dirty="0"/>
              <a:t>. В России ареал вида включает большую часть территории Приморского края, некоторые южные районы Хабаровского края и Амурской обл.; он разделен на две неравные по площади части, соединяющиеся за пределами нашей </a:t>
            </a:r>
            <a:r>
              <a:rPr lang="ru-RU" dirty="0" smtClean="0"/>
              <a:t>страны.</a:t>
            </a:r>
          </a:p>
          <a:p>
            <a:r>
              <a:rPr lang="ru-RU" dirty="0"/>
              <a:t>Лимитирующие факторы. Амурский кот не приспособлен к жизни в многоснежных районах прежде всего из-за неспособности добывать в этих условиях основную пищу - мышевидных грызунов. В последние годы усиливается сокращение площадей естественных местообитаний вследствие вырубки кустарников, распашки целинных участков с высокотравьем и выжигания </a:t>
            </a:r>
            <a:r>
              <a:rPr lang="ru-RU" dirty="0" smtClean="0"/>
              <a:t>колков.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212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551" y="2420679"/>
            <a:ext cx="478349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Алтайский горный баран</a:t>
            </a:r>
            <a:br>
              <a:rPr lang="ru-RU" dirty="0"/>
            </a:br>
            <a:r>
              <a:rPr lang="ru-RU" dirty="0" err="1"/>
              <a:t>Ovis</a:t>
            </a:r>
            <a:r>
              <a:rPr lang="ru-RU" dirty="0"/>
              <a:t> </a:t>
            </a:r>
            <a:r>
              <a:rPr lang="ru-RU" dirty="0" err="1"/>
              <a:t>ammon</a:t>
            </a:r>
            <a:r>
              <a:rPr lang="ru-RU" dirty="0"/>
              <a:t> </a:t>
            </a:r>
            <a:r>
              <a:rPr lang="ru-RU" dirty="0" err="1"/>
              <a:t>ammon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Отряд Парнокопытные - </a:t>
            </a:r>
            <a:r>
              <a:rPr lang="ru-RU" dirty="0" err="1"/>
              <a:t>Artiodactyla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Семейство Полорогие - </a:t>
            </a:r>
            <a:r>
              <a:rPr lang="ru-RU" dirty="0" err="1"/>
              <a:t>Bovidae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6001" y="1108285"/>
            <a:ext cx="5989473" cy="407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89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922" y="293915"/>
            <a:ext cx="11053666" cy="6069563"/>
          </a:xfrm>
        </p:spPr>
        <p:txBody>
          <a:bodyPr/>
          <a:lstStyle/>
          <a:p>
            <a:r>
              <a:rPr lang="ru-RU" b="1" dirty="0"/>
              <a:t>СТАТУС. </a:t>
            </a:r>
            <a:r>
              <a:rPr lang="ru-RU" dirty="0"/>
              <a:t>Исчезающие виды (I </a:t>
            </a:r>
            <a:r>
              <a:rPr lang="ru-RU" dirty="0" smtClean="0"/>
              <a:t>категория).</a:t>
            </a:r>
          </a:p>
          <a:p>
            <a:r>
              <a:rPr lang="ru-RU" b="1" dirty="0"/>
              <a:t>Ареал обитания: </a:t>
            </a:r>
            <a:r>
              <a:rPr lang="ru-RU" dirty="0"/>
              <a:t>Подвид архара, находящийся под угрозой исчезновения</a:t>
            </a:r>
            <a:r>
              <a:rPr lang="ru-RU" dirty="0" smtClean="0"/>
              <a:t>.</a:t>
            </a:r>
          </a:p>
          <a:p>
            <a:r>
              <a:rPr lang="ru-RU" b="1" dirty="0"/>
              <a:t>Распространение</a:t>
            </a:r>
            <a:r>
              <a:rPr lang="ru-RU" dirty="0"/>
              <a:t>. До конца ХVIII - начала ХIХ в. алтайский горный баран обитал в </a:t>
            </a:r>
            <a:r>
              <a:rPr lang="ru-RU" dirty="0" err="1"/>
              <a:t>Алтайско</a:t>
            </a:r>
            <a:r>
              <a:rPr lang="ru-RU" dirty="0"/>
              <a:t>-Саянской горной системе на небольшом пространстве, разбитом на изолированные </a:t>
            </a:r>
            <a:r>
              <a:rPr lang="ru-RU" dirty="0" smtClean="0"/>
              <a:t>участки</a:t>
            </a:r>
          </a:p>
          <a:p>
            <a:r>
              <a:rPr lang="ru-RU" b="1" dirty="0"/>
              <a:t>Лимитирующие факторы</a:t>
            </a:r>
            <a:r>
              <a:rPr lang="ru-RU" dirty="0"/>
              <a:t>. Самый большой ущерб популяциям горного барана наносит развитие животноводства, сопровождающееся освоением новых пастбищ и вытеснением их к непригодным для них гольцам и скалам. Ощутимый урон стада этих баранов несут от браконьерства, к сожалению, имеющего еще большие масштабы, особенно в горах Тувы. Страдают алтайские горные бараны от суровых зим с джутами и от волков.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152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616" y="2793904"/>
            <a:ext cx="586584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Уссурийский пятнистый олень (аборигенная популяция)</a:t>
            </a:r>
            <a:br>
              <a:rPr lang="ru-RU" dirty="0"/>
            </a:br>
            <a:r>
              <a:rPr lang="ru-RU" dirty="0" err="1"/>
              <a:t>Cervus</a:t>
            </a:r>
            <a:r>
              <a:rPr lang="ru-RU" dirty="0"/>
              <a:t> </a:t>
            </a:r>
            <a:r>
              <a:rPr lang="ru-RU" dirty="0" err="1"/>
              <a:t>nippon</a:t>
            </a:r>
            <a:r>
              <a:rPr lang="ru-RU" dirty="0"/>
              <a:t> </a:t>
            </a:r>
            <a:r>
              <a:rPr lang="ru-RU" dirty="0" err="1" smtClean="0"/>
              <a:t>hortulorum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Отряд Парнокопытные - </a:t>
            </a:r>
            <a:r>
              <a:rPr lang="en-US" dirty="0" err="1"/>
              <a:t>Artiodactyla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Семейство Оленьи - </a:t>
            </a:r>
            <a:r>
              <a:rPr lang="en-US" dirty="0" err="1"/>
              <a:t>Cervidae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4735" y="1346784"/>
            <a:ext cx="5100670" cy="364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69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615" y="368561"/>
            <a:ext cx="11202955" cy="631215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СТАТУС. </a:t>
            </a:r>
            <a:r>
              <a:rPr lang="ru-RU" dirty="0"/>
              <a:t>Исчезающие виды (I категория</a:t>
            </a:r>
            <a:r>
              <a:rPr lang="ru-RU" dirty="0" smtClean="0"/>
              <a:t>)</a:t>
            </a:r>
          </a:p>
          <a:p>
            <a:r>
              <a:rPr lang="ru-RU" b="1" dirty="0"/>
              <a:t>Ареал обитания: </a:t>
            </a:r>
            <a:r>
              <a:rPr lang="ru-RU" dirty="0"/>
              <a:t>Очень редкий, </a:t>
            </a:r>
            <a:r>
              <a:rPr lang="ru-RU" dirty="0" err="1"/>
              <a:t>узкоареальный</a:t>
            </a:r>
            <a:r>
              <a:rPr lang="ru-RU" dirty="0"/>
              <a:t> подвид, находящийся под угрозой исчезновения. </a:t>
            </a:r>
          </a:p>
          <a:p>
            <a:r>
              <a:rPr lang="ru-RU" dirty="0"/>
              <a:t>Длина тела </a:t>
            </a:r>
            <a:r>
              <a:rPr lang="ru-RU" dirty="0" smtClean="0"/>
              <a:t>90-118см</a:t>
            </a:r>
          </a:p>
          <a:p>
            <a:r>
              <a:rPr lang="ru-RU" b="1" dirty="0"/>
              <a:t>Распространение. </a:t>
            </a:r>
            <a:r>
              <a:rPr lang="ru-RU" dirty="0"/>
              <a:t>Аборигенная популяция пятнистого оленя занимает северо-восточную окраину видового ареала и расположена целиком на территории Приморского края. </a:t>
            </a:r>
            <a:endParaRPr lang="ru-RU" dirty="0" smtClean="0"/>
          </a:p>
          <a:p>
            <a:r>
              <a:rPr lang="ru-RU" b="1" dirty="0"/>
              <a:t>Лимитирующие факторы. </a:t>
            </a:r>
            <a:r>
              <a:rPr lang="ru-RU" dirty="0"/>
              <a:t>Уссурийский пятнистый олень - весьма уязвимый вид. Парковое разведение и акклиматизация его в европейской части России не уменьшают актуальности охраны этой популяции. В пределах коренного ареала относительно стенотопен. Страдает от </a:t>
            </a:r>
            <a:r>
              <a:rPr lang="ru-RU" dirty="0" err="1"/>
              <a:t>глубокоснежья</a:t>
            </a:r>
            <a:r>
              <a:rPr lang="ru-RU" dirty="0"/>
              <a:t> и потому в равнинных лесах европейской части России нуждается в постоянной подкормке. Имеет много врагов - волка, тигра, леопарда, рысь, бурого и белогрудого медведей, бродячих собак. Особенно опасны волки, на долю которых в Лазовском заповеднике в 1959 - 1968 гг. приходилось свыше 20% всех случаев гибели </a:t>
            </a:r>
            <a:r>
              <a:rPr lang="ru-RU" dirty="0" smtClean="0"/>
              <a:t>оленей.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444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10" y="2341985"/>
            <a:ext cx="5660571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Средиземноморская черепаха</a:t>
            </a:r>
            <a:br>
              <a:rPr lang="ru-RU" dirty="0"/>
            </a:br>
            <a:r>
              <a:rPr lang="en-US" dirty="0" err="1"/>
              <a:t>Testudo</a:t>
            </a:r>
            <a:r>
              <a:rPr lang="en-US" dirty="0"/>
              <a:t> </a:t>
            </a:r>
            <a:r>
              <a:rPr lang="en-US" dirty="0" err="1"/>
              <a:t>graeca</a:t>
            </a:r>
            <a:r>
              <a:rPr lang="en-US" dirty="0"/>
              <a:t> </a:t>
            </a:r>
            <a:r>
              <a:rPr lang="en-US" dirty="0" err="1"/>
              <a:t>iberia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Отряд Черепахи - </a:t>
            </a:r>
            <a:r>
              <a:rPr lang="en-US" dirty="0" err="1"/>
              <a:t>Testudines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Семейство Сухопутные черепахи - </a:t>
            </a:r>
            <a:r>
              <a:rPr lang="en-US" dirty="0" err="1"/>
              <a:t>Testudinidae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0171" y="1163522"/>
            <a:ext cx="5231363" cy="383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63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649" y="424544"/>
            <a:ext cx="11090988" cy="6069562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СТАТУС. </a:t>
            </a:r>
            <a:r>
              <a:rPr lang="ru-RU" dirty="0"/>
              <a:t>Исчезающие виды (I категория</a:t>
            </a:r>
            <a:r>
              <a:rPr lang="ru-RU" dirty="0" smtClean="0"/>
              <a:t>).</a:t>
            </a:r>
          </a:p>
          <a:p>
            <a:r>
              <a:rPr lang="ru-RU" b="1" dirty="0"/>
              <a:t>Ареал обитания: </a:t>
            </a:r>
            <a:r>
              <a:rPr lang="ru-RU" dirty="0"/>
              <a:t>Редкий, возможно, </a:t>
            </a:r>
            <a:r>
              <a:rPr lang="ru-RU" dirty="0" err="1"/>
              <a:t>исчезающий,сокращающий</a:t>
            </a:r>
            <a:r>
              <a:rPr lang="ru-RU" dirty="0"/>
              <a:t> свою численность вид. </a:t>
            </a:r>
            <a:endParaRPr lang="ru-RU" dirty="0" smtClean="0"/>
          </a:p>
          <a:p>
            <a:r>
              <a:rPr lang="ru-RU" b="1" dirty="0" smtClean="0"/>
              <a:t>Распространение. </a:t>
            </a:r>
            <a:r>
              <a:rPr lang="ru-RU" dirty="0" smtClean="0"/>
              <a:t>В </a:t>
            </a:r>
            <a:r>
              <a:rPr lang="ru-RU" dirty="0"/>
              <a:t>пределах России встречается спорадично в </a:t>
            </a:r>
            <a:r>
              <a:rPr lang="ru-RU" dirty="0" smtClean="0"/>
              <a:t>юго-западных </a:t>
            </a:r>
            <a:r>
              <a:rPr lang="ru-RU" dirty="0"/>
              <a:t>районах Краснодарского края и на территории Дагестана</a:t>
            </a:r>
            <a:r>
              <a:rPr lang="ru-RU" dirty="0" smtClean="0"/>
              <a:t>.</a:t>
            </a:r>
          </a:p>
          <a:p>
            <a:r>
              <a:rPr lang="ru-RU" b="1" dirty="0"/>
              <a:t>Экология. </a:t>
            </a:r>
            <a:r>
              <a:rPr lang="ru-RU" dirty="0"/>
              <a:t>Обитает в засушливых степях, полупустынях, на поросших кустарником склонах гор, в сухих разреженных лесах. В горы заходит до высоты 1100 м. Встречается в садах и на полях. Питается в основном растительной пищей. Зимует, закапываясь в почву. Спаривание происходит в апреле - мае. Самка трижды за лето откладывает по 2 - 8 яиц. Молодые черепашки появляются через 2 - 3 месяца или следующей весной. Половой зрелости достигают на 12 - 14-м году </a:t>
            </a:r>
            <a:r>
              <a:rPr lang="ru-RU" dirty="0" smtClean="0"/>
              <a:t>жизни.</a:t>
            </a:r>
          </a:p>
          <a:p>
            <a:r>
              <a:rPr lang="ru-RU" b="1" dirty="0"/>
              <a:t>Лимитирующие факторы. </a:t>
            </a:r>
            <a:r>
              <a:rPr lang="ru-RU" dirty="0"/>
              <a:t>Истребление молодых черепашек хищниками, изменение среды обитания, вылов взрослых животных. </a:t>
            </a:r>
          </a:p>
        </p:txBody>
      </p:sp>
    </p:spTree>
    <p:extLst>
      <p:ext uri="{BB962C8B-B14F-4D97-AF65-F5344CB8AC3E}">
        <p14:creationId xmlns:p14="http://schemas.microsoft.com/office/powerpoint/2010/main" val="199520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Серый кит</a:t>
            </a:r>
            <a:br>
              <a:rPr lang="ru-RU" dirty="0"/>
            </a:br>
            <a:r>
              <a:rPr lang="en-US" dirty="0" err="1"/>
              <a:t>Eschrichtius</a:t>
            </a:r>
            <a:r>
              <a:rPr lang="en-US" dirty="0"/>
              <a:t> </a:t>
            </a:r>
            <a:r>
              <a:rPr lang="en-US" dirty="0" err="1"/>
              <a:t>gibbosus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6506" y="1853988"/>
            <a:ext cx="7302760" cy="44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3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005" y="2607291"/>
            <a:ext cx="5921829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Даурская</a:t>
            </a:r>
            <a:r>
              <a:rPr lang="ru-RU" dirty="0"/>
              <a:t> жемчужница</a:t>
            </a:r>
            <a:br>
              <a:rPr lang="ru-RU" dirty="0"/>
            </a:br>
            <a:r>
              <a:rPr lang="en-US" dirty="0" err="1"/>
              <a:t>Dahurinaia</a:t>
            </a:r>
            <a:r>
              <a:rPr lang="en-US" dirty="0"/>
              <a:t> </a:t>
            </a:r>
            <a:r>
              <a:rPr lang="en-US" dirty="0" err="1"/>
              <a:t>dahurica</a:t>
            </a:r>
            <a:r>
              <a:rPr lang="en-US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Отряд </a:t>
            </a:r>
            <a:r>
              <a:rPr lang="ru-RU" dirty="0" err="1"/>
              <a:t>Унионидообразные</a:t>
            </a:r>
            <a:r>
              <a:rPr lang="ru-RU" dirty="0"/>
              <a:t> - </a:t>
            </a:r>
            <a:r>
              <a:rPr lang="ru-RU" dirty="0" err="1"/>
              <a:t>Unioniformes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Семейство Пресноводные жемчужницы - </a:t>
            </a:r>
            <a:r>
              <a:rPr lang="ru-RU" dirty="0" err="1"/>
              <a:t>Margaritiferidae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8752" y="771638"/>
            <a:ext cx="5386566" cy="538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40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004" y="517850"/>
            <a:ext cx="11184294" cy="5901611"/>
          </a:xfrm>
        </p:spPr>
        <p:txBody>
          <a:bodyPr>
            <a:normAutofit/>
          </a:bodyPr>
          <a:lstStyle/>
          <a:p>
            <a:r>
              <a:rPr lang="ru-RU" sz="3200" b="1" dirty="0"/>
              <a:t>СТАТУС. </a:t>
            </a:r>
            <a:r>
              <a:rPr lang="ru-RU" sz="3200" dirty="0"/>
              <a:t>Малочисленные виды (II категория</a:t>
            </a:r>
            <a:r>
              <a:rPr lang="ru-RU" sz="3200" dirty="0" smtClean="0"/>
              <a:t>)</a:t>
            </a:r>
          </a:p>
          <a:p>
            <a:r>
              <a:rPr lang="ru-RU" sz="3200" b="1" dirty="0"/>
              <a:t>Ареал обитания</a:t>
            </a:r>
            <a:r>
              <a:rPr lang="ru-RU" sz="3200" dirty="0"/>
              <a:t>: Вид, численность которого сокращается. </a:t>
            </a:r>
            <a:endParaRPr lang="ru-RU" sz="3200" dirty="0" smtClean="0"/>
          </a:p>
          <a:p>
            <a:r>
              <a:rPr lang="ru-RU" sz="3200" b="1" dirty="0"/>
              <a:t>Распространение. </a:t>
            </a:r>
            <a:r>
              <a:rPr lang="ru-RU" sz="3200" dirty="0"/>
              <a:t>Широко распространена по всему бассейну Амура (кроме верхнего и среднего течения р. </a:t>
            </a:r>
            <a:r>
              <a:rPr lang="ru-RU" sz="3200" dirty="0" err="1"/>
              <a:t>Амгуни</a:t>
            </a:r>
            <a:r>
              <a:rPr lang="ru-RU" sz="3200" dirty="0"/>
              <a:t>). </a:t>
            </a:r>
            <a:endParaRPr lang="ru-RU" sz="3200" dirty="0" smtClean="0"/>
          </a:p>
          <a:p>
            <a:r>
              <a:rPr lang="ru-RU" sz="3200" b="1" dirty="0"/>
              <a:t>Лимитирующие факторы. </a:t>
            </a:r>
            <a:r>
              <a:rPr lang="ru-RU" sz="3200" dirty="0"/>
              <a:t>Численность и распространение вида зависят от чистоты воды, содержания в ней кислорода, температуры воды и характера грунта. Загрязнение и изменение режима рек ведут к быстрому падению численности и полному исчезновению </a:t>
            </a:r>
            <a:r>
              <a:rPr lang="ru-RU" sz="3200" dirty="0" smtClean="0"/>
              <a:t>моллюсков.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9752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203" y="628883"/>
            <a:ext cx="10503159" cy="5510660"/>
          </a:xfrm>
        </p:spPr>
        <p:txBody>
          <a:bodyPr>
            <a:normAutofit fontScale="92500"/>
          </a:bodyPr>
          <a:lstStyle/>
          <a:p>
            <a:r>
              <a:rPr lang="ru-RU" sz="2400" b="1" dirty="0"/>
              <a:t>СТАТУС. </a:t>
            </a:r>
            <a:r>
              <a:rPr lang="ru-RU" sz="2400" dirty="0"/>
              <a:t>Исчезающие виды (I категория) - для </a:t>
            </a:r>
            <a:r>
              <a:rPr lang="ru-RU" sz="2400" dirty="0" err="1"/>
              <a:t>охотско</a:t>
            </a:r>
            <a:r>
              <a:rPr lang="ru-RU" sz="2400" dirty="0"/>
              <a:t>-корейской популяции, находящейся под угрозой исчезновения; </a:t>
            </a:r>
          </a:p>
          <a:p>
            <a:r>
              <a:rPr lang="ru-RU" sz="2400" dirty="0"/>
              <a:t>V категория - для чукотско-калифорнийской популяции, численность которой </a:t>
            </a:r>
            <a:r>
              <a:rPr lang="ru-RU" sz="2400" dirty="0" err="1" smtClean="0"/>
              <a:t>восс</a:t>
            </a:r>
            <a:endParaRPr lang="ru-RU" sz="2400" dirty="0" smtClean="0"/>
          </a:p>
          <a:p>
            <a:r>
              <a:rPr lang="ru-RU" sz="2400" b="1" dirty="0" smtClean="0"/>
              <a:t>Распространение</a:t>
            </a:r>
            <a:r>
              <a:rPr lang="ru-RU" sz="2400" b="1" dirty="0"/>
              <a:t>. </a:t>
            </a:r>
            <a:r>
              <a:rPr lang="ru-RU" sz="2400" dirty="0"/>
              <a:t>Серые киты обитают лишь в северной половине Тихого океана от Чукотского и Охотского морей до берегов </a:t>
            </a:r>
            <a:r>
              <a:rPr lang="ru-RU" sz="2400" dirty="0" smtClean="0"/>
              <a:t>Японии</a:t>
            </a:r>
            <a:r>
              <a:rPr lang="ru-RU" sz="2400" dirty="0"/>
              <a:t>, КНДР и Мексики (на юг до 20 - 30 град. с. ш.) . </a:t>
            </a:r>
            <a:endParaRPr lang="ru-RU" sz="2400" dirty="0" smtClean="0"/>
          </a:p>
          <a:p>
            <a:r>
              <a:rPr lang="ru-RU" sz="2400" b="1" dirty="0"/>
              <a:t>Лимитирующие факторы. </a:t>
            </a:r>
            <a:r>
              <a:rPr lang="ru-RU" sz="2400" dirty="0"/>
              <a:t>Серый кит обитает вблизи берегов, где кормится донными ракообразными - </a:t>
            </a:r>
            <a:r>
              <a:rPr lang="ru-RU" sz="2400" dirty="0" smtClean="0"/>
              <a:t>амфиподами. </a:t>
            </a:r>
            <a:r>
              <a:rPr lang="ru-RU" sz="2400" dirty="0"/>
              <a:t>За пищей ныряет на глубину до 50 м. В отличие от других усатых китов зачерпывает илистую массу со дна вместе с донными организмами и процеживает ее через жесткий цедильный аппарат (</a:t>
            </a:r>
            <a:r>
              <a:rPr lang="ru-RU" sz="2400" dirty="0" smtClean="0"/>
              <a:t>1,2</a:t>
            </a:r>
            <a:r>
              <a:rPr lang="ru-RU" sz="2400" dirty="0"/>
              <a:t>)</a:t>
            </a:r>
            <a:r>
              <a:rPr lang="ru-RU" sz="2400" dirty="0" smtClean="0"/>
              <a:t> </a:t>
            </a:r>
            <a:r>
              <a:rPr lang="ru-RU" sz="2400" dirty="0"/>
              <a:t>. Серые киты начинают размножаться в 5 - 6-летнем </a:t>
            </a:r>
            <a:r>
              <a:rPr lang="ru-RU" sz="2400" dirty="0" smtClean="0"/>
              <a:t>возрасте; </a:t>
            </a:r>
            <a:r>
              <a:rPr lang="ru-RU" sz="2400" dirty="0"/>
              <a:t>детеныш рождается после годичной беременности, лактационный период длится около полугода. Родительский инстинкт развит сильно: когда детенышу грозит опасность, самка даже бросается на лодку с </a:t>
            </a:r>
            <a:r>
              <a:rPr lang="ru-RU" sz="2400" dirty="0" smtClean="0"/>
              <a:t>людьми 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12927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321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Серый дельфин</a:t>
            </a:r>
            <a:br>
              <a:rPr lang="ru-RU" dirty="0"/>
            </a:br>
            <a:r>
              <a:rPr lang="en-US" dirty="0"/>
              <a:t>Grampus </a:t>
            </a:r>
            <a:r>
              <a:rPr lang="en-US" dirty="0" err="1" smtClean="0"/>
              <a:t>griseus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Отряд Китообразные - </a:t>
            </a:r>
            <a:r>
              <a:rPr lang="ru-RU" dirty="0" err="1"/>
              <a:t>Cetacea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Семейство Дельфиновые - </a:t>
            </a:r>
            <a:r>
              <a:rPr lang="ru-RU" dirty="0" err="1"/>
              <a:t>Delphinidae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3994" y="2525793"/>
            <a:ext cx="6556310" cy="385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6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560" y="759512"/>
            <a:ext cx="10615126" cy="536137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СТАТУС. </a:t>
            </a:r>
            <a:r>
              <a:rPr lang="ru-RU" dirty="0"/>
              <a:t>Малоизученные виды (IV категория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Ареал обитания: </a:t>
            </a:r>
            <a:r>
              <a:rPr lang="ru-RU" dirty="0" smtClean="0"/>
              <a:t>Вид</a:t>
            </a:r>
            <a:r>
              <a:rPr lang="ru-RU" dirty="0"/>
              <a:t>, заходящий в территориальные воды РСФСР лишь северной частью своего ареала, где популяция очень малочисленна и плохо изучена. </a:t>
            </a:r>
          </a:p>
          <a:p>
            <a:r>
              <a:rPr lang="ru-RU" dirty="0"/>
              <a:t>Длина тела 320-380 </a:t>
            </a:r>
            <a:r>
              <a:rPr lang="ru-RU" dirty="0" smtClean="0"/>
              <a:t>см</a:t>
            </a:r>
          </a:p>
          <a:p>
            <a:r>
              <a:rPr lang="ru-RU" b="1" dirty="0"/>
              <a:t>Распространение.</a:t>
            </a:r>
            <a:r>
              <a:rPr lang="ru-RU" dirty="0"/>
              <a:t> В водах России серый дельфин встречается только близ южной части Курильских островов. В Мировом океане широко распространен в теплой и умеренной зонах обоих полушарий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Лимитирующие </a:t>
            </a:r>
            <a:r>
              <a:rPr lang="ru-RU" b="1" dirty="0"/>
              <a:t>факторы. </a:t>
            </a:r>
            <a:r>
              <a:rPr lang="ru-RU" dirty="0"/>
              <a:t>Падение численности серых дельфинов у Курильской гряды вызвано, видимо, интенсивным промыслом в юго-восточных водах Японии; спорадический промысел на этот вид ведется также на островах Индонезии, Малых Антильских и Ньюфаундленде (7). Возможно, на популяцию серых дельфинов влияют и </a:t>
            </a:r>
            <a:r>
              <a:rPr lang="ru-RU" dirty="0" err="1"/>
              <a:t>обсыхания</a:t>
            </a:r>
            <a:r>
              <a:rPr lang="ru-RU" dirty="0"/>
              <a:t>, нередкие, например, на берегах Европы (14).</a:t>
            </a:r>
          </a:p>
        </p:txBody>
      </p:sp>
    </p:spTree>
    <p:extLst>
      <p:ext uri="{BB962C8B-B14F-4D97-AF65-F5344CB8AC3E}">
        <p14:creationId xmlns:p14="http://schemas.microsoft.com/office/powerpoint/2010/main" val="2493455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68" y="1250654"/>
            <a:ext cx="608978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Амурский тигр</a:t>
            </a:r>
            <a:br>
              <a:rPr lang="pt-BR" dirty="0"/>
            </a:br>
            <a:r>
              <a:rPr lang="pt-BR" dirty="0"/>
              <a:t>Panthera tigris </a:t>
            </a:r>
            <a:r>
              <a:rPr lang="pt-BR" dirty="0" smtClean="0"/>
              <a:t>altaica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pt-BR" dirty="0" smtClean="0"/>
              <a:t> </a:t>
            </a:r>
            <a:r>
              <a:rPr lang="ru-RU" dirty="0"/>
              <a:t>Отряд Хищные - </a:t>
            </a:r>
            <a:r>
              <a:rPr lang="pt-BR" dirty="0"/>
              <a:t>Carnivora</a:t>
            </a:r>
            <a:br>
              <a:rPr lang="pt-BR" dirty="0"/>
            </a:br>
            <a:r>
              <a:rPr lang="ru-RU" dirty="0"/>
              <a:t>Семейство Кошачьи - </a:t>
            </a:r>
            <a:r>
              <a:rPr lang="pt-BR" dirty="0"/>
              <a:t>Felidae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2848" y="1572560"/>
            <a:ext cx="5884507" cy="42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11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294" y="312577"/>
            <a:ext cx="11333584" cy="629349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СТАТУС. </a:t>
            </a:r>
            <a:r>
              <a:rPr lang="ru-RU" dirty="0"/>
              <a:t>Исчезающие виды (I категория</a:t>
            </a:r>
            <a:r>
              <a:rPr lang="ru-RU" dirty="0" smtClean="0"/>
              <a:t>)</a:t>
            </a:r>
          </a:p>
          <a:p>
            <a:r>
              <a:rPr lang="ru-RU" b="1" dirty="0"/>
              <a:t>Ареал обитания: </a:t>
            </a:r>
            <a:r>
              <a:rPr lang="ru-RU" dirty="0"/>
              <a:t>Редкий, находящийся под угрозой исчезновения подвид, численность которого стабилизировалась на крайне низком уровне. Внесен в Красную книгу МС0П.</a:t>
            </a:r>
          </a:p>
          <a:p>
            <a:r>
              <a:rPr lang="ru-RU" dirty="0"/>
              <a:t>Длина тела 160-290см, хвоста - 110. Обитатель лесной зоны. </a:t>
            </a:r>
            <a:endParaRPr lang="ru-RU" dirty="0" smtClean="0"/>
          </a:p>
          <a:p>
            <a:r>
              <a:rPr lang="ru-RU" b="1" dirty="0"/>
              <a:t>Распространение</a:t>
            </a:r>
            <a:r>
              <a:rPr lang="ru-RU" dirty="0"/>
              <a:t>. В России амурский тигр занимает северную оконечность ареала вида. В недалеком прошлом область распространения включала почти весь Приморский край, южные районы Хабаровского края и Амурской области</a:t>
            </a:r>
            <a:r>
              <a:rPr lang="ru-RU" dirty="0" smtClean="0"/>
              <a:t>.</a:t>
            </a:r>
          </a:p>
          <a:p>
            <a:r>
              <a:rPr lang="ru-RU" b="1" dirty="0"/>
              <a:t>Лимитирующие факторы. </a:t>
            </a:r>
            <a:r>
              <a:rPr lang="ru-RU" dirty="0"/>
              <a:t>Особенно резкое сокращение численности и ареала амурского тигра к 1940 г. было следствием нерегулируемого отстрела взрослых особей, интенсивного отлова тигрят, сведения лесных массивов в окрестностях некоторых рек и уменьшения поголовья диких парнокопытных животных, вызванного усилившимся прессом охоты и другими причинами; неблагоприятно сказались и многоснежные зимы (4, 5, 6). История вида свидетельствует о том, что тигр - зверь легкоуязвимый, несмотря на его крупный размер, огромную физическую силу, отсутствие врагов, способность преодолевать за короткое время большие расстояния и подолгу голодать.</a:t>
            </a:r>
          </a:p>
        </p:txBody>
      </p:sp>
    </p:spTree>
    <p:extLst>
      <p:ext uri="{BB962C8B-B14F-4D97-AF65-F5344CB8AC3E}">
        <p14:creationId xmlns:p14="http://schemas.microsoft.com/office/powerpoint/2010/main" val="380231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4171" y="1487779"/>
            <a:ext cx="640702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Красный волк</a:t>
            </a:r>
            <a:br>
              <a:rPr lang="ru-RU" dirty="0"/>
            </a:br>
            <a:r>
              <a:rPr lang="ru-RU" dirty="0"/>
              <a:t>С</a:t>
            </a:r>
            <a:r>
              <a:rPr lang="en-US" dirty="0" err="1"/>
              <a:t>uon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 err="1"/>
              <a:t>lpinus</a:t>
            </a:r>
            <a:r>
              <a:rPr lang="en-US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Отряд Хищные - </a:t>
            </a:r>
            <a:r>
              <a:rPr lang="en-US" dirty="0" err="1"/>
              <a:t>Carnivora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Семейство Псовые - </a:t>
            </a:r>
            <a:r>
              <a:rPr lang="en-US" dirty="0" err="1"/>
              <a:t>Canidae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3013" y="2630779"/>
            <a:ext cx="6055438" cy="36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0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970" y="275254"/>
            <a:ext cx="11408229" cy="658274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СТАТУС</a:t>
            </a:r>
            <a:r>
              <a:rPr lang="ru-RU" dirty="0"/>
              <a:t>. Исчезающие виды (I категория</a:t>
            </a:r>
            <a:r>
              <a:rPr lang="ru-RU" dirty="0" smtClean="0"/>
              <a:t>)</a:t>
            </a:r>
          </a:p>
          <a:p>
            <a:r>
              <a:rPr lang="ru-RU" b="1" dirty="0"/>
              <a:t>Ареал обитания: </a:t>
            </a:r>
            <a:r>
              <a:rPr lang="ru-RU" dirty="0"/>
              <a:t>Находящийся под угрозой исчезновения, а возможно - уже исчезнувший на территории России вид. Внесен в Красную книгу МСОП.</a:t>
            </a:r>
          </a:p>
          <a:p>
            <a:r>
              <a:rPr lang="ru-RU" dirty="0"/>
              <a:t>Длина </a:t>
            </a:r>
            <a:r>
              <a:rPr lang="ru-RU" dirty="0" smtClean="0"/>
              <a:t>тела </a:t>
            </a:r>
            <a:r>
              <a:rPr lang="ru-RU" dirty="0"/>
              <a:t>100-110 см, хвоста - 45-50 см. Обитатель лесной </a:t>
            </a:r>
            <a:r>
              <a:rPr lang="ru-RU" dirty="0" smtClean="0"/>
              <a:t>зоны.</a:t>
            </a:r>
          </a:p>
          <a:p>
            <a:r>
              <a:rPr lang="ru-RU" b="1" dirty="0"/>
              <a:t>Распространение. </a:t>
            </a:r>
            <a:r>
              <a:rPr lang="ru-RU" dirty="0"/>
              <a:t>В нашей стране северная окраина ареала вида. Граница ареала непостоянная, пульсирующая, поскольку этот хищник склонен к дальним, нерегулярным кочевкам и перемещениям даже в пределах небольшого региона</a:t>
            </a:r>
            <a:r>
              <a:rPr lang="ru-RU" dirty="0" smtClean="0"/>
              <a:t>.</a:t>
            </a:r>
          </a:p>
          <a:p>
            <a:r>
              <a:rPr lang="ru-RU" b="1" dirty="0"/>
              <a:t>Лимитирующие факторы.</a:t>
            </a:r>
            <a:r>
              <a:rPr lang="ru-RU" dirty="0"/>
              <a:t> Причины относительно быстрого сокращения ареала и численности красного волка не изучены. Предположительно можно указать на отрицательную роль серого волка как конкурента и врага, сильно размножившегося за последнее время. Вероятно, сказалось обеднение кормовой базы вследствие уменьшения поголовья диких парнокопытных животных. </a:t>
            </a:r>
          </a:p>
        </p:txBody>
      </p:sp>
    </p:spTree>
    <p:extLst>
      <p:ext uri="{BB962C8B-B14F-4D97-AF65-F5344CB8AC3E}">
        <p14:creationId xmlns:p14="http://schemas.microsoft.com/office/powerpoint/2010/main" val="1748484287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148</TotalTime>
  <Words>1298</Words>
  <Application>Microsoft Office PowerPoint</Application>
  <PresentationFormat>Широкоэкранный</PresentationFormat>
  <Paragraphs>58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La mente</vt:lpstr>
      <vt:lpstr>Редкие и исчезающие животные</vt:lpstr>
      <vt:lpstr>Серый кит Eschrichtius gibbosus</vt:lpstr>
      <vt:lpstr>Презентация PowerPoint</vt:lpstr>
      <vt:lpstr>Серый дельфин Grampus griseus Отряд Китообразные - Cetacea Семейство Дельфиновые - Delphinidae </vt:lpstr>
      <vt:lpstr>Презентация PowerPoint</vt:lpstr>
      <vt:lpstr>Амурский тигр Panthera tigris altaica  Отряд Хищные - Carnivora Семейство Кошачьи - Felidae </vt:lpstr>
      <vt:lpstr>Презентация PowerPoint</vt:lpstr>
      <vt:lpstr>Красный волк Сuon аlpinus  Отряд Хищные - Carnivora Семейство Псовые - Canidae </vt:lpstr>
      <vt:lpstr>Презентация PowerPoint</vt:lpstr>
      <vt:lpstr>Белый медведь Ursus (Thalarctos) maritimus  Отряд Хищные - Carnivora Семейство Медвежьи - Ursidae </vt:lpstr>
      <vt:lpstr>Презентация PowerPoint</vt:lpstr>
      <vt:lpstr>Амурский лесной кот Felis euptilura  Отряд Хищные - Carnivora Семейство Кошачьи - Felidae </vt:lpstr>
      <vt:lpstr>Презентация PowerPoint</vt:lpstr>
      <vt:lpstr>Алтайский горный баран Ovis ammon ammon Отряд Парнокопытные - Artiodactyla Семейство Полорогие - Bovidae </vt:lpstr>
      <vt:lpstr>Презентация PowerPoint</vt:lpstr>
      <vt:lpstr>Уссурийский пятнистый олень (аборигенная популяция) Cervus nippon hortulorum Отряд Парнокопытные - Artiodactyla Семейство Оленьи - Cervidae </vt:lpstr>
      <vt:lpstr>Презентация PowerPoint</vt:lpstr>
      <vt:lpstr>Средиземноморская черепаха Testudo graeca iberia  Отряд Черепахи - Testudines Семейство Сухопутные черепахи - Testudinidae</vt:lpstr>
      <vt:lpstr>Презентация PowerPoint</vt:lpstr>
      <vt:lpstr>Даурская жемчужница Dahurinaia dahurica  Отряд Унионидообразные - Unioniformes Семейство Пресноводные жемчужницы - Margaritiferidae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6</cp:revision>
  <dcterms:created xsi:type="dcterms:W3CDTF">2016-03-01T02:05:24Z</dcterms:created>
  <dcterms:modified xsi:type="dcterms:W3CDTF">2016-03-01T04:34:14Z</dcterms:modified>
</cp:coreProperties>
</file>