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9" r:id="rId4"/>
    <p:sldId id="270" r:id="rId5"/>
    <p:sldId id="290" r:id="rId6"/>
    <p:sldId id="275" r:id="rId7"/>
    <p:sldId id="271" r:id="rId8"/>
    <p:sldId id="262" r:id="rId9"/>
    <p:sldId id="267" r:id="rId10"/>
    <p:sldId id="289" r:id="rId11"/>
    <p:sldId id="293" r:id="rId12"/>
    <p:sldId id="295" r:id="rId13"/>
    <p:sldId id="294" r:id="rId14"/>
    <p:sldId id="263" r:id="rId15"/>
    <p:sldId id="268" r:id="rId16"/>
    <p:sldId id="292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95" autoAdjust="0"/>
  </p:normalViewPr>
  <p:slideViewPr>
    <p:cSldViewPr>
      <p:cViewPr>
        <p:scale>
          <a:sx n="72" d="100"/>
          <a:sy n="72" d="100"/>
        </p:scale>
        <p:origin x="-132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6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F475-F546-41F0-8A0F-0251E79BD56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F475-F546-41F0-8A0F-0251E79BD56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F475-F546-41F0-8A0F-0251E79BD56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F475-F546-41F0-8A0F-0251E79BD56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F475-F546-41F0-8A0F-0251E79BD56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F475-F546-41F0-8A0F-0251E79BD56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F475-F546-41F0-8A0F-0251E79BD56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F475-F546-41F0-8A0F-0251E79BD56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F475-F546-41F0-8A0F-0251E79BD56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F475-F546-41F0-8A0F-0251E79BD56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F475-F546-41F0-8A0F-0251E79BD56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63F475-F546-41F0-8A0F-0251E79BD56A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municipalniy-etap-vserossiyskoy-olimpiadi-po-angliyskomu-yaziku-1388521.html" TargetMode="External"/><Relationship Id="rId2" Type="http://schemas.openxmlformats.org/officeDocument/2006/relationships/hyperlink" Target="https://olimpiada.ru/activity/88/tasks/2017?class=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utsch.mosolymp.ru/vos" TargetMode="External"/><Relationship Id="rId5" Type="http://schemas.openxmlformats.org/officeDocument/2006/relationships/hyperlink" Target="https://yadi.sk/d/PbkeaI7Q3Q572m" TargetMode="External"/><Relationship Id="rId4" Type="http://schemas.openxmlformats.org/officeDocument/2006/relationships/hyperlink" Target="http://english.mosolymp.ru/vo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2857" y="5733256"/>
            <a:ext cx="3907160" cy="461696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Иванова Л.М., учитель иностранного языка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07097" y="1412776"/>
            <a:ext cx="725800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МБОУ «Сакмарская СОШ»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Реализация технологии смешанного обучения в рамках деятельности педагога по подготовке обучающихся к качественному участию в конкурсах и олимпиадах по иностранным языкам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13328" y="6381328"/>
            <a:ext cx="4123184" cy="60571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Сакмара, 2021</a:t>
            </a:r>
            <a:endParaRPr lang="ru-RU" sz="18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User\Desktop\ти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89590"/>
            <a:ext cx="3744416" cy="12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1880" y="3695537"/>
            <a:ext cx="5307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>
              <a:defRPr/>
            </a:pPr>
            <a:r>
              <a:rPr lang="ru" b="1" i="1" kern="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Мы лишаем детей будущего, </a:t>
            </a:r>
            <a:r>
              <a:rPr lang="ru" b="1" i="1" kern="0" dirty="0" smtClean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если    </a:t>
            </a:r>
          </a:p>
          <a:p>
            <a:pPr lvl="0" indent="450215">
              <a:defRPr/>
            </a:pPr>
            <a:r>
              <a:rPr lang="ru" b="1" i="1" kern="0" dirty="0" smtClean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продолжаем </a:t>
            </a:r>
            <a:r>
              <a:rPr lang="ru" b="1" i="1" kern="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учить сегодня </a:t>
            </a:r>
            <a:r>
              <a:rPr lang="ru" b="1" i="1" kern="0" dirty="0" smtClean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  так</a:t>
            </a:r>
            <a:r>
              <a:rPr lang="ru" b="1" i="1" kern="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,</a:t>
            </a:r>
          </a:p>
          <a:p>
            <a:pPr lvl="0" indent="450215">
              <a:defRPr/>
            </a:pPr>
            <a:r>
              <a:rPr lang="ru" b="1" i="1" kern="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как учили этому вчера.</a:t>
            </a:r>
          </a:p>
          <a:p>
            <a:pPr lvl="0" indent="450215" algn="r">
              <a:defRPr/>
            </a:pPr>
            <a:r>
              <a:rPr lang="ru" b="1" i="1" kern="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Джон Дьюи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30100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Подготовка к олимпиаде </a:t>
            </a:r>
            <a:r>
              <a:rPr lang="ru-RU" sz="3600" b="1" dirty="0" smtClean="0"/>
              <a:t> </a:t>
            </a:r>
            <a:r>
              <a:rPr lang="ru-RU" sz="3600" b="1" dirty="0"/>
              <a:t>в условиях общеобразовательной школы мной </a:t>
            </a:r>
            <a:r>
              <a:rPr lang="ru-RU" sz="3600" b="1" dirty="0" smtClean="0"/>
              <a:t>осуществляется </a:t>
            </a:r>
            <a:r>
              <a:rPr lang="ru-RU" sz="3600" b="1" dirty="0"/>
              <a:t>на </a:t>
            </a:r>
            <a:r>
              <a:rPr lang="ru-RU" sz="3600" b="1" dirty="0" smtClean="0"/>
              <a:t>основе</a:t>
            </a:r>
            <a:r>
              <a:rPr lang="ru-RU" sz="4400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800" b="1" dirty="0" smtClean="0"/>
              <a:t>принципов </a:t>
            </a:r>
            <a:r>
              <a:rPr lang="ru-RU" sz="2800" b="1" dirty="0"/>
              <a:t>дифференциации и индивидуализации.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800" b="1" dirty="0"/>
              <a:t>р</a:t>
            </a:r>
            <a:r>
              <a:rPr lang="ru-RU" sz="2800" b="1" dirty="0" smtClean="0"/>
              <a:t>абота </a:t>
            </a:r>
            <a:r>
              <a:rPr lang="ru-RU" sz="2800" b="1" dirty="0"/>
              <a:t>по индивидуальному плану и составление индивидуальных программ обучения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800" b="1" dirty="0" smtClean="0"/>
              <a:t>использование </a:t>
            </a:r>
            <a:r>
              <a:rPr lang="ru-RU" sz="2800" b="1" dirty="0"/>
              <a:t>современных информационных технологий, в рамках которых одаренный ребенок может получать адресную информационную поддержку в зависимости от своих потребностей.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0692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301006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</a:rPr>
              <a:t>Для отработки грамматических и лексических навыков также пользуюсь следующей литературой: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err="1"/>
              <a:t>Тагиль</a:t>
            </a:r>
            <a:r>
              <a:rPr lang="ru-RU" sz="2800" dirty="0"/>
              <a:t> И.П. Грамматика немецкого языка, С-П. </a:t>
            </a:r>
            <a:r>
              <a:rPr lang="ru-RU" sz="2800" dirty="0" err="1"/>
              <a:t>Каро</a:t>
            </a:r>
            <a:endParaRPr lang="ru-RU" sz="2800" dirty="0"/>
          </a:p>
          <a:p>
            <a:r>
              <a:rPr lang="ru-RU" sz="2800" dirty="0"/>
              <a:t>Бережная В.В. Немецкий язык. </a:t>
            </a:r>
            <a:r>
              <a:rPr lang="ru-RU" sz="2800" dirty="0" err="1"/>
              <a:t>Справочнок</a:t>
            </a:r>
            <a:r>
              <a:rPr lang="ru-RU" sz="2800" dirty="0"/>
              <a:t>, М. </a:t>
            </a:r>
            <a:r>
              <a:rPr lang="ru-RU" sz="2800" dirty="0" err="1"/>
              <a:t>Эксмо</a:t>
            </a:r>
            <a:endParaRPr lang="ru-RU" sz="2800" dirty="0"/>
          </a:p>
          <a:p>
            <a:r>
              <a:rPr lang="ru-RU" sz="2800" dirty="0" err="1"/>
              <a:t>Тагиль</a:t>
            </a:r>
            <a:r>
              <a:rPr lang="ru-RU" sz="2800" dirty="0"/>
              <a:t> И.П. Грамматика немецкого языка в упражнениях, С-П. </a:t>
            </a:r>
            <a:r>
              <a:rPr lang="ru-RU" sz="2800" dirty="0" err="1"/>
              <a:t>Каро</a:t>
            </a:r>
            <a:endParaRPr lang="ru-RU" sz="2800" dirty="0"/>
          </a:p>
          <a:p>
            <a:r>
              <a:rPr lang="ru-RU" sz="2800" dirty="0"/>
              <a:t>Большакова Э.Н. Тесты по грамматике немецкого языка, С-П. Паритет</a:t>
            </a:r>
          </a:p>
          <a:p>
            <a:r>
              <a:rPr lang="ru-RU" sz="2800" dirty="0" err="1"/>
              <a:t>Овчинникова</a:t>
            </a:r>
            <a:r>
              <a:rPr lang="ru-RU" sz="2800" dirty="0"/>
              <a:t> А.В. Тесты по грамматике немецкого языка, М. Лист</a:t>
            </a:r>
          </a:p>
          <a:p>
            <a:r>
              <a:rPr lang="ru-RU" sz="2800" dirty="0"/>
              <a:t>Снегирева Н.С. Тесты по немецкому языку, М. Айрис Пресс</a:t>
            </a:r>
          </a:p>
          <a:p>
            <a:r>
              <a:rPr lang="ru-RU" sz="2800" dirty="0" err="1"/>
              <a:t>Трубицина</a:t>
            </a:r>
            <a:r>
              <a:rPr lang="ru-RU" sz="2800" dirty="0"/>
              <a:t> О.И. Тесты по немецкому языку для учащихся старших классов, С-П. </a:t>
            </a:r>
            <a:r>
              <a:rPr lang="ru-RU" sz="2800" dirty="0" err="1"/>
              <a:t>Каро</a:t>
            </a:r>
            <a:endParaRPr lang="ru-RU" sz="2800" dirty="0"/>
          </a:p>
          <a:p>
            <a:r>
              <a:rPr lang="ru-RU" sz="2800" dirty="0"/>
              <a:t>Юдина Е.В. Немецкий для всех, С-П. </a:t>
            </a:r>
            <a:r>
              <a:rPr lang="ru-RU" sz="2800" dirty="0" err="1"/>
              <a:t>Каро</a:t>
            </a:r>
            <a:endParaRPr lang="ru-RU" sz="2800" dirty="0"/>
          </a:p>
          <a:p>
            <a:r>
              <a:rPr lang="ru-RU" sz="2800" dirty="0"/>
              <a:t>Авторские упражнения</a:t>
            </a:r>
          </a:p>
          <a:p>
            <a:r>
              <a:rPr lang="ru-RU" sz="2800" dirty="0"/>
              <a:t>Олимпиадные задания прошлых лет разных этапов</a:t>
            </a:r>
          </a:p>
          <a:p>
            <a:pPr marL="82296" indent="0" algn="just">
              <a:lnSpc>
                <a:spcPct val="90000"/>
              </a:lnSpc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177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30100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Сайты, помогающие при подготовке учеников к олимпиадам и конкурсам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ru-RU" sz="2800" b="1" dirty="0">
              <a:solidFill>
                <a:srgbClr val="003300"/>
              </a:solidFill>
              <a:ea typeface="Calibri"/>
              <a:cs typeface="Times New Roman"/>
              <a:hlinkClick r:id="rId2"/>
            </a:endParaRPr>
          </a:p>
          <a:p>
            <a:r>
              <a:rPr lang="en-US" dirty="0">
                <a:solidFill>
                  <a:srgbClr val="92D050"/>
                </a:solidFill>
                <a:hlinkClick r:id="rId2"/>
              </a:rPr>
              <a:t>https://olimpium.ru/olimpium/news/item/117/</a:t>
            </a:r>
            <a:endParaRPr lang="ru-RU" dirty="0" smtClean="0">
              <a:solidFill>
                <a:srgbClr val="92D050"/>
              </a:solidFill>
              <a:hlinkClick r:id="rId2"/>
            </a:endParaRPr>
          </a:p>
          <a:p>
            <a:r>
              <a:rPr lang="ru-RU" dirty="0" smtClean="0">
                <a:solidFill>
                  <a:srgbClr val="92D050"/>
                </a:solidFill>
                <a:hlinkClick r:id="rId2"/>
              </a:rPr>
              <a:t>https</a:t>
            </a:r>
            <a:r>
              <a:rPr lang="ru-RU" dirty="0">
                <a:solidFill>
                  <a:srgbClr val="92D050"/>
                </a:solidFill>
                <a:hlinkClick r:id="rId2"/>
              </a:rPr>
              <a:t>://olimpiada.ru/activity/88/tasks/2017?class=9</a:t>
            </a:r>
            <a:r>
              <a:rPr lang="ru-RU" dirty="0">
                <a:solidFill>
                  <a:srgbClr val="92D050"/>
                </a:solidFill>
              </a:rPr>
              <a:t> 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en-US" u="sng" dirty="0">
                <a:solidFill>
                  <a:srgbClr val="92D050"/>
                </a:solidFill>
              </a:rPr>
              <a:t>https://erudit-online.ru/filter/subject/deutch.html</a:t>
            </a:r>
            <a:endParaRPr lang="ru-RU" u="sng" dirty="0">
              <a:solidFill>
                <a:srgbClr val="92D050"/>
              </a:solidFill>
            </a:endParaRPr>
          </a:p>
          <a:p>
            <a:r>
              <a:rPr lang="ru-RU" dirty="0">
                <a:solidFill>
                  <a:srgbClr val="92D050"/>
                </a:solidFill>
                <a:hlinkClick r:id="rId3"/>
              </a:rPr>
              <a:t>https://infourok.ru/municipalniy-etap-vserossiyskoy-olimpiadi-po-angliyskomu-yaziku-1388521.html</a:t>
            </a:r>
            <a:r>
              <a:rPr lang="ru-RU" dirty="0">
                <a:solidFill>
                  <a:srgbClr val="92D050"/>
                </a:solidFill>
              </a:rPr>
              <a:t>  </a:t>
            </a:r>
          </a:p>
          <a:p>
            <a:r>
              <a:rPr lang="ru-RU" dirty="0">
                <a:solidFill>
                  <a:srgbClr val="92D050"/>
                </a:solidFill>
                <a:hlinkClick r:id="rId4"/>
              </a:rPr>
              <a:t>http://english.mosolymp.ru/vos</a:t>
            </a:r>
            <a:r>
              <a:rPr lang="ru-RU" dirty="0">
                <a:solidFill>
                  <a:srgbClr val="92D050"/>
                </a:solidFill>
              </a:rPr>
              <a:t> </a:t>
            </a:r>
          </a:p>
          <a:p>
            <a:r>
              <a:rPr lang="ru-RU" dirty="0">
                <a:solidFill>
                  <a:srgbClr val="92D050"/>
                </a:solidFill>
                <a:hlinkClick r:id="rId5"/>
              </a:rPr>
              <a:t>https://</a:t>
            </a:r>
            <a:r>
              <a:rPr lang="ru-RU" dirty="0" smtClean="0">
                <a:solidFill>
                  <a:srgbClr val="92D050"/>
                </a:solidFill>
                <a:hlinkClick r:id="rId5"/>
              </a:rPr>
              <a:t>yadi.sk/d/PbkeaI7Q3Q572m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en-US" u="sng" dirty="0">
                <a:solidFill>
                  <a:srgbClr val="92D050"/>
                </a:solidFill>
                <a:hlinkClick r:id="rId6"/>
              </a:rPr>
              <a:t>http://</a:t>
            </a:r>
            <a:r>
              <a:rPr lang="en-US" u="sng" dirty="0" smtClean="0">
                <a:solidFill>
                  <a:srgbClr val="92D050"/>
                </a:solidFill>
                <a:hlinkClick r:id="rId6"/>
              </a:rPr>
              <a:t>deutsch.mosolymp.ru/vos</a:t>
            </a:r>
            <a:endParaRPr lang="ru-RU" u="sng" dirty="0" smtClean="0">
              <a:solidFill>
                <a:srgbClr val="92D050"/>
              </a:solidFill>
            </a:endParaRPr>
          </a:p>
          <a:p>
            <a:r>
              <a:rPr lang="en-US" u="sng" dirty="0">
                <a:solidFill>
                  <a:srgbClr val="92D050"/>
                </a:solidFill>
              </a:rPr>
              <a:t>https://compedu.ru/</a:t>
            </a:r>
            <a:endParaRPr lang="ru-RU" u="sng" dirty="0">
              <a:solidFill>
                <a:srgbClr val="92D050"/>
              </a:solidFill>
            </a:endParaRPr>
          </a:p>
          <a:p>
            <a:pPr marL="82296" indent="0" algn="just">
              <a:lnSpc>
                <a:spcPct val="9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8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746064" cy="1301006"/>
          </a:xfrm>
        </p:spPr>
        <p:txBody>
          <a:bodyPr>
            <a:noAutofit/>
          </a:bodyPr>
          <a:lstStyle/>
          <a:p>
            <a:r>
              <a:rPr lang="ru-RU" sz="3200" b="1" dirty="0"/>
              <a:t>Для успешной работы с одаренными учащимися в общеобразовательной школе необходимо: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lnSpc>
                <a:spcPct val="90000"/>
              </a:lnSpc>
              <a:buNone/>
            </a:pPr>
            <a:endParaRPr lang="ru-RU" sz="2800" b="1" dirty="0"/>
          </a:p>
          <a:p>
            <a:pPr marL="82296" indent="0" algn="just">
              <a:lnSpc>
                <a:spcPct val="90000"/>
              </a:lnSpc>
              <a:buNone/>
            </a:pPr>
            <a:r>
              <a:rPr lang="ru-RU" sz="2800" b="1" dirty="0"/>
              <a:t>Осознание важности этой работы каждым членом коллектива и усиление в связи с этим внимания к проблеме формирования положительной мотивации к учению.</a:t>
            </a:r>
          </a:p>
          <a:p>
            <a:pPr marL="82296" indent="0" algn="just">
              <a:lnSpc>
                <a:spcPct val="90000"/>
              </a:lnSpc>
              <a:buNone/>
            </a:pPr>
            <a:endParaRPr lang="ru-RU" sz="2800" b="1" dirty="0"/>
          </a:p>
          <a:p>
            <a:pPr marL="82296" indent="0" algn="just">
              <a:lnSpc>
                <a:spcPct val="90000"/>
              </a:lnSpc>
              <a:buNone/>
            </a:pPr>
            <a:r>
              <a:rPr lang="ru-RU" sz="2800" b="1" dirty="0"/>
              <a:t>Создание и постоянное совершенствование методической системы работы с одаренными детьми.</a:t>
            </a:r>
          </a:p>
          <a:p>
            <a:pPr marL="82296" indent="0" algn="just">
              <a:lnSpc>
                <a:spcPct val="90000"/>
              </a:lnSpc>
              <a:buNone/>
            </a:pPr>
            <a:endParaRPr lang="ru-RU" sz="2800" b="1" dirty="0"/>
          </a:p>
          <a:p>
            <a:pPr marL="82296" indent="0" algn="just">
              <a:lnSpc>
                <a:spcPct val="90000"/>
              </a:lnSpc>
              <a:buNone/>
            </a:pPr>
            <a:r>
              <a:rPr lang="ru-RU" sz="2800" b="1" dirty="0"/>
              <a:t>Признание коллективом педагогов и руководством школы того, что реализация системы работы с одаренными детьми является одним из приоритетных направлений работы школы.</a:t>
            </a:r>
          </a:p>
        </p:txBody>
      </p:sp>
    </p:spTree>
    <p:extLst>
      <p:ext uri="{BB962C8B-B14F-4D97-AF65-F5344CB8AC3E}">
        <p14:creationId xmlns:p14="http://schemas.microsoft.com/office/powerpoint/2010/main" val="7958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преимущества смешанного обучения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Каждый обучающийся получает возможность освоить нужные знания и умения в удобном формате.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Преподаватели могут извлечь максимум из возможностей планирования и преподавания.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рекомендации, как сделать смешанное обучение эффективным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47260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1. Смешанное обучение всегда должно быть четко целенаправленным.</a:t>
            </a:r>
          </a:p>
          <a:p>
            <a:r>
              <a:rPr lang="ru-RU" sz="2400" b="1" dirty="0" smtClean="0"/>
              <a:t>2. В основе разработки смешанного обучения должен лежать системный подход.</a:t>
            </a:r>
          </a:p>
          <a:p>
            <a:r>
              <a:rPr lang="ru-RU" sz="2400" b="1" dirty="0" smtClean="0"/>
              <a:t>3. Нужно с самого начала продумывать стратегию, с помощью которой будет оцениваться эффективность обучения.</a:t>
            </a:r>
          </a:p>
          <a:p>
            <a:r>
              <a:rPr lang="ru-RU" sz="2400" b="1" dirty="0" smtClean="0"/>
              <a:t>4. Нужно хорошо понимать свою аудиторию.</a:t>
            </a:r>
          </a:p>
          <a:p>
            <a:r>
              <a:rPr lang="ru-RU" sz="2400" b="1" dirty="0" smtClean="0"/>
              <a:t>5. Лучше использовать такие методы, как </a:t>
            </a:r>
            <a:r>
              <a:rPr lang="ru-RU" sz="2400" b="1" dirty="0" err="1" smtClean="0"/>
              <a:t>коучинг</a:t>
            </a:r>
            <a:r>
              <a:rPr lang="ru-RU" sz="2400" b="1" dirty="0" smtClean="0"/>
              <a:t>, практические очные мастерские, онлайновые симуляции, обмен лучшими практиками, совместную работу и постоянную оценку результатов.</a:t>
            </a:r>
          </a:p>
          <a:p>
            <a:r>
              <a:rPr lang="ru-RU" sz="2400" b="1" dirty="0" smtClean="0"/>
              <a:t>6. Оптимальное соотношение методов: 10% формального обучения и самостоятельного чтения; 20% обратной связи и 70% неформального обучения и практических заданий.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sz="4400" b="1" i="1" dirty="0" smtClean="0">
                <a:solidFill>
                  <a:srgbClr val="7030A0"/>
                </a:solidFill>
                <a:latin typeface="ProximaNova"/>
              </a:rPr>
              <a:t>школа </a:t>
            </a:r>
            <a:r>
              <a:rPr lang="ru-RU" sz="4400" b="1" i="1" dirty="0">
                <a:solidFill>
                  <a:srgbClr val="7030A0"/>
                </a:solidFill>
                <a:latin typeface="ProximaNova"/>
              </a:rPr>
              <a:t>будущего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8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7"/>
            <a:ext cx="7498080" cy="6405195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600" u="sng" dirty="0"/>
              <a:t>Список использованной литературы:</a:t>
            </a:r>
          </a:p>
          <a:p>
            <a:r>
              <a:rPr lang="ru-RU" sz="1600" dirty="0"/>
              <a:t>-Вестник Образования 29.05.2013</a:t>
            </a:r>
            <a:br>
              <a:rPr lang="ru-RU" sz="1600" dirty="0"/>
            </a:br>
            <a:r>
              <a:rPr lang="ru-RU" sz="1600" dirty="0"/>
              <a:t>«Смешанное обучение: ведущие образовательные технологии современности», М. Л. Кондаков, кандидат педагогических наук; Е. В. </a:t>
            </a:r>
            <a:r>
              <a:rPr lang="ru-RU" sz="1600" dirty="0" err="1"/>
              <a:t>Латыпова</a:t>
            </a:r>
            <a:r>
              <a:rPr lang="ru-RU" sz="1600" dirty="0"/>
              <a:t>, директор центра инновационных образовательных программ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 Князев М.Н. Формы организации внеурочной деятельности по иностранному языку с учащимися школ основного общего образования с использованием возможностей ИКТ // Информатика: проблемы, методология, технологии: Материалы XIV Международной научно-практической конференции: Том 4. Информатика в образовании. – Воронеж: Издательский дом ВГУ, 2014.- С.211 – 215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Костина Е. В. Модель смешанного обучения (</a:t>
            </a:r>
            <a:r>
              <a:rPr lang="ru-RU" sz="1600" dirty="0" err="1"/>
              <a:t>Blended</a:t>
            </a:r>
            <a:r>
              <a:rPr lang="ru-RU" sz="1600" dirty="0"/>
              <a:t> </a:t>
            </a:r>
            <a:r>
              <a:rPr lang="ru-RU" sz="1600" dirty="0" err="1"/>
              <a:t>Learning</a:t>
            </a:r>
            <a:r>
              <a:rPr lang="ru-RU" sz="1600" dirty="0"/>
              <a:t>) и ее использование в преподавании иностранных языков// Известия высших учебных заведений. Серия: Гуманитарные науки. 2010. Т. 1. № 2. С. 141–144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err="1"/>
              <a:t>Куркан</a:t>
            </a:r>
            <a:r>
              <a:rPr lang="ru-RU" sz="1600" dirty="0"/>
              <a:t>, Н. В. Эффективность смешанного обучения при обучении иностранному языку в условиях современного образования / Н. В. </a:t>
            </a:r>
            <a:r>
              <a:rPr lang="ru-RU" sz="1600" dirty="0" err="1"/>
              <a:t>Куркан</a:t>
            </a:r>
            <a:r>
              <a:rPr lang="ru-RU" sz="1600" dirty="0"/>
              <a:t>. — Текст : непосредственный // Молодой ученый. — 2015. — № 5 (85). — С. 488-491. — URL: https://moluch.ru/archive/85/16008/ (дата обращения: 05.01.2021).</a:t>
            </a:r>
          </a:p>
          <a:p>
            <a:r>
              <a:rPr lang="ru-RU" sz="1600" dirty="0"/>
              <a:t>-Просвещение, № 60, июнь, 2013</a:t>
            </a:r>
            <a:br>
              <a:rPr lang="ru-RU" sz="1600" dirty="0"/>
            </a:br>
            <a:r>
              <a:rPr lang="ru-RU" sz="1600" dirty="0"/>
              <a:t>«Смешанное обучение: строим школу удобно и рационально», Н. </a:t>
            </a:r>
            <a:r>
              <a:rPr lang="ru-RU" sz="1600" dirty="0" err="1"/>
              <a:t>Любомирская</a:t>
            </a:r>
            <a:endParaRPr lang="ru-RU" sz="1600" dirty="0"/>
          </a:p>
          <a:p>
            <a:r>
              <a:rPr lang="ru-RU" sz="1600" dirty="0"/>
              <a:t>-</a:t>
            </a:r>
            <a:r>
              <a:rPr lang="ru-RU" sz="1600" dirty="0" err="1" smtClean="0"/>
              <a:t>Интернет-материалы:www.cambridge.org</a:t>
            </a:r>
            <a:endParaRPr lang="ru-RU" sz="1600" dirty="0"/>
          </a:p>
          <a:p>
            <a:pPr marL="82296" indent="0" algn="ctr">
              <a:buNone/>
            </a:pPr>
            <a:endParaRPr lang="ru-RU" sz="1600" b="1" i="1" dirty="0">
              <a:solidFill>
                <a:srgbClr val="7030A0"/>
              </a:solidFill>
              <a:latin typeface="ProximaNova"/>
            </a:endParaRPr>
          </a:p>
        </p:txBody>
      </p:sp>
    </p:spTree>
    <p:extLst>
      <p:ext uri="{BB962C8B-B14F-4D97-AF65-F5344CB8AC3E}">
        <p14:creationId xmlns:p14="http://schemas.microsoft.com/office/powerpoint/2010/main" val="42547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долж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ru" sz="36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/>
                <a:ea typeface="Georgia"/>
                <a:cs typeface="Georgia"/>
                <a:sym typeface="Georgia"/>
              </a:rPr>
              <a:t>История вопроса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47800"/>
            <a:ext cx="8538152" cy="5293568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Pct val="100000"/>
              <a:buNone/>
            </a:pPr>
            <a:r>
              <a:rPr lang="ru" b="1" kern="0" dirty="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Смешанное обучение более 25 лет широко используется в </a:t>
            </a:r>
            <a:r>
              <a:rPr lang="ru" b="1" kern="0" dirty="0">
                <a:solidFill>
                  <a:srgbClr val="98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США и Европе</a:t>
            </a:r>
            <a:r>
              <a:rPr lang="ru" b="1" kern="0" dirty="0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Pct val="100000"/>
              <a:buNone/>
            </a:pPr>
            <a:r>
              <a:rPr lang="ru" b="1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Американская организация Innosight Institute (www.innosightinstitute.org) с </a:t>
            </a:r>
            <a:r>
              <a:rPr lang="ru" b="1" kern="0" dirty="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2007 года изучает опыт реализации технологии смешанного обучения в школах Америки. </a:t>
            </a:r>
            <a:endParaRPr lang="ru" b="1" kern="0" dirty="0" smtClean="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Pct val="100000"/>
              <a:buNone/>
            </a:pPr>
            <a:r>
              <a:rPr lang="ru-RU" b="1" kern="0" dirty="0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rPr>
              <a:t>В новых условиях 2020 года Главный санитарный врач РФ </a:t>
            </a:r>
            <a:r>
              <a:rPr lang="ru-RU" b="1" kern="0" dirty="0" smtClean="0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rPr>
              <a:t>утвердил новые </a:t>
            </a:r>
            <a:r>
              <a:rPr lang="ru-RU" b="1" kern="0" dirty="0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rPr>
              <a:t>правила работы школ в условиях распространения </a:t>
            </a:r>
            <a:r>
              <a:rPr lang="ru-RU" b="1" kern="0" dirty="0" err="1" smtClean="0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rPr>
              <a:t>коронавируса</a:t>
            </a:r>
            <a:r>
              <a:rPr lang="ru-RU" b="1" kern="0" dirty="0" smtClean="0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rPr>
              <a:t> (Постановление </a:t>
            </a:r>
            <a:r>
              <a:rPr lang="ru-RU" b="1" kern="0" dirty="0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rPr>
              <a:t>от 30.06.2020 № 16) и новые санитарно-эпидемиологические правила по работе образовательных организаций для детей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Pct val="100000"/>
              <a:buNone/>
            </a:pPr>
            <a:r>
              <a:rPr lang="ru-RU" b="1" kern="0" dirty="0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rPr>
              <a:t>и молодежи в условиях пандемии </a:t>
            </a:r>
            <a:r>
              <a:rPr lang="ru-RU" b="1" kern="0" dirty="0" err="1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rPr>
              <a:t>коронавирусной</a:t>
            </a:r>
            <a:r>
              <a:rPr lang="ru-RU" b="1" kern="0" dirty="0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b="1" kern="0" dirty="0" smtClean="0">
                <a:solidFill>
                  <a:srgbClr val="1F1F1F"/>
                </a:solidFill>
                <a:latin typeface="Georgia"/>
                <a:ea typeface="Georgia"/>
                <a:cs typeface="Georgia"/>
                <a:sym typeface="Georgia"/>
              </a:rPr>
              <a:t>инфекции.</a:t>
            </a:r>
            <a:endParaRPr lang="ru" b="1" kern="0" dirty="0">
              <a:solidFill>
                <a:srgbClr val="1F1F1F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1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такое?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47799"/>
            <a:ext cx="8538152" cy="5060925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Смешанное обучение, </a:t>
            </a:r>
            <a:r>
              <a:rPr lang="ru-RU" dirty="0">
                <a:solidFill>
                  <a:srgbClr val="424245"/>
                </a:solidFill>
                <a:latin typeface="Times New Roman"/>
                <a:ea typeface="Times New Roman"/>
              </a:rPr>
              <a:t>или </a:t>
            </a:r>
            <a:r>
              <a:rPr lang="ru-RU" dirty="0" err="1">
                <a:solidFill>
                  <a:srgbClr val="424245"/>
                </a:solidFill>
                <a:latin typeface="Times New Roman"/>
                <a:ea typeface="Times New Roman"/>
              </a:rPr>
              <a:t>blended</a:t>
            </a:r>
            <a:r>
              <a:rPr lang="ru-RU" dirty="0">
                <a:solidFill>
                  <a:srgbClr val="424245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424245"/>
                </a:solidFill>
                <a:latin typeface="Times New Roman"/>
                <a:ea typeface="Times New Roman"/>
              </a:rPr>
              <a:t>learning</a:t>
            </a:r>
            <a:r>
              <a:rPr lang="ru-RU" dirty="0">
                <a:solidFill>
                  <a:srgbClr val="424245"/>
                </a:solidFill>
                <a:latin typeface="Times New Roman"/>
                <a:ea typeface="Times New Roman"/>
              </a:rPr>
              <a:t>, – современная образовательная технология, в основе которой лежит концепция объединения технологий «классно-урочной системы» и технологий электронного обучения, базирующегося на новых дидактических возможностях, предоставляемых ИКТ и современными учебными средствами. 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5229200"/>
            <a:ext cx="9572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9865096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Смешанное обучение помогает учителю: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7800"/>
            <a:ext cx="8933688" cy="5410200"/>
          </a:xfrm>
        </p:spPr>
        <p:txBody>
          <a:bodyPr>
            <a:normAutofit fontScale="47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800" b="1" dirty="0">
                <a:solidFill>
                  <a:srgbClr val="424245"/>
                </a:solidFill>
                <a:latin typeface="Times New Roman"/>
                <a:ea typeface="Times New Roman"/>
                <a:cs typeface="Aharoni" pitchFamily="2" charset="-79"/>
              </a:rPr>
              <a:t>расширить образовательные возможности </a:t>
            </a:r>
            <a:r>
              <a:rPr lang="ru-RU" sz="3800" b="1" dirty="0" smtClean="0">
                <a:solidFill>
                  <a:srgbClr val="424245"/>
                </a:solidFill>
                <a:latin typeface="Times New Roman"/>
                <a:ea typeface="Times New Roman"/>
                <a:cs typeface="Aharoni" pitchFamily="2" charset="-79"/>
              </a:rPr>
              <a:t>обучающихся </a:t>
            </a:r>
            <a:r>
              <a:rPr lang="ru-RU" sz="3800" b="1" dirty="0">
                <a:solidFill>
                  <a:srgbClr val="424245"/>
                </a:solidFill>
                <a:latin typeface="Times New Roman"/>
                <a:ea typeface="Times New Roman"/>
                <a:cs typeface="Aharoni" pitchFamily="2" charset="-79"/>
              </a:rPr>
              <a:t>за счёт увеличения доступности и гибкости образования, учёта их индивидуальных образовательных потребностей, а также темпа и ритма освоения учебного материала;</a:t>
            </a:r>
            <a:endParaRPr lang="ru-RU" sz="3800" b="1" dirty="0">
              <a:solidFill>
                <a:srgbClr val="424245"/>
              </a:solidFill>
              <a:latin typeface="Calibri"/>
              <a:ea typeface="Calibri"/>
              <a:cs typeface="Aharoni" pitchFamily="2" charset="-79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800" b="1" dirty="0">
                <a:solidFill>
                  <a:srgbClr val="424245"/>
                </a:solidFill>
                <a:latin typeface="Times New Roman"/>
                <a:ea typeface="Times New Roman"/>
                <a:cs typeface="Aharoni" pitchFamily="2" charset="-79"/>
              </a:rPr>
              <a:t>стимулировать формирование активной позиции обучающегося: повышение его мотивации, самостоятельности, социальной активности, в том числе в освоении учебного материала, рефлексии и самоанализа и, как следствие, повышение эффективности образовательного процесса в целом;</a:t>
            </a:r>
            <a:endParaRPr lang="ru-RU" sz="3800" b="1" dirty="0">
              <a:solidFill>
                <a:srgbClr val="424245"/>
              </a:solidFill>
              <a:latin typeface="Calibri"/>
              <a:ea typeface="Calibri"/>
              <a:cs typeface="Aharoni" pitchFamily="2" charset="-79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800" b="1" dirty="0">
                <a:solidFill>
                  <a:srgbClr val="424245"/>
                </a:solidFill>
                <a:latin typeface="Times New Roman"/>
                <a:ea typeface="Times New Roman"/>
                <a:cs typeface="Aharoni" pitchFamily="2" charset="-79"/>
              </a:rPr>
              <a:t>трансформировать стиль педагога: перейти от трансляции знаний к интерактивному взаимодействию с учениками, способствующему  конструированию обучающимся собственных знаний;</a:t>
            </a:r>
            <a:endParaRPr lang="ru-RU" sz="3800" b="1" dirty="0">
              <a:solidFill>
                <a:srgbClr val="424245"/>
              </a:solidFill>
              <a:latin typeface="Calibri"/>
              <a:ea typeface="Calibri"/>
              <a:cs typeface="Aharoni" pitchFamily="2" charset="-79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800" b="1" dirty="0">
                <a:solidFill>
                  <a:srgbClr val="424245"/>
                </a:solidFill>
                <a:latin typeface="Times New Roman"/>
                <a:ea typeface="Times New Roman"/>
                <a:cs typeface="Aharoni" pitchFamily="2" charset="-79"/>
              </a:rPr>
              <a:t>индивидуализировать и персонализировать образовательный процесс, когда учащийся самостоятельно определяет свои учебные цели, способы их достижения, учитывая свои образовательные потребности, интересы и способности, а учитель выполняет роль помощника и наставника</a:t>
            </a:r>
            <a:r>
              <a:rPr lang="ru-RU" dirty="0">
                <a:solidFill>
                  <a:srgbClr val="424245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solidFill>
                <a:srgbClr val="424245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63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489"/>
            <a:ext cx="8856984" cy="66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0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одель смешанного обучения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484784"/>
            <a:ext cx="9042208" cy="4763616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это единый, целостный учебный процесс, предполагающий, что часть познавательной деятельности обучающихся проводится на уроке под непосредственным руководством учителя, а часть деятельности обучающихся, выносится на дистанционную форму, с преобладанием самостоятельных видов работ индивидуально или совместно с партнерами в малой группе сотрудничества.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7890080" cy="5627712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sz="5100" b="1" dirty="0"/>
              <a:t>Моя работа по подготовке одаренных и высоко мотивированных школьников к Всероссийской олимпиаде состоит из нескольких этапов.</a:t>
            </a:r>
          </a:p>
          <a:p>
            <a:pPr marL="82296" indent="0">
              <a:buNone/>
            </a:pPr>
            <a:endParaRPr lang="ru-RU" sz="5100" b="1" dirty="0"/>
          </a:p>
          <a:p>
            <a:pPr marL="82296" indent="0">
              <a:buNone/>
            </a:pPr>
            <a:r>
              <a:rPr lang="ru-RU" sz="5100" b="1" dirty="0"/>
              <a:t>Первое: тщательное изучение структуры олимпиадных заданий всех уровней и критериев оценивания заданий.</a:t>
            </a:r>
          </a:p>
          <a:p>
            <a:pPr marL="82296" indent="0">
              <a:buNone/>
            </a:pPr>
            <a:endParaRPr lang="ru-RU" sz="5100" b="1" dirty="0"/>
          </a:p>
          <a:p>
            <a:pPr marL="82296" indent="0">
              <a:buNone/>
            </a:pPr>
            <a:r>
              <a:rPr lang="ru-RU" sz="5100" b="1" dirty="0"/>
              <a:t>Второе: ознакомление будущих участников олимпиады со структурой олимпиадных заданий.</a:t>
            </a:r>
          </a:p>
          <a:p>
            <a:pPr marL="82296" indent="0">
              <a:buNone/>
            </a:pPr>
            <a:endParaRPr lang="ru-RU" sz="5100" b="1" dirty="0"/>
          </a:p>
          <a:p>
            <a:pPr marL="82296" indent="0">
              <a:buNone/>
            </a:pPr>
            <a:r>
              <a:rPr lang="ru-RU" sz="5100" b="1" dirty="0"/>
              <a:t>Третье: подготовка к олимпиаде</a:t>
            </a:r>
            <a:endParaRPr lang="ru-RU" sz="51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805</TotalTime>
  <Words>678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Презентация PowerPoint</vt:lpstr>
      <vt:lpstr>Презентация PowerPoint</vt:lpstr>
      <vt:lpstr>История вопроса</vt:lpstr>
      <vt:lpstr>Что это такое?</vt:lpstr>
      <vt:lpstr> Смешанное обучение помогает учителю:</vt:lpstr>
      <vt:lpstr>Презентация PowerPoint</vt:lpstr>
      <vt:lpstr>Презентация PowerPoint</vt:lpstr>
      <vt:lpstr>Модель смешанного обучения</vt:lpstr>
      <vt:lpstr>Презентация PowerPoint</vt:lpstr>
      <vt:lpstr>Подготовка к олимпиаде  в условиях общеобразовательной школы мной осуществляется на основе:</vt:lpstr>
      <vt:lpstr>Для отработки грамматических и лексических навыков также пользуюсь следующей литературой:</vt:lpstr>
      <vt:lpstr>Сайты, помогающие при подготовке учеников к олимпиадам и конкурсам</vt:lpstr>
      <vt:lpstr>Для успешной работы с одаренными учащимися в общеобразовательной школе необходимо: </vt:lpstr>
      <vt:lpstr>Основные преимущества смешанного обучения</vt:lpstr>
      <vt:lpstr>Общие рекомендации, как сделать смешанное обучение эффективным 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Смешанное обучение</dc:title>
  <dc:creator>Преподаватель</dc:creator>
  <cp:lastModifiedBy>Microsoft Office</cp:lastModifiedBy>
  <cp:revision>37</cp:revision>
  <dcterms:created xsi:type="dcterms:W3CDTF">2013-12-30T08:28:01Z</dcterms:created>
  <dcterms:modified xsi:type="dcterms:W3CDTF">2021-01-06T04:27:10Z</dcterms:modified>
</cp:coreProperties>
</file>