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Титульный слайд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366092"/>
              </a:gs>
              <a:gs pos="100000">
                <a:srgbClr val="93B3D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Shape 24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25" name="Shape 25"/>
            <p:cNvSpPr/>
            <p:nvPr/>
          </p:nvSpPr>
          <p:spPr>
            <a:xfrm>
              <a:off x="4810125" y="4500563"/>
              <a:ext cx="4295775" cy="1016000"/>
            </a:xfrm>
            <a:custGeom>
              <a:pathLst>
                <a:path extrusionOk="0" h="120000" w="12000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-309563" y="4318000"/>
              <a:ext cx="8280401" cy="1209675"/>
            </a:xfrm>
            <a:custGeom>
              <a:pathLst>
                <a:path extrusionOk="0" h="120000" w="12000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3175" y="4335463"/>
              <a:ext cx="8166100" cy="1101725"/>
            </a:xfrm>
            <a:custGeom>
              <a:pathLst>
                <a:path extrusionOk="0" h="120000" w="12000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4156075" y="4316413"/>
              <a:ext cx="4940300" cy="9271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-3905250" y="4294188"/>
              <a:ext cx="13011150" cy="1892300"/>
            </a:xfrm>
            <a:custGeom>
              <a:pathLst>
                <a:path extrusionOk="0" h="120000" w="12000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Shape 30"/>
          <p:cNvSpPr txBox="1"/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Заголовок и вертикальный текст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850886" y="696649"/>
            <a:ext cx="3450696" cy="7408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1219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4462" lvl="1" marL="576263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6362" lvl="2" marL="85566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47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73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98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97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vertTitleAndTx">
  <p:cSld name="Вертикальный заголовок и текст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366092"/>
              </a:gs>
              <a:gs pos="90000">
                <a:srgbClr val="93B3D7"/>
              </a:gs>
              <a:gs pos="100000">
                <a:srgbClr val="93B3D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grpSp>
        <p:nvGrpSpPr>
          <p:cNvPr id="124" name="Shape 124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25" name="Shape 125"/>
            <p:cNvSpPr/>
            <p:nvPr/>
          </p:nvSpPr>
          <p:spPr>
            <a:xfrm>
              <a:off x="4810125" y="4500563"/>
              <a:ext cx="4295775" cy="1016000"/>
            </a:xfrm>
            <a:custGeom>
              <a:pathLst>
                <a:path extrusionOk="0" h="120000" w="12000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-309563" y="4318000"/>
              <a:ext cx="8280401" cy="1209675"/>
            </a:xfrm>
            <a:custGeom>
              <a:pathLst>
                <a:path extrusionOk="0" h="120000" w="12000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3175" y="4335463"/>
              <a:ext cx="8166100" cy="1101725"/>
            </a:xfrm>
            <a:custGeom>
              <a:pathLst>
                <a:path extrusionOk="0" h="120000" w="12000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4156075" y="4316413"/>
              <a:ext cx="4940300" cy="9271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-3905250" y="4294188"/>
              <a:ext cx="13011150" cy="1892300"/>
            </a:xfrm>
            <a:custGeom>
              <a:pathLst>
                <a:path extrusionOk="0" h="120000" w="12000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Shape 130"/>
          <p:cNvSpPr txBox="1"/>
          <p:nvPr>
            <p:ph type="title"/>
          </p:nvPr>
        </p:nvSpPr>
        <p:spPr>
          <a:xfrm rot="5400000">
            <a:off x="5414433" y="2662767"/>
            <a:ext cx="44873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 rot="5400000">
            <a:off x="1223433" y="681567"/>
            <a:ext cx="448733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19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4462" lvl="1" marL="576263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6362" lvl="2" marL="85566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47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73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98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97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Заголовок и объект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19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4462" lvl="1" marL="576263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6362" lvl="2" marL="85566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47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73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98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97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0" name="Shape 40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blank">
  <p:cSld name="Пустой слайд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366092"/>
              </a:gs>
              <a:gs pos="90000">
                <a:srgbClr val="93B3D7"/>
              </a:gs>
              <a:gs pos="100000">
                <a:srgbClr val="93B3D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" name="Shape 43"/>
          <p:cNvGrpSpPr/>
          <p:nvPr/>
        </p:nvGrpSpPr>
        <p:grpSpPr>
          <a:xfrm>
            <a:off x="211665" y="714191"/>
            <a:ext cx="8723376" cy="1329874"/>
            <a:chOff x="-3905251" y="4294188"/>
            <a:chExt cx="13027840" cy="1892300"/>
          </a:xfrm>
        </p:grpSpPr>
        <p:sp>
          <p:nvSpPr>
            <p:cNvPr id="44" name="Shape 44"/>
            <p:cNvSpPr/>
            <p:nvPr/>
          </p:nvSpPr>
          <p:spPr>
            <a:xfrm>
              <a:off x="4810125" y="4500563"/>
              <a:ext cx="4295775" cy="1016000"/>
            </a:xfrm>
            <a:custGeom>
              <a:pathLst>
                <a:path extrusionOk="0" h="120000" w="12000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-309563" y="4318000"/>
              <a:ext cx="8280401" cy="1209675"/>
            </a:xfrm>
            <a:custGeom>
              <a:pathLst>
                <a:path extrusionOk="0" h="120000" w="12000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3175" y="4335463"/>
              <a:ext cx="8166100" cy="1101725"/>
            </a:xfrm>
            <a:custGeom>
              <a:pathLst>
                <a:path extrusionOk="0" h="120000" w="12000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4156075" y="4316413"/>
              <a:ext cx="4940300" cy="9271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-3905251" y="4294188"/>
              <a:ext cx="13027840" cy="1892300"/>
            </a:xfrm>
            <a:custGeom>
              <a:pathLst>
                <a:path extrusionOk="0" h="120000" w="12000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Shape 49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secHead">
  <p:cSld name="Заголовок раздела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366092"/>
              </a:gs>
              <a:gs pos="100000">
                <a:srgbClr val="93B3D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6047438" y="4203592"/>
            <a:ext cx="2876429" cy="714026"/>
          </a:xfrm>
          <a:custGeom>
            <a:pathLst>
              <a:path extrusionOk="0" h="120000" w="120000">
                <a:moveTo>
                  <a:pt x="119733" y="0"/>
                </a:moveTo>
                <a:lnTo>
                  <a:pt x="119733" y="0"/>
                </a:lnTo>
                <a:lnTo>
                  <a:pt x="114678" y="3375"/>
                </a:lnTo>
                <a:lnTo>
                  <a:pt x="109534" y="7125"/>
                </a:lnTo>
                <a:lnTo>
                  <a:pt x="104301" y="11250"/>
                </a:lnTo>
                <a:lnTo>
                  <a:pt x="98891" y="15375"/>
                </a:lnTo>
                <a:lnTo>
                  <a:pt x="93392" y="20250"/>
                </a:lnTo>
                <a:lnTo>
                  <a:pt x="87716" y="25125"/>
                </a:lnTo>
                <a:lnTo>
                  <a:pt x="81951" y="30750"/>
                </a:lnTo>
                <a:lnTo>
                  <a:pt x="76008" y="36375"/>
                </a:lnTo>
                <a:lnTo>
                  <a:pt x="76008" y="36375"/>
                </a:lnTo>
                <a:lnTo>
                  <a:pt x="65277" y="47250"/>
                </a:lnTo>
                <a:lnTo>
                  <a:pt x="54811" y="57000"/>
                </a:lnTo>
                <a:lnTo>
                  <a:pt x="44789" y="66000"/>
                </a:lnTo>
                <a:lnTo>
                  <a:pt x="35121" y="74625"/>
                </a:lnTo>
                <a:lnTo>
                  <a:pt x="25898" y="82125"/>
                </a:lnTo>
                <a:lnTo>
                  <a:pt x="16940" y="88875"/>
                </a:lnTo>
                <a:lnTo>
                  <a:pt x="8337" y="95250"/>
                </a:lnTo>
                <a:lnTo>
                  <a:pt x="0" y="100875"/>
                </a:lnTo>
                <a:lnTo>
                  <a:pt x="0" y="100875"/>
                </a:lnTo>
                <a:lnTo>
                  <a:pt x="5764" y="104250"/>
                </a:lnTo>
                <a:lnTo>
                  <a:pt x="11263" y="107250"/>
                </a:lnTo>
                <a:lnTo>
                  <a:pt x="16585" y="109875"/>
                </a:lnTo>
                <a:lnTo>
                  <a:pt x="21818" y="112125"/>
                </a:lnTo>
                <a:lnTo>
                  <a:pt x="26873" y="114375"/>
                </a:lnTo>
                <a:lnTo>
                  <a:pt x="31751" y="115875"/>
                </a:lnTo>
                <a:lnTo>
                  <a:pt x="36452" y="117375"/>
                </a:lnTo>
                <a:lnTo>
                  <a:pt x="41064" y="118500"/>
                </a:lnTo>
                <a:lnTo>
                  <a:pt x="45587" y="119250"/>
                </a:lnTo>
                <a:lnTo>
                  <a:pt x="49933" y="119625"/>
                </a:lnTo>
                <a:lnTo>
                  <a:pt x="54101" y="120000"/>
                </a:lnTo>
                <a:lnTo>
                  <a:pt x="58181" y="120000"/>
                </a:lnTo>
                <a:lnTo>
                  <a:pt x="62172" y="119625"/>
                </a:lnTo>
                <a:lnTo>
                  <a:pt x="66075" y="119250"/>
                </a:lnTo>
                <a:lnTo>
                  <a:pt x="69800" y="118500"/>
                </a:lnTo>
                <a:lnTo>
                  <a:pt x="73436" y="117375"/>
                </a:lnTo>
                <a:lnTo>
                  <a:pt x="76895" y="116250"/>
                </a:lnTo>
                <a:lnTo>
                  <a:pt x="80354" y="114750"/>
                </a:lnTo>
                <a:lnTo>
                  <a:pt x="83636" y="112875"/>
                </a:lnTo>
                <a:lnTo>
                  <a:pt x="86917" y="111000"/>
                </a:lnTo>
                <a:lnTo>
                  <a:pt x="90022" y="108750"/>
                </a:lnTo>
                <a:lnTo>
                  <a:pt x="93126" y="106500"/>
                </a:lnTo>
                <a:lnTo>
                  <a:pt x="96053" y="103875"/>
                </a:lnTo>
                <a:lnTo>
                  <a:pt x="98980" y="101250"/>
                </a:lnTo>
                <a:lnTo>
                  <a:pt x="101818" y="98250"/>
                </a:lnTo>
                <a:lnTo>
                  <a:pt x="104567" y="95250"/>
                </a:lnTo>
                <a:lnTo>
                  <a:pt x="107228" y="91875"/>
                </a:lnTo>
                <a:lnTo>
                  <a:pt x="109889" y="88500"/>
                </a:lnTo>
                <a:lnTo>
                  <a:pt x="114944" y="81000"/>
                </a:lnTo>
                <a:lnTo>
                  <a:pt x="119822" y="73125"/>
                </a:lnTo>
                <a:lnTo>
                  <a:pt x="119822" y="73125"/>
                </a:lnTo>
                <a:lnTo>
                  <a:pt x="120000" y="72750"/>
                </a:lnTo>
                <a:lnTo>
                  <a:pt x="120000" y="72750"/>
                </a:lnTo>
                <a:lnTo>
                  <a:pt x="120000" y="0"/>
                </a:lnTo>
                <a:lnTo>
                  <a:pt x="120000" y="0"/>
                </a:lnTo>
                <a:lnTo>
                  <a:pt x="119733" y="0"/>
                </a:lnTo>
                <a:lnTo>
                  <a:pt x="119733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2619320" y="4075290"/>
            <a:ext cx="5544515" cy="850138"/>
          </a:xfrm>
          <a:custGeom>
            <a:pathLst>
              <a:path extrusionOk="0" h="120000" w="120000">
                <a:moveTo>
                  <a:pt x="120000" y="112440"/>
                </a:moveTo>
                <a:lnTo>
                  <a:pt x="120000" y="112440"/>
                </a:lnTo>
                <a:lnTo>
                  <a:pt x="117377" y="110236"/>
                </a:lnTo>
                <a:lnTo>
                  <a:pt x="114662" y="108031"/>
                </a:lnTo>
                <a:lnTo>
                  <a:pt x="109003" y="102677"/>
                </a:lnTo>
                <a:lnTo>
                  <a:pt x="103021" y="96062"/>
                </a:lnTo>
                <a:lnTo>
                  <a:pt x="96717" y="88818"/>
                </a:lnTo>
                <a:lnTo>
                  <a:pt x="90046" y="80000"/>
                </a:lnTo>
                <a:lnTo>
                  <a:pt x="83006" y="70236"/>
                </a:lnTo>
                <a:lnTo>
                  <a:pt x="75598" y="58897"/>
                </a:lnTo>
                <a:lnTo>
                  <a:pt x="67776" y="46614"/>
                </a:lnTo>
                <a:lnTo>
                  <a:pt x="67776" y="46614"/>
                </a:lnTo>
                <a:lnTo>
                  <a:pt x="64693" y="41889"/>
                </a:lnTo>
                <a:lnTo>
                  <a:pt x="61702" y="37165"/>
                </a:lnTo>
                <a:lnTo>
                  <a:pt x="58803" y="33070"/>
                </a:lnTo>
                <a:lnTo>
                  <a:pt x="55904" y="28976"/>
                </a:lnTo>
                <a:lnTo>
                  <a:pt x="53098" y="25511"/>
                </a:lnTo>
                <a:lnTo>
                  <a:pt x="50383" y="22047"/>
                </a:lnTo>
                <a:lnTo>
                  <a:pt x="47714" y="18897"/>
                </a:lnTo>
                <a:lnTo>
                  <a:pt x="45092" y="16062"/>
                </a:lnTo>
                <a:lnTo>
                  <a:pt x="42561" y="13543"/>
                </a:lnTo>
                <a:lnTo>
                  <a:pt x="40030" y="11338"/>
                </a:lnTo>
                <a:lnTo>
                  <a:pt x="35245" y="7244"/>
                </a:lnTo>
                <a:lnTo>
                  <a:pt x="30690" y="4409"/>
                </a:lnTo>
                <a:lnTo>
                  <a:pt x="26411" y="2204"/>
                </a:lnTo>
                <a:lnTo>
                  <a:pt x="22315" y="629"/>
                </a:lnTo>
                <a:lnTo>
                  <a:pt x="18450" y="0"/>
                </a:lnTo>
                <a:lnTo>
                  <a:pt x="14815" y="0"/>
                </a:lnTo>
                <a:lnTo>
                  <a:pt x="11411" y="629"/>
                </a:lnTo>
                <a:lnTo>
                  <a:pt x="8236" y="1574"/>
                </a:lnTo>
                <a:lnTo>
                  <a:pt x="5291" y="3149"/>
                </a:lnTo>
                <a:lnTo>
                  <a:pt x="2530" y="5039"/>
                </a:lnTo>
                <a:lnTo>
                  <a:pt x="0" y="7559"/>
                </a:lnTo>
                <a:lnTo>
                  <a:pt x="0" y="7559"/>
                </a:lnTo>
                <a:lnTo>
                  <a:pt x="3542" y="10393"/>
                </a:lnTo>
                <a:lnTo>
                  <a:pt x="7223" y="13543"/>
                </a:lnTo>
                <a:lnTo>
                  <a:pt x="11042" y="17637"/>
                </a:lnTo>
                <a:lnTo>
                  <a:pt x="15000" y="22047"/>
                </a:lnTo>
                <a:lnTo>
                  <a:pt x="19095" y="27401"/>
                </a:lnTo>
                <a:lnTo>
                  <a:pt x="23328" y="33070"/>
                </a:lnTo>
                <a:lnTo>
                  <a:pt x="27745" y="39370"/>
                </a:lnTo>
                <a:lnTo>
                  <a:pt x="32254" y="46614"/>
                </a:lnTo>
                <a:lnTo>
                  <a:pt x="32254" y="46614"/>
                </a:lnTo>
                <a:lnTo>
                  <a:pt x="40398" y="59527"/>
                </a:lnTo>
                <a:lnTo>
                  <a:pt x="48128" y="70866"/>
                </a:lnTo>
                <a:lnTo>
                  <a:pt x="55398" y="81259"/>
                </a:lnTo>
                <a:lnTo>
                  <a:pt x="58941" y="85669"/>
                </a:lnTo>
                <a:lnTo>
                  <a:pt x="62300" y="90078"/>
                </a:lnTo>
                <a:lnTo>
                  <a:pt x="65613" y="94173"/>
                </a:lnTo>
                <a:lnTo>
                  <a:pt x="68834" y="97637"/>
                </a:lnTo>
                <a:lnTo>
                  <a:pt x="71963" y="101102"/>
                </a:lnTo>
                <a:lnTo>
                  <a:pt x="75000" y="104251"/>
                </a:lnTo>
                <a:lnTo>
                  <a:pt x="77944" y="106771"/>
                </a:lnTo>
                <a:lnTo>
                  <a:pt x="80797" y="109291"/>
                </a:lnTo>
                <a:lnTo>
                  <a:pt x="83558" y="111496"/>
                </a:lnTo>
                <a:lnTo>
                  <a:pt x="86273" y="113700"/>
                </a:lnTo>
                <a:lnTo>
                  <a:pt x="88895" y="115275"/>
                </a:lnTo>
                <a:lnTo>
                  <a:pt x="91426" y="116535"/>
                </a:lnTo>
                <a:lnTo>
                  <a:pt x="93865" y="117795"/>
                </a:lnTo>
                <a:lnTo>
                  <a:pt x="96257" y="118740"/>
                </a:lnTo>
                <a:lnTo>
                  <a:pt x="98604" y="119370"/>
                </a:lnTo>
                <a:lnTo>
                  <a:pt x="100858" y="120000"/>
                </a:lnTo>
                <a:lnTo>
                  <a:pt x="103021" y="120000"/>
                </a:lnTo>
                <a:lnTo>
                  <a:pt x="105138" y="120000"/>
                </a:lnTo>
                <a:lnTo>
                  <a:pt x="107208" y="119685"/>
                </a:lnTo>
                <a:lnTo>
                  <a:pt x="109187" y="119370"/>
                </a:lnTo>
                <a:lnTo>
                  <a:pt x="111119" y="118740"/>
                </a:lnTo>
                <a:lnTo>
                  <a:pt x="113006" y="117795"/>
                </a:lnTo>
                <a:lnTo>
                  <a:pt x="114846" y="116535"/>
                </a:lnTo>
                <a:lnTo>
                  <a:pt x="116595" y="115275"/>
                </a:lnTo>
                <a:lnTo>
                  <a:pt x="118343" y="114015"/>
                </a:lnTo>
                <a:lnTo>
                  <a:pt x="120000" y="112440"/>
                </a:lnTo>
                <a:lnTo>
                  <a:pt x="120000" y="112440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2828728" y="4087562"/>
            <a:ext cx="5467980" cy="774272"/>
          </a:xfrm>
          <a:custGeom>
            <a:pathLst>
              <a:path extrusionOk="0" h="120000" w="120000">
                <a:moveTo>
                  <a:pt x="0" y="12103"/>
                </a:moveTo>
                <a:lnTo>
                  <a:pt x="0" y="12103"/>
                </a:lnTo>
                <a:lnTo>
                  <a:pt x="419" y="11412"/>
                </a:lnTo>
                <a:lnTo>
                  <a:pt x="1679" y="9682"/>
                </a:lnTo>
                <a:lnTo>
                  <a:pt x="3825" y="7262"/>
                </a:lnTo>
                <a:lnTo>
                  <a:pt x="5225" y="5878"/>
                </a:lnTo>
                <a:lnTo>
                  <a:pt x="6858" y="4495"/>
                </a:lnTo>
                <a:lnTo>
                  <a:pt x="8678" y="3458"/>
                </a:lnTo>
                <a:lnTo>
                  <a:pt x="10777" y="2420"/>
                </a:lnTo>
                <a:lnTo>
                  <a:pt x="13063" y="1383"/>
                </a:lnTo>
                <a:lnTo>
                  <a:pt x="15629" y="691"/>
                </a:lnTo>
                <a:lnTo>
                  <a:pt x="18429" y="345"/>
                </a:lnTo>
                <a:lnTo>
                  <a:pt x="21461" y="0"/>
                </a:lnTo>
                <a:lnTo>
                  <a:pt x="24727" y="345"/>
                </a:lnTo>
                <a:lnTo>
                  <a:pt x="28227" y="1037"/>
                </a:lnTo>
                <a:lnTo>
                  <a:pt x="32006" y="2420"/>
                </a:lnTo>
                <a:lnTo>
                  <a:pt x="36018" y="4149"/>
                </a:lnTo>
                <a:lnTo>
                  <a:pt x="40264" y="6916"/>
                </a:lnTo>
                <a:lnTo>
                  <a:pt x="44790" y="10028"/>
                </a:lnTo>
                <a:lnTo>
                  <a:pt x="49595" y="13832"/>
                </a:lnTo>
                <a:lnTo>
                  <a:pt x="54634" y="18328"/>
                </a:lnTo>
                <a:lnTo>
                  <a:pt x="59953" y="23861"/>
                </a:lnTo>
                <a:lnTo>
                  <a:pt x="65505" y="30086"/>
                </a:lnTo>
                <a:lnTo>
                  <a:pt x="71337" y="37348"/>
                </a:lnTo>
                <a:lnTo>
                  <a:pt x="77449" y="45994"/>
                </a:lnTo>
                <a:lnTo>
                  <a:pt x="83841" y="55331"/>
                </a:lnTo>
                <a:lnTo>
                  <a:pt x="90513" y="65706"/>
                </a:lnTo>
                <a:lnTo>
                  <a:pt x="97465" y="77463"/>
                </a:lnTo>
                <a:lnTo>
                  <a:pt x="104696" y="90259"/>
                </a:lnTo>
                <a:lnTo>
                  <a:pt x="112208" y="104438"/>
                </a:ln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5609489" y="4074174"/>
            <a:ext cx="3308000" cy="651549"/>
          </a:xfrm>
          <a:custGeom>
            <a:pathLst>
              <a:path extrusionOk="0" h="120000" w="120000">
                <a:moveTo>
                  <a:pt x="0" y="119999"/>
                </a:moveTo>
                <a:lnTo>
                  <a:pt x="0" y="119999"/>
                </a:lnTo>
                <a:lnTo>
                  <a:pt x="3470" y="115068"/>
                </a:lnTo>
                <a:lnTo>
                  <a:pt x="12956" y="102328"/>
                </a:lnTo>
                <a:lnTo>
                  <a:pt x="19511" y="93698"/>
                </a:lnTo>
                <a:lnTo>
                  <a:pt x="27069" y="84246"/>
                </a:lnTo>
                <a:lnTo>
                  <a:pt x="35475" y="73972"/>
                </a:lnTo>
                <a:lnTo>
                  <a:pt x="44498" y="62876"/>
                </a:lnTo>
                <a:lnTo>
                  <a:pt x="54061" y="52191"/>
                </a:lnTo>
                <a:lnTo>
                  <a:pt x="63856" y="41506"/>
                </a:lnTo>
                <a:lnTo>
                  <a:pt x="73881" y="31643"/>
                </a:lnTo>
                <a:lnTo>
                  <a:pt x="83830" y="22191"/>
                </a:lnTo>
                <a:lnTo>
                  <a:pt x="88766" y="18082"/>
                </a:lnTo>
                <a:lnTo>
                  <a:pt x="93547" y="13972"/>
                </a:lnTo>
                <a:lnTo>
                  <a:pt x="98329" y="10684"/>
                </a:lnTo>
                <a:lnTo>
                  <a:pt x="102956" y="7397"/>
                </a:lnTo>
                <a:lnTo>
                  <a:pt x="107506" y="4931"/>
                </a:lnTo>
                <a:lnTo>
                  <a:pt x="111825" y="2876"/>
                </a:lnTo>
                <a:lnTo>
                  <a:pt x="115989" y="1232"/>
                </a:lnTo>
                <a:lnTo>
                  <a:pt x="120000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211665" y="4058555"/>
            <a:ext cx="8723376" cy="1329874"/>
          </a:xfrm>
          <a:custGeom>
            <a:pathLst>
              <a:path extrusionOk="0" h="120000" w="120000">
                <a:moveTo>
                  <a:pt x="119941" y="51543"/>
                </a:moveTo>
                <a:lnTo>
                  <a:pt x="119941" y="51543"/>
                </a:lnTo>
                <a:lnTo>
                  <a:pt x="118828" y="54563"/>
                </a:lnTo>
                <a:lnTo>
                  <a:pt x="117715" y="57382"/>
                </a:lnTo>
                <a:lnTo>
                  <a:pt x="116544" y="60000"/>
                </a:lnTo>
                <a:lnTo>
                  <a:pt x="115344" y="62416"/>
                </a:lnTo>
                <a:lnTo>
                  <a:pt x="114114" y="64832"/>
                </a:lnTo>
                <a:lnTo>
                  <a:pt x="112825" y="67046"/>
                </a:lnTo>
                <a:lnTo>
                  <a:pt x="111508" y="68859"/>
                </a:lnTo>
                <a:lnTo>
                  <a:pt x="110131" y="70671"/>
                </a:lnTo>
                <a:lnTo>
                  <a:pt x="108696" y="72281"/>
                </a:lnTo>
                <a:lnTo>
                  <a:pt x="107203" y="73489"/>
                </a:lnTo>
                <a:lnTo>
                  <a:pt x="105651" y="74697"/>
                </a:lnTo>
                <a:lnTo>
                  <a:pt x="104040" y="75503"/>
                </a:lnTo>
                <a:lnTo>
                  <a:pt x="102371" y="76308"/>
                </a:lnTo>
                <a:lnTo>
                  <a:pt x="100614" y="76711"/>
                </a:lnTo>
                <a:lnTo>
                  <a:pt x="98799" y="76711"/>
                </a:lnTo>
                <a:lnTo>
                  <a:pt x="96896" y="76510"/>
                </a:lnTo>
                <a:lnTo>
                  <a:pt x="94904" y="76107"/>
                </a:lnTo>
                <a:lnTo>
                  <a:pt x="92855" y="75503"/>
                </a:lnTo>
                <a:lnTo>
                  <a:pt x="90717" y="74496"/>
                </a:lnTo>
                <a:lnTo>
                  <a:pt x="88462" y="73087"/>
                </a:lnTo>
                <a:lnTo>
                  <a:pt x="86120" y="71476"/>
                </a:lnTo>
                <a:lnTo>
                  <a:pt x="83689" y="69463"/>
                </a:lnTo>
                <a:lnTo>
                  <a:pt x="81171" y="67248"/>
                </a:lnTo>
                <a:lnTo>
                  <a:pt x="78535" y="64630"/>
                </a:lnTo>
                <a:lnTo>
                  <a:pt x="75783" y="61610"/>
                </a:lnTo>
                <a:lnTo>
                  <a:pt x="72942" y="58187"/>
                </a:lnTo>
                <a:lnTo>
                  <a:pt x="69956" y="54362"/>
                </a:lnTo>
                <a:lnTo>
                  <a:pt x="66881" y="50335"/>
                </a:lnTo>
                <a:lnTo>
                  <a:pt x="63660" y="45704"/>
                </a:lnTo>
                <a:lnTo>
                  <a:pt x="60351" y="40872"/>
                </a:lnTo>
                <a:lnTo>
                  <a:pt x="56896" y="35637"/>
                </a:lnTo>
                <a:lnTo>
                  <a:pt x="53294" y="29798"/>
                </a:lnTo>
                <a:lnTo>
                  <a:pt x="53294" y="29798"/>
                </a:lnTo>
                <a:lnTo>
                  <a:pt x="49721" y="24161"/>
                </a:lnTo>
                <a:lnTo>
                  <a:pt x="46266" y="19328"/>
                </a:lnTo>
                <a:lnTo>
                  <a:pt x="42957" y="14899"/>
                </a:lnTo>
                <a:lnTo>
                  <a:pt x="39795" y="11275"/>
                </a:lnTo>
                <a:lnTo>
                  <a:pt x="36778" y="8255"/>
                </a:lnTo>
                <a:lnTo>
                  <a:pt x="33879" y="5637"/>
                </a:lnTo>
                <a:lnTo>
                  <a:pt x="31127" y="3624"/>
                </a:lnTo>
                <a:lnTo>
                  <a:pt x="28521" y="2013"/>
                </a:lnTo>
                <a:lnTo>
                  <a:pt x="26002" y="1006"/>
                </a:lnTo>
                <a:lnTo>
                  <a:pt x="23660" y="201"/>
                </a:lnTo>
                <a:lnTo>
                  <a:pt x="21405" y="0"/>
                </a:lnTo>
                <a:lnTo>
                  <a:pt x="19297" y="0"/>
                </a:lnTo>
                <a:lnTo>
                  <a:pt x="17306" y="402"/>
                </a:lnTo>
                <a:lnTo>
                  <a:pt x="15431" y="1006"/>
                </a:lnTo>
                <a:lnTo>
                  <a:pt x="13674" y="2013"/>
                </a:lnTo>
                <a:lnTo>
                  <a:pt x="12035" y="3020"/>
                </a:lnTo>
                <a:lnTo>
                  <a:pt x="10483" y="4429"/>
                </a:lnTo>
                <a:lnTo>
                  <a:pt x="9077" y="5838"/>
                </a:lnTo>
                <a:lnTo>
                  <a:pt x="7759" y="7449"/>
                </a:lnTo>
                <a:lnTo>
                  <a:pt x="6588" y="9261"/>
                </a:lnTo>
                <a:lnTo>
                  <a:pt x="5475" y="10872"/>
                </a:lnTo>
                <a:lnTo>
                  <a:pt x="4509" y="12684"/>
                </a:lnTo>
                <a:lnTo>
                  <a:pt x="3631" y="14496"/>
                </a:lnTo>
                <a:lnTo>
                  <a:pt x="2840" y="16107"/>
                </a:lnTo>
                <a:lnTo>
                  <a:pt x="2166" y="17718"/>
                </a:lnTo>
                <a:lnTo>
                  <a:pt x="1581" y="19328"/>
                </a:lnTo>
                <a:lnTo>
                  <a:pt x="702" y="21744"/>
                </a:lnTo>
                <a:lnTo>
                  <a:pt x="175" y="23557"/>
                </a:lnTo>
                <a:lnTo>
                  <a:pt x="0" y="24161"/>
                </a:lnTo>
                <a:lnTo>
                  <a:pt x="0" y="120000"/>
                </a:lnTo>
                <a:lnTo>
                  <a:pt x="119941" y="120000"/>
                </a:lnTo>
                <a:lnTo>
                  <a:pt x="119941" y="120000"/>
                </a:lnTo>
                <a:lnTo>
                  <a:pt x="120000" y="119395"/>
                </a:lnTo>
                <a:lnTo>
                  <a:pt x="120000" y="119395"/>
                </a:lnTo>
                <a:lnTo>
                  <a:pt x="120000" y="51342"/>
                </a:lnTo>
                <a:lnTo>
                  <a:pt x="120000" y="51342"/>
                </a:lnTo>
                <a:lnTo>
                  <a:pt x="119941" y="51543"/>
                </a:lnTo>
                <a:lnTo>
                  <a:pt x="119941" y="5154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 txBox="1"/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Два объекта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19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4462" lvl="1" marL="576263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6362" lvl="2" marL="85566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47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73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98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97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19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4462" lvl="1" marL="576263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6362" lvl="2" marL="85566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47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73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98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97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Сравнение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7320" lvl="0" marL="27432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69862" lvl="1" marL="576263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31762" lvl="2" marL="855663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9700" lvl="3" marL="114300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2239" lvl="4" marL="146304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20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46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71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3" type="body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4" type="body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7320" lvl="0" marL="27432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69862" lvl="1" marL="576263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31762" lvl="2" marL="855663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9700" lvl="3" marL="114300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2239" lvl="4" marL="146304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20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46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71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Только заголовок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objTx">
  <p:cSld name="Объект с подписью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366092"/>
              </a:gs>
              <a:gs pos="90000">
                <a:srgbClr val="93B3D7"/>
              </a:gs>
              <a:gs pos="100000">
                <a:srgbClr val="93B3D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91" name="Shape 91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92" name="Shape 92"/>
            <p:cNvSpPr/>
            <p:nvPr/>
          </p:nvSpPr>
          <p:spPr>
            <a:xfrm>
              <a:off x="4810125" y="4500563"/>
              <a:ext cx="4295775" cy="1016000"/>
            </a:xfrm>
            <a:custGeom>
              <a:pathLst>
                <a:path extrusionOk="0" h="120000" w="12000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-309563" y="4318000"/>
              <a:ext cx="8280401" cy="1209675"/>
            </a:xfrm>
            <a:custGeom>
              <a:pathLst>
                <a:path extrusionOk="0" h="120000" w="12000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3175" y="4335463"/>
              <a:ext cx="8166100" cy="1101725"/>
            </a:xfrm>
            <a:custGeom>
              <a:pathLst>
                <a:path extrusionOk="0" h="120000" w="12000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4156075" y="4316413"/>
              <a:ext cx="4940300" cy="9271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-3905250" y="4294188"/>
              <a:ext cx="13011150" cy="1892300"/>
            </a:xfrm>
            <a:custGeom>
              <a:pathLst>
                <a:path extrusionOk="0" h="120000" w="12000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Shape 97"/>
          <p:cNvSpPr txBox="1"/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134620" lvl="0" marL="274320" marR="0" rtl="0" algn="l">
              <a:spcBef>
                <a:spcPts val="440"/>
              </a:spcBef>
              <a:buClr>
                <a:schemeClr val="l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7162" lvl="1" marL="576263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9062" lvl="2" marL="855663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1430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66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92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17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picTx">
  <p:cSld name="Рисунок с подписью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366092"/>
              </a:gs>
              <a:gs pos="100000">
                <a:srgbClr val="93B3D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Shape 101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2" name="Shape 102"/>
            <p:cNvSpPr/>
            <p:nvPr/>
          </p:nvSpPr>
          <p:spPr>
            <a:xfrm>
              <a:off x="4810125" y="4500563"/>
              <a:ext cx="4295775" cy="1016000"/>
            </a:xfrm>
            <a:custGeom>
              <a:pathLst>
                <a:path extrusionOk="0" h="120000" w="12000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-309563" y="4318000"/>
              <a:ext cx="8280401" cy="1209675"/>
            </a:xfrm>
            <a:custGeom>
              <a:pathLst>
                <a:path extrusionOk="0" h="120000" w="12000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3175" y="4335463"/>
              <a:ext cx="8166100" cy="1101725"/>
            </a:xfrm>
            <a:custGeom>
              <a:pathLst>
                <a:path extrusionOk="0" h="120000" w="12000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4156075" y="4316413"/>
              <a:ext cx="4940300" cy="9271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-3905250" y="4294188"/>
              <a:ext cx="13011150" cy="1892300"/>
            </a:xfrm>
            <a:custGeom>
              <a:pathLst>
                <a:path extrusionOk="0" h="120000" w="12000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Shape 107"/>
          <p:cNvSpPr txBox="1"/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12" name="Shape 112"/>
          <p:cNvSpPr/>
          <p:nvPr>
            <p:ph idx="2" type="pic"/>
          </p:nvPr>
        </p:nvSpPr>
        <p:spPr>
          <a:xfrm>
            <a:off x="838200" y="1371600"/>
            <a:ext cx="3566160" cy="2926080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  <a:effectLst>
            <a:reflection blurRad="0" dir="5400000" dist="5000" endA="0" endPos="30000" fadeDir="5400000" kx="0" rotWithShape="0" algn="bl" stA="30000" stPos="0" sy="-100000" ky="0"/>
          </a:effectLst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fmla="val 3362" name="adj"/>
            </a:avLst>
          </a:prstGeom>
          <a:gradFill>
            <a:gsLst>
              <a:gs pos="0">
                <a:srgbClr val="366092"/>
              </a:gs>
              <a:gs pos="90000">
                <a:srgbClr val="93B3D7"/>
              </a:gs>
              <a:gs pos="100000">
                <a:srgbClr val="93B3D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211665" y="1679429"/>
            <a:ext cx="8723376" cy="1329874"/>
            <a:chOff x="-3905251" y="4294188"/>
            <a:chExt cx="13027840" cy="1892300"/>
          </a:xfrm>
        </p:grpSpPr>
        <p:sp>
          <p:nvSpPr>
            <p:cNvPr id="12" name="Shape 12"/>
            <p:cNvSpPr/>
            <p:nvPr/>
          </p:nvSpPr>
          <p:spPr>
            <a:xfrm>
              <a:off x="4810125" y="4500563"/>
              <a:ext cx="4295775" cy="1016000"/>
            </a:xfrm>
            <a:custGeom>
              <a:pathLst>
                <a:path extrusionOk="0" h="120000" w="12000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-309563" y="4318000"/>
              <a:ext cx="8280401" cy="1209675"/>
            </a:xfrm>
            <a:custGeom>
              <a:pathLst>
                <a:path extrusionOk="0" h="120000" w="12000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3175" y="4335463"/>
              <a:ext cx="8166100" cy="1101725"/>
            </a:xfrm>
            <a:custGeom>
              <a:pathLst>
                <a:path extrusionOk="0" h="120000" w="12000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4156075" y="4316413"/>
              <a:ext cx="4940300" cy="9271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-3905251" y="4294188"/>
              <a:ext cx="13027840" cy="1892300"/>
            </a:xfrm>
            <a:custGeom>
              <a:pathLst>
                <a:path extrusionOk="0" h="120000" w="12000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Shape 17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ru-RU" sz="1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19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4462" lvl="1" marL="576263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6362" lvl="2" marL="85566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47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73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98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97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ru-RU" sz="395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Реакции замещения</a:t>
            </a:r>
            <a:br>
              <a:rPr b="0" i="0" lang="ru-RU" sz="395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395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химия</a:t>
            </a:r>
            <a:br>
              <a:rPr b="0" i="0" lang="ru-RU" sz="395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395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8 класс</a:t>
            </a:r>
          </a:p>
        </p:txBody>
      </p:sp>
      <p:sp>
        <p:nvSpPr>
          <p:cNvPr id="137" name="Shape 137"/>
          <p:cNvSpPr txBox="1"/>
          <p:nvPr>
            <p:ph idx="1" type="subTitle"/>
          </p:nvPr>
        </p:nvSpPr>
        <p:spPr>
          <a:xfrm>
            <a:off x="2915816" y="4941168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Шарипова О.В.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1476" l="15368" r="34993" t="17210"/>
          <a:stretch/>
        </p:blipFill>
        <p:spPr>
          <a:xfrm>
            <a:off x="323528" y="1124744"/>
            <a:ext cx="8604448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 ЛЮБОЙ ЛИ МЕТАЛЛ СПОСОБЕН ВСТУПИТЬ В РЕАКЦИЮ ЗАМЕЩЕНИЯ?</a:t>
            </a:r>
            <a:br>
              <a:rPr b="0" i="0" lang="ru-RU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3831" l="16515" r="35530" t="7095"/>
          <a:stretch/>
        </p:blipFill>
        <p:spPr>
          <a:xfrm>
            <a:off x="395536" y="548680"/>
            <a:ext cx="8208912" cy="583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2383" l="16573" r="34458" t="6142"/>
          <a:stretch/>
        </p:blipFill>
        <p:spPr>
          <a:xfrm>
            <a:off x="539552" y="1556792"/>
            <a:ext cx="8064896" cy="501317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ru-RU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Сделайте вывод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872067" y="2675467"/>
            <a:ext cx="2907845" cy="2553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 CuSO4+ Fe=</a:t>
            </a:r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2. AgNO3+Cu=</a:t>
            </a:r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3. ZnSO4+Cu=</a:t>
            </a: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Допишите уравнения реакций, которые практически осуществимы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3995936" y="2636912"/>
            <a:ext cx="3456384" cy="2769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Cu+ FeSO4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Ag+Cu(NO3)2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≠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4888" y="2674938"/>
            <a:ext cx="4602162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ru-RU" sz="395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Взаимодействие железа с раствором сульфата меди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r>
              <a:rPr b="0" i="0" lang="ru-RU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Cu+FeSO4 = CuSO4+Fe</a:t>
            </a: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r>
              <a:rPr b="0" i="0" lang="ru-RU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Fe+CuSO4=Cu+FeSO4</a:t>
            </a: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r>
              <a:rPr b="0" i="0" lang="ru-RU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Fe+Cu2SO4 = Cu+FeSO4</a:t>
            </a:r>
          </a:p>
          <a:p>
            <a:pPr indent="-457200" lvl="0" marL="4572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Выберите правильный ответ. Определите правильно составленное уравнение химической реакции.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628800"/>
            <a:ext cx="8145118" cy="458149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ru-RU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Составьте уравнение реакции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ru-RU" sz="395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Тест по теме: реакции замещения</a:t>
            </a:r>
          </a:p>
        </p:txBody>
      </p:sp>
      <p:sp>
        <p:nvSpPr>
          <p:cNvPr id="244" name="Shape 244"/>
          <p:cNvSpPr/>
          <p:nvPr/>
        </p:nvSpPr>
        <p:spPr>
          <a:xfrm>
            <a:off x="8316913" y="6021388"/>
            <a:ext cx="576262" cy="5762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CCCCFF"/>
              </a:gs>
              <a:gs pos="17999">
                <a:srgbClr val="99CCFF"/>
              </a:gs>
              <a:gs pos="39000">
                <a:srgbClr val="CC99FF"/>
              </a:gs>
              <a:gs pos="64000">
                <a:srgbClr val="9966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919060" y="1052736"/>
            <a:ext cx="747712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32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Выберите правильный ответ. К реакциям замещения относится схема: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1403350" y="2276475"/>
            <a:ext cx="9669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A+D=AD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1258888" y="3213100"/>
            <a:ext cx="12922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AB+C=AC+B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1331913" y="4292600"/>
            <a:ext cx="15792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AB+CD=AD+BC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1258888" y="5300663"/>
            <a:ext cx="14638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ABCD=AB+CD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Сформировать понятие о сущности реакции замещения. Продолжить формирование умения записывать уравнения химических реакций,  сформировать умение предсказывать продукты реакций замещения. Дать первоначальное понятие об электрохимическом ряде напряжений металлов.</a:t>
            </a:r>
          </a:p>
          <a:p>
            <a:pPr indent="-2743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ru-RU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Цель урока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49651" y="476672"/>
            <a:ext cx="835183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32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Выберите правильный ответ.  Определите по уравнению реакцию замещения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1283744" y="2266950"/>
            <a:ext cx="19201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HgO  →  Hg + O2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1258888" y="3213100"/>
            <a:ext cx="25859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PbCl</a:t>
            </a:r>
            <a:r>
              <a:rPr baseline="-25000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Zn  →  Pb + ZnCl</a:t>
            </a:r>
            <a:r>
              <a:rPr baseline="-25000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1331913" y="4340225"/>
            <a:ext cx="29530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Cu(NO</a:t>
            </a:r>
            <a:r>
              <a:rPr baseline="-25000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aseline="-25000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→  CuO + NO</a:t>
            </a:r>
            <a:r>
              <a:rPr baseline="-25000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O</a:t>
            </a:r>
            <a:r>
              <a:rPr baseline="-25000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1258888" y="5348288"/>
            <a:ext cx="34955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baseline="-25000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baseline="-25000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HCl  →  NaCl + CO</a:t>
            </a:r>
            <a:r>
              <a:rPr baseline="-25000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H</a:t>
            </a:r>
            <a:r>
              <a:rPr baseline="-25000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1403350" y="2276475"/>
            <a:ext cx="38887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</a:t>
            </a:r>
            <a:r>
              <a:rPr baseline="-25000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aseline="-25000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Fe→Fe </a:t>
            </a:r>
            <a:r>
              <a:rPr baseline="-25000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aseline="-25000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+Al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1258888" y="3259138"/>
            <a:ext cx="25631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baseline="-25000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aseline="-25000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Al  →  Al</a:t>
            </a:r>
            <a:r>
              <a:rPr baseline="-25000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aseline="-25000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Fe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1331912" y="4292600"/>
            <a:ext cx="33841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ZnCl2 + Pb  →  PbCl2 + Zn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323850" y="260350"/>
            <a:ext cx="835183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32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Выберите правильный ответ. Определите какая реакция практически осуществима.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/>
        </p:nvSpPr>
        <p:spPr>
          <a:xfrm>
            <a:off x="1258888" y="2349500"/>
            <a:ext cx="26116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H2SO4+Mg = MgSO4+H2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1331913" y="4292600"/>
            <a:ext cx="18790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Ag+HCl = AgCl+H2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1376363" y="5300663"/>
            <a:ext cx="27975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Cu+2HNO3 = Cu(NO3)2 +H2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1258888" y="3259138"/>
            <a:ext cx="24000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Cu+H2SO4 = CuSO4+H2</a:t>
            </a:r>
          </a:p>
        </p:txBody>
      </p:sp>
      <p:sp>
        <p:nvSpPr>
          <p:cNvPr id="279" name="Shape 279"/>
          <p:cNvSpPr/>
          <p:nvPr/>
        </p:nvSpPr>
        <p:spPr>
          <a:xfrm>
            <a:off x="467544" y="836712"/>
            <a:ext cx="830974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36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Выберите правильный ответ. Выберите практически осуществимую реакцию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/>
        </p:nvSpPr>
        <p:spPr>
          <a:xfrm>
            <a:off x="1676400" y="1143000"/>
            <a:ext cx="5715000" cy="173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Правильных ответов:</a:t>
            </a:r>
          </a:p>
        </p:txBody>
      </p:sp>
      <p:sp>
        <p:nvSpPr>
          <p:cNvPr id="285" name="Shape 285"/>
          <p:cNvSpPr/>
          <p:nvPr/>
        </p:nvSpPr>
        <p:spPr>
          <a:xfrm>
            <a:off x="457200" y="4191000"/>
            <a:ext cx="990600" cy="685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Выход</a:t>
            </a:r>
          </a:p>
        </p:txBody>
      </p:sp>
      <p:sp>
        <p:nvSpPr>
          <p:cNvPr id="286" name="Shape 286"/>
          <p:cNvSpPr/>
          <p:nvPr/>
        </p:nvSpPr>
        <p:spPr>
          <a:xfrm>
            <a:off x="7467600" y="4191000"/>
            <a:ext cx="1447800" cy="685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начало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6" y="1610866"/>
            <a:ext cx="6192688" cy="464398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ru-RU" sz="395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Просмотрим опыт взаимодействия цинка с раствором соляной кислоты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863588" y="3356992"/>
            <a:ext cx="7200800" cy="2448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14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14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14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ru-RU" sz="2422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Химические реакции, при которых атомы простого вещества замещают атомы в молекуле сложного называются реакциями замещения.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ru-RU" sz="2422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AB+C = AC+B </a:t>
            </a:r>
          </a:p>
          <a:p>
            <a:pPr indent="0" lvl="0" marL="0" marR="0" rtl="0" algn="l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14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14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28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114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5" name="Shape 155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ru-RU" sz="243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Что произошло?</a:t>
            </a:r>
            <a:br>
              <a:rPr b="0" i="0" lang="ru-RU" sz="243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243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Какие вещества по составу вступили? Образовались?</a:t>
            </a:r>
            <a:br>
              <a:rPr b="0" i="0" lang="ru-RU" sz="243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56" name="Shape 156"/>
          <p:cNvSpPr txBox="1"/>
          <p:nvPr/>
        </p:nvSpPr>
        <p:spPr>
          <a:xfrm>
            <a:off x="611560" y="1988840"/>
            <a:ext cx="770485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Вступили в реакцию сложное и простое, образовались – новые сложное и простое вещества.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688" y="2376228"/>
            <a:ext cx="5653025" cy="423928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ru-RU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Взаимодействие натрия с водой</a:t>
            </a:r>
          </a:p>
        </p:txBody>
      </p:sp>
      <p:sp>
        <p:nvSpPr>
          <p:cNvPr id="163" name="Shape 163"/>
          <p:cNvSpPr/>
          <p:nvPr/>
        </p:nvSpPr>
        <p:spPr>
          <a:xfrm>
            <a:off x="1043608" y="1268760"/>
            <a:ext cx="763284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32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Щелочные и щелочноземельные металлы вытесняют водород из воды.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971600" y="1916832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r>
              <a:rPr b="1" i="0" lang="ru-RU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</a:p>
          <a:p>
            <a:pPr indent="-45720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r>
              <a:rPr b="1" i="0" lang="ru-RU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</a:p>
          <a:p>
            <a:pPr indent="-45720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r>
              <a:rPr b="1" i="0" lang="ru-RU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Ba</a:t>
            </a:r>
          </a:p>
          <a:p>
            <a:pPr indent="-45720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r>
              <a:rPr b="1" i="0" lang="ru-RU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</a:p>
          <a:p>
            <a:pPr indent="-457200" lvl="0" marL="4572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ru-RU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Ответьте на вопрос. Какой металл не будет вытеснять водород из воды?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3120750"/>
            <a:ext cx="8640960" cy="299276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>
            <p:ph type="title"/>
          </p:nvPr>
        </p:nvSpPr>
        <p:spPr>
          <a:xfrm>
            <a:off x="539552" y="476672"/>
            <a:ext cx="8373616" cy="23762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br>
              <a:rPr b="0" i="0" lang="ru-RU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Запомните правило!!!!! </a:t>
            </a:r>
            <a:b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Металлы</a:t>
            </a: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стоящие в ряду активности </a:t>
            </a:r>
            <a:r>
              <a:rPr b="0" i="0" lang="ru-RU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 водорода</a:t>
            </a: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вытесняют его</a:t>
            </a: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</a:t>
            </a: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растворов кислот</a:t>
            </a: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Исключение – азотная кислота. </a:t>
            </a:r>
            <a:b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76" name="Shape 176"/>
          <p:cNvSpPr/>
          <p:nvPr/>
        </p:nvSpPr>
        <p:spPr>
          <a:xfrm>
            <a:off x="6300192" y="4149080"/>
            <a:ext cx="504056" cy="936104"/>
          </a:xfrm>
          <a:prstGeom prst="ellipse">
            <a:avLst/>
          </a:prstGeom>
          <a:noFill/>
          <a:ln cap="flat" cmpd="sng" w="158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3568" y="2276872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r>
              <a:rPr b="0" i="0" lang="ru-RU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Ag</a:t>
            </a: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r>
              <a:rPr b="0" i="0" lang="ru-RU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</a:t>
            </a: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r>
              <a:rPr b="0" i="0" lang="ru-RU" sz="2400" u="sng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</a:p>
          <a:p>
            <a:pPr indent="-457200" lvl="0" marL="4572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AutoNum type="arabicPeriod"/>
            </a:pPr>
            <a:r>
              <a:rPr b="0" i="0" lang="ru-RU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Hg</a:t>
            </a:r>
          </a:p>
        </p:txBody>
      </p:sp>
      <p:sp>
        <p:nvSpPr>
          <p:cNvPr id="182" name="Shape 182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Ответьте на вопрос.</a:t>
            </a:r>
            <a:br>
              <a:rPr b="0" i="0" lang="ru-RU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 раствором HCl будет взаимодействовать металл: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b="0" i="0" lang="ru-RU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0" i="0" lang="ru-RU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Если металл стоит в ряду напряжений до металла соли, то он способен вытеснить этот металл из раствора его соли.</a:t>
            </a:r>
            <a:br>
              <a:rPr b="0" i="0" lang="ru-RU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id="189" name="Shape 18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2132856"/>
            <a:ext cx="8319407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971600" y="5085184"/>
            <a:ext cx="648072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Выполните практическую работу. Видеозахват лабораторная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Волна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