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9" r:id="rId5"/>
    <p:sldId id="279" r:id="rId6"/>
    <p:sldId id="258" r:id="rId7"/>
    <p:sldId id="270" r:id="rId8"/>
    <p:sldId id="280" r:id="rId9"/>
    <p:sldId id="260" r:id="rId10"/>
    <p:sldId id="261" r:id="rId11"/>
    <p:sldId id="265" r:id="rId12"/>
    <p:sldId id="271" r:id="rId13"/>
    <p:sldId id="281" r:id="rId14"/>
    <p:sldId id="262" r:id="rId15"/>
    <p:sldId id="266" r:id="rId16"/>
    <p:sldId id="289" r:id="rId17"/>
    <p:sldId id="290" r:id="rId18"/>
    <p:sldId id="272" r:id="rId19"/>
    <p:sldId id="282" r:id="rId20"/>
    <p:sldId id="263" r:id="rId21"/>
    <p:sldId id="267" r:id="rId22"/>
    <p:sldId id="291" r:id="rId23"/>
    <p:sldId id="292" r:id="rId24"/>
    <p:sldId id="273" r:id="rId25"/>
    <p:sldId id="283" r:id="rId26"/>
    <p:sldId id="274" r:id="rId27"/>
    <p:sldId id="284" r:id="rId28"/>
    <p:sldId id="275" r:id="rId29"/>
    <p:sldId id="285" r:id="rId30"/>
    <p:sldId id="276" r:id="rId31"/>
    <p:sldId id="286" r:id="rId32"/>
    <p:sldId id="277" r:id="rId33"/>
    <p:sldId id="287" r:id="rId34"/>
    <p:sldId id="278" r:id="rId35"/>
    <p:sldId id="288" r:id="rId36"/>
    <p:sldId id="268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chem.reshuege.ru/test?theme=93" TargetMode="External"/><Relationship Id="rId2" Type="http://schemas.openxmlformats.org/officeDocument/2006/relationships/hyperlink" Target="http://testedu.ru/test/ximiya/11-klass/test-dlya-podgotovki-k-ege-a-23-reakczii-ionnogo-obmena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Реакции ионного обмена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8 класс. Химия.</a:t>
            </a:r>
          </a:p>
          <a:p>
            <a:r>
              <a:rPr lang="ru-RU" dirty="0" err="1" smtClean="0"/>
              <a:t>Шарипова</a:t>
            </a:r>
            <a:r>
              <a:rPr lang="ru-RU" dirty="0" smtClean="0"/>
              <a:t> Оксана Владимировна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030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988840"/>
            <a:ext cx="7488832" cy="410445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1. Если в результате реакции выделяется </a:t>
            </a:r>
            <a:r>
              <a:rPr lang="ru-RU" b="1" dirty="0" err="1"/>
              <a:t>малодиссоциирующее</a:t>
            </a:r>
            <a:r>
              <a:rPr lang="ru-RU" b="1" dirty="0"/>
              <a:t> вещество – вода</a:t>
            </a:r>
            <a:r>
              <a:rPr lang="ru-RU" b="1" dirty="0" smtClean="0"/>
              <a:t>.</a:t>
            </a:r>
          </a:p>
          <a:p>
            <a:endParaRPr lang="ru-RU" dirty="0"/>
          </a:p>
          <a:p>
            <a:r>
              <a:rPr lang="ru-RU" i="1" dirty="0"/>
              <a:t>Молекулярное уравнение реакции щелочи с кислотой: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Неизменность степеней окисления элементов во всех веществах до и после реакции говорит о том, что реакции обмена не являются </a:t>
            </a:r>
            <a:r>
              <a:rPr lang="ru-RU" dirty="0" err="1"/>
              <a:t>окислительно</a:t>
            </a:r>
            <a:r>
              <a:rPr lang="ru-RU" dirty="0"/>
              <a:t>-восстановительными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Полное ионное уравнение реакции:</a:t>
            </a:r>
          </a:p>
          <a:p>
            <a:pPr marL="0" indent="0">
              <a:buNone/>
            </a:pPr>
            <a:r>
              <a:rPr lang="ru-RU" dirty="0"/>
              <a:t>K</a:t>
            </a:r>
            <a:r>
              <a:rPr lang="ru-RU" baseline="30000" dirty="0"/>
              <a:t>+</a:t>
            </a:r>
            <a:r>
              <a:rPr lang="ru-RU" dirty="0"/>
              <a:t> + OH</a:t>
            </a:r>
            <a:r>
              <a:rPr lang="ru-RU" baseline="30000" dirty="0"/>
              <a:t>–</a:t>
            </a:r>
            <a:r>
              <a:rPr lang="ru-RU" dirty="0"/>
              <a:t> + H</a:t>
            </a:r>
            <a:r>
              <a:rPr lang="ru-RU" baseline="30000" dirty="0"/>
              <a:t>+</a:t>
            </a:r>
            <a:r>
              <a:rPr lang="ru-RU" dirty="0"/>
              <a:t> + </a:t>
            </a:r>
            <a:r>
              <a:rPr lang="ru-RU" dirty="0" err="1"/>
              <a:t>Cl</a:t>
            </a:r>
            <a:r>
              <a:rPr lang="ru-RU" baseline="30000" dirty="0"/>
              <a:t>–</a:t>
            </a:r>
            <a:r>
              <a:rPr lang="ru-RU" dirty="0"/>
              <a:t> = K</a:t>
            </a:r>
            <a:r>
              <a:rPr lang="ru-RU" baseline="30000" dirty="0"/>
              <a:t>+</a:t>
            </a:r>
            <a:r>
              <a:rPr lang="ru-RU" dirty="0"/>
              <a:t> + </a:t>
            </a:r>
            <a:r>
              <a:rPr lang="ru-RU" dirty="0" err="1"/>
              <a:t>Cl</a:t>
            </a:r>
            <a:r>
              <a:rPr lang="ru-RU" baseline="30000" dirty="0"/>
              <a:t>–</a:t>
            </a:r>
            <a:r>
              <a:rPr lang="ru-RU" dirty="0"/>
              <a:t> + H</a:t>
            </a:r>
            <a:r>
              <a:rPr lang="ru-RU" baseline="-25000" dirty="0"/>
              <a:t>2</a:t>
            </a:r>
            <a:r>
              <a:rPr lang="ru-RU" dirty="0"/>
              <a:t>O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err="1"/>
              <a:t>Cокращенное</a:t>
            </a:r>
            <a:r>
              <a:rPr lang="ru-RU" dirty="0"/>
              <a:t> ионное уравнение реакции:</a:t>
            </a:r>
          </a:p>
          <a:p>
            <a:pPr marL="0" indent="0">
              <a:buNone/>
            </a:pPr>
            <a:r>
              <a:rPr lang="ru-RU" dirty="0"/>
              <a:t>H</a:t>
            </a:r>
            <a:r>
              <a:rPr lang="ru-RU" baseline="30000" dirty="0"/>
              <a:t>+</a:t>
            </a:r>
            <a:r>
              <a:rPr lang="ru-RU" dirty="0"/>
              <a:t> + OH</a:t>
            </a:r>
            <a:r>
              <a:rPr lang="ru-RU" baseline="30000" dirty="0"/>
              <a:t>–</a:t>
            </a:r>
            <a:r>
              <a:rPr lang="ru-RU" dirty="0"/>
              <a:t> = H</a:t>
            </a:r>
            <a:r>
              <a:rPr lang="ru-RU" baseline="-25000" dirty="0"/>
              <a:t>2</a:t>
            </a:r>
            <a:r>
              <a:rPr lang="ru-RU" dirty="0"/>
              <a:t>O.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Условия, при которых реакции ионного обмена </a:t>
            </a:r>
            <a:br>
              <a:rPr lang="ru-RU" b="1" i="1" dirty="0"/>
            </a:br>
            <a:r>
              <a:rPr lang="ru-RU" b="1" i="1" dirty="0"/>
              <a:t>протекают до </a:t>
            </a:r>
            <a:r>
              <a:rPr lang="ru-RU" b="1" i="1" dirty="0" smtClean="0"/>
              <a:t>конца.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13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еакция нейтрализации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03648" y="1484784"/>
            <a:ext cx="6480720" cy="485998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Реакция между кислотой и основанием. Реакция нейтрализации.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8007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204864"/>
            <a:ext cx="7408333" cy="3450696"/>
          </a:xfrm>
        </p:spPr>
        <p:txBody>
          <a:bodyPr/>
          <a:lstStyle/>
          <a:p>
            <a:r>
              <a:rPr lang="ru-RU" dirty="0" smtClean="0"/>
              <a:t>1. </a:t>
            </a:r>
            <a:r>
              <a:rPr lang="en-US" dirty="0" err="1" smtClean="0">
                <a:hlinkClick r:id="rId2" action="ppaction://hlinksldjump"/>
              </a:rPr>
              <a:t>KOH+HCl</a:t>
            </a:r>
            <a:r>
              <a:rPr lang="en-US" dirty="0" smtClean="0">
                <a:hlinkClick r:id="rId2" action="ppaction://hlinksldjump"/>
              </a:rPr>
              <a:t> = KCl+H2O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2. </a:t>
            </a:r>
            <a:r>
              <a:rPr lang="en-US" dirty="0" err="1">
                <a:hlinkClick r:id="rId3" action="ppaction://hlinksldjump"/>
              </a:rPr>
              <a:t>CaO</a:t>
            </a:r>
            <a:r>
              <a:rPr lang="en-US" dirty="0">
                <a:hlinkClick r:id="rId3" action="ppaction://hlinksldjump"/>
              </a:rPr>
              <a:t> + 2HNO</a:t>
            </a:r>
            <a:r>
              <a:rPr lang="en-US" baseline="-25000" dirty="0">
                <a:hlinkClick r:id="rId3" action="ppaction://hlinksldjump"/>
              </a:rPr>
              <a:t>3</a:t>
            </a:r>
            <a:r>
              <a:rPr lang="en-US" dirty="0">
                <a:hlinkClick r:id="rId3" action="ppaction://hlinksldjump"/>
              </a:rPr>
              <a:t> = Ca(NO</a:t>
            </a:r>
            <a:r>
              <a:rPr lang="en-US" baseline="-25000" dirty="0">
                <a:hlinkClick r:id="rId3" action="ppaction://hlinksldjump"/>
              </a:rPr>
              <a:t>3</a:t>
            </a:r>
            <a:r>
              <a:rPr lang="en-US" dirty="0">
                <a:hlinkClick r:id="rId3" action="ppaction://hlinksldjump"/>
              </a:rPr>
              <a:t>)</a:t>
            </a:r>
            <a:r>
              <a:rPr lang="en-US" baseline="-25000" dirty="0">
                <a:hlinkClick r:id="rId3" action="ppaction://hlinksldjump"/>
              </a:rPr>
              <a:t>2</a:t>
            </a:r>
            <a:r>
              <a:rPr lang="en-US" dirty="0">
                <a:hlinkClick r:id="rId3" action="ppaction://hlinksldjump"/>
              </a:rPr>
              <a:t> + H</a:t>
            </a:r>
            <a:r>
              <a:rPr lang="en-US" baseline="-25000" dirty="0">
                <a:hlinkClick r:id="rId3" action="ppaction://hlinksldjump"/>
              </a:rPr>
              <a:t>2</a:t>
            </a:r>
            <a:r>
              <a:rPr lang="en-US" dirty="0">
                <a:hlinkClick r:id="rId3" action="ppaction://hlinksldjump"/>
              </a:rPr>
              <a:t>O</a:t>
            </a:r>
            <a:r>
              <a:rPr lang="ru-RU" dirty="0" smtClean="0">
                <a:hlinkClick r:id="rId3" action="ppaction://hlinksldjump"/>
              </a:rPr>
              <a:t> </a:t>
            </a:r>
            <a:endParaRPr lang="ru-RU" dirty="0" smtClean="0"/>
          </a:p>
          <a:p>
            <a:r>
              <a:rPr lang="ru-RU" dirty="0" smtClean="0"/>
              <a:t>3. </a:t>
            </a:r>
            <a:r>
              <a:rPr lang="ru-RU" dirty="0">
                <a:hlinkClick r:id="rId3" action="ppaction://hlinksldjump"/>
              </a:rPr>
              <a:t>Al</a:t>
            </a:r>
            <a:r>
              <a:rPr lang="ru-RU" baseline="-25000" dirty="0">
                <a:hlinkClick r:id="rId3" action="ppaction://hlinksldjump"/>
              </a:rPr>
              <a:t>2</a:t>
            </a:r>
            <a:r>
              <a:rPr lang="ru-RU" dirty="0">
                <a:hlinkClick r:id="rId3" action="ppaction://hlinksldjump"/>
              </a:rPr>
              <a:t>O</a:t>
            </a:r>
            <a:r>
              <a:rPr lang="ru-RU" baseline="-25000" dirty="0">
                <a:hlinkClick r:id="rId3" action="ppaction://hlinksldjump"/>
              </a:rPr>
              <a:t>3</a:t>
            </a:r>
            <a:r>
              <a:rPr lang="ru-RU" dirty="0">
                <a:hlinkClick r:id="rId3" action="ppaction://hlinksldjump"/>
              </a:rPr>
              <a:t> + 6HCl = 2AlCl</a:t>
            </a:r>
            <a:r>
              <a:rPr lang="ru-RU" baseline="-25000" dirty="0">
                <a:hlinkClick r:id="rId3" action="ppaction://hlinksldjump"/>
              </a:rPr>
              <a:t>3</a:t>
            </a:r>
            <a:r>
              <a:rPr lang="ru-RU" dirty="0">
                <a:hlinkClick r:id="rId3" action="ppaction://hlinksldjump"/>
              </a:rPr>
              <a:t> + </a:t>
            </a:r>
            <a:r>
              <a:rPr lang="ru-RU" dirty="0" smtClean="0">
                <a:hlinkClick r:id="rId3" action="ppaction://hlinksldjump"/>
              </a:rPr>
              <a:t>3H</a:t>
            </a:r>
            <a:r>
              <a:rPr lang="ru-RU" baseline="-25000" dirty="0" smtClean="0">
                <a:hlinkClick r:id="rId3" action="ppaction://hlinksldjump"/>
              </a:rPr>
              <a:t>2</a:t>
            </a:r>
            <a:r>
              <a:rPr lang="ru-RU" dirty="0" smtClean="0">
                <a:hlinkClick r:id="rId3" action="ppaction://hlinksldjump"/>
              </a:rPr>
              <a:t>O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Выберите правильный ответ. Определите реакцию, </a:t>
            </a:r>
            <a:r>
              <a:rPr lang="ru-RU" sz="2400" dirty="0" err="1" smtClean="0"/>
              <a:t>соотвествующую</a:t>
            </a:r>
            <a:r>
              <a:rPr lang="ru-RU" sz="2400" dirty="0" smtClean="0"/>
              <a:t> краткому ионному уравнению </a:t>
            </a:r>
            <a:br>
              <a:rPr lang="ru-RU" sz="2400" dirty="0" smtClean="0"/>
            </a:br>
            <a:r>
              <a:rPr lang="ru-RU" sz="2400" dirty="0" smtClean="0"/>
              <a:t>H</a:t>
            </a:r>
            <a:r>
              <a:rPr lang="ru-RU" sz="2400" baseline="30000" dirty="0"/>
              <a:t>+</a:t>
            </a:r>
            <a:r>
              <a:rPr lang="ru-RU" sz="2400" dirty="0"/>
              <a:t> + OH</a:t>
            </a:r>
            <a:r>
              <a:rPr lang="ru-RU" sz="2400" baseline="30000" dirty="0"/>
              <a:t>–</a:t>
            </a:r>
            <a:r>
              <a:rPr lang="ru-RU" sz="2400" dirty="0"/>
              <a:t> = H</a:t>
            </a:r>
            <a:r>
              <a:rPr lang="ru-RU" sz="2400" baseline="-25000" dirty="0"/>
              <a:t>2</a:t>
            </a:r>
            <a:r>
              <a:rPr lang="ru-RU" sz="2400" dirty="0"/>
              <a:t>O.</a:t>
            </a:r>
            <a:br>
              <a:rPr lang="ru-RU" sz="2400" dirty="0"/>
            </a:br>
            <a:r>
              <a:rPr lang="ru-RU" sz="2400" dirty="0" smtClean="0"/>
              <a:t>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0395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неверный</a:t>
            </a:r>
            <a:endParaRPr lang="ru-RU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884368" y="559492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91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060848"/>
            <a:ext cx="7920880" cy="3312368"/>
          </a:xfrm>
        </p:spPr>
        <p:txBody>
          <a:bodyPr>
            <a:normAutofit/>
          </a:bodyPr>
          <a:lstStyle/>
          <a:p>
            <a:r>
              <a:rPr lang="ru-RU" b="1" dirty="0"/>
              <a:t>2. Если в результате реакции выделяется нерастворимое в воде вещество.</a:t>
            </a:r>
            <a:endParaRPr lang="ru-RU" dirty="0"/>
          </a:p>
          <a:p>
            <a:r>
              <a:rPr lang="ru-RU" i="1" dirty="0" smtClean="0"/>
              <a:t> </a:t>
            </a:r>
            <a:r>
              <a:rPr lang="ru-RU" i="1" dirty="0"/>
              <a:t>уравнение реакции растворимой соли со щелочью:</a:t>
            </a:r>
            <a:endParaRPr lang="ru-RU" dirty="0"/>
          </a:p>
          <a:p>
            <a:pPr marL="0" indent="0">
              <a:buNone/>
            </a:pPr>
            <a:r>
              <a:rPr lang="en-US" sz="2800" b="1" dirty="0" smtClean="0"/>
              <a:t>CuSO4</a:t>
            </a:r>
            <a:r>
              <a:rPr lang="en-US" sz="2800" b="1" dirty="0"/>
              <a:t> + 2KOH = </a:t>
            </a:r>
            <a:r>
              <a:rPr lang="en-US" sz="2800" b="1" dirty="0" smtClean="0"/>
              <a:t>K2SO4</a:t>
            </a:r>
            <a:r>
              <a:rPr lang="en-US" sz="2800" b="1" dirty="0"/>
              <a:t>+ Cu(OH)</a:t>
            </a:r>
            <a:r>
              <a:rPr lang="en-US" sz="2800" b="1" baseline="-25000" dirty="0"/>
              <a:t>2</a:t>
            </a:r>
            <a:r>
              <a:rPr lang="ru-RU" sz="2800" b="1" dirty="0"/>
              <a:t> </a:t>
            </a:r>
            <a:r>
              <a:rPr lang="en-US" sz="2800" b="1" dirty="0"/>
              <a:t>.</a:t>
            </a:r>
            <a:endParaRPr lang="ru-RU" sz="2800" b="1" dirty="0"/>
          </a:p>
          <a:p>
            <a:pPr marL="0" indent="0">
              <a:buNone/>
            </a:pPr>
            <a:r>
              <a:rPr lang="ru-RU" sz="2800" b="1" dirty="0" smtClean="0"/>
              <a:t>Cu</a:t>
            </a:r>
            <a:r>
              <a:rPr lang="ru-RU" sz="2800" b="1" baseline="30000" dirty="0" smtClean="0"/>
              <a:t>2</a:t>
            </a:r>
            <a:r>
              <a:rPr lang="ru-RU" sz="2800" b="1" baseline="30000" dirty="0"/>
              <a:t>+</a:t>
            </a:r>
            <a:r>
              <a:rPr lang="ru-RU" sz="2800" b="1" dirty="0"/>
              <a:t> + </a:t>
            </a:r>
            <a:r>
              <a:rPr lang="en-US" sz="2800" b="1" dirty="0" smtClean="0"/>
              <a:t>SO42</a:t>
            </a:r>
            <a:r>
              <a:rPr lang="ru-RU" sz="2800" b="1" baseline="30000" dirty="0" smtClean="0"/>
              <a:t>–</a:t>
            </a:r>
            <a:r>
              <a:rPr lang="ru-RU" sz="2800" b="1" dirty="0"/>
              <a:t> + 2K</a:t>
            </a:r>
            <a:r>
              <a:rPr lang="ru-RU" sz="2800" b="1" baseline="30000" dirty="0"/>
              <a:t>+</a:t>
            </a:r>
            <a:r>
              <a:rPr lang="ru-RU" sz="2800" b="1" dirty="0"/>
              <a:t> + 2OH</a:t>
            </a:r>
            <a:r>
              <a:rPr lang="ru-RU" sz="2800" b="1" baseline="30000" dirty="0"/>
              <a:t>–</a:t>
            </a:r>
            <a:r>
              <a:rPr lang="ru-RU" sz="2800" b="1" dirty="0"/>
              <a:t> = 2K</a:t>
            </a:r>
            <a:r>
              <a:rPr lang="ru-RU" sz="2800" b="1" baseline="30000" dirty="0"/>
              <a:t>+</a:t>
            </a:r>
            <a:r>
              <a:rPr lang="ru-RU" sz="2800" b="1" dirty="0"/>
              <a:t> </a:t>
            </a:r>
            <a:r>
              <a:rPr lang="ru-RU" sz="2800" b="1" dirty="0" smtClean="0"/>
              <a:t>+</a:t>
            </a:r>
            <a:r>
              <a:rPr lang="en-US" sz="2800" b="1" dirty="0"/>
              <a:t> SO42</a:t>
            </a:r>
            <a:r>
              <a:rPr lang="ru-RU" sz="2800" b="1" dirty="0" smtClean="0"/>
              <a:t> </a:t>
            </a:r>
            <a:r>
              <a:rPr lang="ru-RU" sz="2800" b="1" baseline="30000" dirty="0" smtClean="0"/>
              <a:t>–</a:t>
            </a:r>
            <a:r>
              <a:rPr lang="ru-RU" sz="2800" b="1" dirty="0"/>
              <a:t> + </a:t>
            </a:r>
            <a:r>
              <a:rPr lang="ru-RU" sz="2800" b="1" dirty="0" err="1"/>
              <a:t>Cu</a:t>
            </a:r>
            <a:r>
              <a:rPr lang="ru-RU" sz="2800" b="1" dirty="0"/>
              <a:t>(OH)</a:t>
            </a:r>
            <a:r>
              <a:rPr lang="ru-RU" sz="2800" b="1" baseline="-25000" dirty="0"/>
              <a:t>2</a:t>
            </a:r>
            <a:r>
              <a:rPr lang="ru-RU" sz="2800" b="1" dirty="0"/>
              <a:t> .</a:t>
            </a:r>
          </a:p>
          <a:p>
            <a:pPr marL="0" indent="0">
              <a:buNone/>
            </a:pPr>
            <a:r>
              <a:rPr lang="ru-RU" sz="2800" b="1" dirty="0" smtClean="0"/>
              <a:t>Cu</a:t>
            </a:r>
            <a:r>
              <a:rPr lang="ru-RU" sz="2800" b="1" baseline="30000" dirty="0" smtClean="0"/>
              <a:t>2</a:t>
            </a:r>
            <a:r>
              <a:rPr lang="ru-RU" sz="2800" b="1" baseline="30000" dirty="0"/>
              <a:t>+</a:t>
            </a:r>
            <a:r>
              <a:rPr lang="ru-RU" sz="2800" b="1" dirty="0"/>
              <a:t> + 2OH</a:t>
            </a:r>
            <a:r>
              <a:rPr lang="ru-RU" sz="2800" b="1" baseline="30000" dirty="0"/>
              <a:t>–</a:t>
            </a:r>
            <a:r>
              <a:rPr lang="ru-RU" sz="2800" b="1" dirty="0"/>
              <a:t> = </a:t>
            </a:r>
            <a:r>
              <a:rPr lang="ru-RU" sz="2800" b="1" dirty="0" err="1"/>
              <a:t>Cu</a:t>
            </a:r>
            <a:r>
              <a:rPr lang="ru-RU" sz="2800" b="1" dirty="0"/>
              <a:t>(OH)</a:t>
            </a:r>
            <a:r>
              <a:rPr lang="ru-RU" sz="2800" b="1" baseline="-25000" dirty="0"/>
              <a:t>2</a:t>
            </a:r>
            <a:r>
              <a:rPr lang="ru-RU" sz="2800" b="1" dirty="0"/>
              <a:t> 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Условия, при которых реакции ионного обмена </a:t>
            </a:r>
            <a:br>
              <a:rPr lang="ru-RU" b="1" i="1" dirty="0"/>
            </a:br>
            <a:r>
              <a:rPr lang="ru-RU" b="1" i="1" dirty="0"/>
              <a:t>протекают до конца.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532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еакция между сульфатом меди и гидрокксидом натрия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31640" y="1628800"/>
            <a:ext cx="6264696" cy="469798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Просмотрите опыт и составьте уравнение реакции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871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2276872"/>
            <a:ext cx="7408333" cy="345069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3200" b="1" dirty="0" smtClean="0">
                <a:hlinkClick r:id="rId2" action="ppaction://hlinksldjump"/>
              </a:rPr>
              <a:t>CuSO4+2NaOH = Cu(OH)2+Na2SO4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>
                <a:hlinkClick r:id="rId3" action="ppaction://hlinksldjump"/>
              </a:rPr>
              <a:t>CuSO4+NaOH = Cu(OH)2+Na2SO4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>
                <a:hlinkClick r:id="rId3" action="ppaction://hlinksldjump"/>
              </a:rPr>
              <a:t>CuSO3+2NaOH </a:t>
            </a:r>
            <a:r>
              <a:rPr lang="en-US" sz="3200" b="1" dirty="0">
                <a:hlinkClick r:id="rId3" action="ppaction://hlinksldjump"/>
              </a:rPr>
              <a:t>= </a:t>
            </a:r>
            <a:r>
              <a:rPr lang="en-US" sz="3200" b="1" dirty="0" smtClean="0">
                <a:hlinkClick r:id="rId3" action="ppaction://hlinksldjump"/>
              </a:rPr>
              <a:t>Cu(OH)2+Na2SO4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>
                <a:hlinkClick r:id="rId3" action="ppaction://hlinksldjump"/>
              </a:rPr>
              <a:t>CuSO3+NaOH </a:t>
            </a:r>
            <a:r>
              <a:rPr lang="en-US" sz="3200" b="1" dirty="0">
                <a:hlinkClick r:id="rId3" action="ppaction://hlinksldjump"/>
              </a:rPr>
              <a:t>= </a:t>
            </a:r>
            <a:r>
              <a:rPr lang="en-US" sz="3200" b="1" dirty="0" smtClean="0">
                <a:hlinkClick r:id="rId3" action="ppaction://hlinksldjump"/>
              </a:rPr>
              <a:t>Cu(OH)2+Na2SO3</a:t>
            </a:r>
            <a:endParaRPr lang="en-US" sz="3200" b="1" dirty="0"/>
          </a:p>
          <a:p>
            <a:pPr marL="457200" indent="-457200">
              <a:buFont typeface="+mj-lt"/>
              <a:buAutoNum type="arabicPeriod"/>
            </a:pPr>
            <a:endParaRPr lang="en-US" sz="3200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Выберите правильный ответ, соответствующий химической реакции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278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неверный</a:t>
            </a:r>
            <a:endParaRPr lang="ru-RU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884368" y="559492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22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772816"/>
            <a:ext cx="7408333" cy="345069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smtClean="0">
                <a:hlinkClick r:id="rId2" action="ppaction://hlinksldjump"/>
              </a:rPr>
              <a:t>Al</a:t>
            </a:r>
            <a:r>
              <a:rPr lang="en-US" baseline="-25000" dirty="0" smtClean="0">
                <a:hlinkClick r:id="rId2" action="ppaction://hlinksldjump"/>
              </a:rPr>
              <a:t>2</a:t>
            </a:r>
            <a:r>
              <a:rPr lang="en-US" dirty="0" smtClean="0">
                <a:hlinkClick r:id="rId2" action="ppaction://hlinksldjump"/>
              </a:rPr>
              <a:t>(SO</a:t>
            </a:r>
            <a:r>
              <a:rPr lang="en-US" baseline="-25000" dirty="0" smtClean="0">
                <a:hlinkClick r:id="rId2" action="ppaction://hlinksldjump"/>
              </a:rPr>
              <a:t>4</a:t>
            </a:r>
            <a:r>
              <a:rPr lang="en-US" dirty="0" smtClean="0">
                <a:hlinkClick r:id="rId2" action="ppaction://hlinksldjump"/>
              </a:rPr>
              <a:t>)</a:t>
            </a:r>
            <a:r>
              <a:rPr lang="en-US" baseline="-25000" dirty="0" smtClean="0">
                <a:hlinkClick r:id="rId2" action="ppaction://hlinksldjump"/>
              </a:rPr>
              <a:t>3</a:t>
            </a:r>
            <a:r>
              <a:rPr lang="en-US" dirty="0">
                <a:hlinkClick r:id="rId2" action="ppaction://hlinksldjump"/>
              </a:rPr>
              <a:t> </a:t>
            </a:r>
            <a:r>
              <a:rPr lang="ru-RU" dirty="0" smtClean="0">
                <a:hlinkClick r:id="rId2" action="ppaction://hlinksldjump"/>
              </a:rPr>
              <a:t>, </a:t>
            </a:r>
            <a:r>
              <a:rPr lang="en-US" dirty="0">
                <a:hlinkClick r:id="rId2" action="ppaction://hlinksldjump"/>
              </a:rPr>
              <a:t> </a:t>
            </a:r>
            <a:r>
              <a:rPr lang="en-US" dirty="0" smtClean="0">
                <a:hlinkClick r:id="rId2" action="ppaction://hlinksldjump"/>
              </a:rPr>
              <a:t>BaCl</a:t>
            </a:r>
            <a:r>
              <a:rPr lang="en-US" baseline="-25000" dirty="0" smtClean="0">
                <a:hlinkClick r:id="rId2" action="ppaction://hlinksldjump"/>
              </a:rPr>
              <a:t>2</a:t>
            </a:r>
            <a:endParaRPr lang="ru-RU" baseline="-25000" dirty="0" smtClean="0"/>
          </a:p>
          <a:p>
            <a:pPr marL="457200" indent="-457200">
              <a:buAutoNum type="arabicPeriod"/>
            </a:pPr>
            <a:endParaRPr lang="ru-RU" baseline="-25000" dirty="0"/>
          </a:p>
          <a:p>
            <a:pPr marL="457200" indent="-457200">
              <a:buAutoNum type="arabicPeriod" startAt="2"/>
            </a:pPr>
            <a:r>
              <a:rPr lang="en-US" dirty="0" smtClean="0">
                <a:hlinkClick r:id="rId3" action="ppaction://hlinksldjump"/>
              </a:rPr>
              <a:t>BaSO</a:t>
            </a:r>
            <a:r>
              <a:rPr lang="en-US" baseline="-25000" dirty="0" smtClean="0">
                <a:hlinkClick r:id="rId3" action="ppaction://hlinksldjump"/>
              </a:rPr>
              <a:t>4</a:t>
            </a:r>
            <a:r>
              <a:rPr lang="ru-RU" baseline="-25000" dirty="0" smtClean="0">
                <a:hlinkClick r:id="rId3" action="ppaction://hlinksldjump"/>
              </a:rPr>
              <a:t>, </a:t>
            </a:r>
            <a:r>
              <a:rPr lang="ru-RU" dirty="0" err="1" smtClean="0">
                <a:hlinkClick r:id="rId3" action="ppaction://hlinksldjump"/>
              </a:rPr>
              <a:t>Cu</a:t>
            </a:r>
            <a:r>
              <a:rPr lang="ru-RU" dirty="0" smtClean="0">
                <a:hlinkClick r:id="rId3" action="ppaction://hlinksldjump"/>
              </a:rPr>
              <a:t>(OH)</a:t>
            </a:r>
            <a:r>
              <a:rPr lang="ru-RU" baseline="-25000" dirty="0" smtClean="0">
                <a:hlinkClick r:id="rId3" action="ppaction://hlinksldjump"/>
              </a:rPr>
              <a:t>2</a:t>
            </a:r>
            <a:endParaRPr lang="ru-RU" baseline="-25000" dirty="0" smtClean="0"/>
          </a:p>
          <a:p>
            <a:pPr marL="457200" indent="-457200">
              <a:buAutoNum type="arabicPeriod" startAt="2"/>
            </a:pPr>
            <a:endParaRPr lang="ru-RU" baseline="-25000" dirty="0" smtClean="0"/>
          </a:p>
          <a:p>
            <a:pPr marL="457200" indent="-457200">
              <a:buAutoNum type="arabicPeriod" startAt="2"/>
            </a:pPr>
            <a:r>
              <a:rPr lang="ru-RU" baseline="-25000" dirty="0"/>
              <a:t> </a:t>
            </a:r>
            <a:r>
              <a:rPr lang="en-US" dirty="0" smtClean="0">
                <a:solidFill>
                  <a:srgbClr val="FF0000"/>
                </a:solidFill>
                <a:hlinkClick r:id="rId3" action="ppaction://hlinksldjump"/>
              </a:rPr>
              <a:t>Fe(OH)</a:t>
            </a:r>
            <a:r>
              <a:rPr lang="en-US" baseline="-25000" dirty="0" smtClean="0">
                <a:solidFill>
                  <a:srgbClr val="FF0000"/>
                </a:solidFill>
                <a:hlinkClick r:id="rId3" action="ppaction://hlinksldjump"/>
              </a:rPr>
              <a:t>3</a:t>
            </a:r>
            <a:r>
              <a:rPr lang="ru-RU" dirty="0" smtClean="0">
                <a:solidFill>
                  <a:srgbClr val="FF0000"/>
                </a:solidFill>
                <a:hlinkClick r:id="rId3" action="ppaction://hlinksldjump"/>
              </a:rPr>
              <a:t>, </a:t>
            </a:r>
            <a:r>
              <a:rPr lang="en-US" dirty="0" smtClean="0">
                <a:solidFill>
                  <a:srgbClr val="FF0000"/>
                </a:solidFill>
                <a:hlinkClick r:id="rId3" action="ppaction://hlinksldjump"/>
              </a:rPr>
              <a:t>FeSO</a:t>
            </a:r>
            <a:r>
              <a:rPr lang="en-US" baseline="-25000" dirty="0" smtClean="0">
                <a:solidFill>
                  <a:srgbClr val="FF0000"/>
                </a:solidFill>
                <a:hlinkClick r:id="rId3" action="ppaction://hlinksldjump"/>
              </a:rPr>
              <a:t>4</a:t>
            </a:r>
            <a:endParaRPr lang="ru-RU" baseline="-25000" dirty="0" smtClean="0">
              <a:solidFill>
                <a:srgbClr val="FF0000"/>
              </a:solidFill>
            </a:endParaRPr>
          </a:p>
          <a:p>
            <a:pPr marL="457200" indent="-457200">
              <a:buAutoNum type="arabicPeriod" startAt="2"/>
            </a:pPr>
            <a:endParaRPr lang="ru-RU" baseline="-25000" dirty="0"/>
          </a:p>
          <a:p>
            <a:pPr marL="457200" indent="-457200">
              <a:buAutoNum type="arabicPeriod" startAt="2"/>
            </a:pPr>
            <a:endParaRPr lang="ru-RU" baseline="-25000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Выберите правильный ответ. По таблице растворимости определите вещества из ряда, нерастворимые в воде.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5565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неверный</a:t>
            </a:r>
            <a:endParaRPr lang="ru-RU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884368" y="559492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07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76064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ЦЕЛЬ урока: сформировать понятие  о реакциях ионного обмена.</a:t>
            </a:r>
          </a:p>
          <a:p>
            <a:r>
              <a:rPr lang="ru-RU" dirty="0"/>
              <a:t>ЗАДАЧИ: </a:t>
            </a:r>
          </a:p>
          <a:p>
            <a:pPr lvl="0"/>
            <a:r>
              <a:rPr lang="ru-RU" dirty="0"/>
              <a:t>Образовательные: познакомить учащихся с реакциями ионного обмена и условиями их протекания; научиться составлять ионные уравнения. Продолжить формирование умений  записывать уравнения  и предвидеть продукты реакций ионного обмена; закрепить понятие об электролитах и способности их распадаться на ионы в растворах; научить  пользоваться таблицей растворимости для прогнозирования возможных химических реакций; совершенствование химического языка учащихся;</a:t>
            </a:r>
          </a:p>
          <a:p>
            <a:pPr lvl="0"/>
            <a:r>
              <a:rPr lang="ru-RU" dirty="0"/>
              <a:t>Воспитательные:  формирование научной картины мира, воспитание бережного отношения к окружающей среде;</a:t>
            </a:r>
          </a:p>
          <a:p>
            <a:pPr lvl="0"/>
            <a:r>
              <a:rPr lang="ru-RU" dirty="0"/>
              <a:t>Развивающие: продолжить формирование у учащихся способности к проведению мысленного эксперимента, развитие памяти, мышления, познавательного интереса к предмету, активное включение учащихся  в самостоятельный поиск знаний; проводить анализ и синтез учебного материала, делать умозаключения и выводы.</a:t>
            </a:r>
          </a:p>
          <a:p>
            <a:r>
              <a:rPr lang="ru-RU" dirty="0"/>
              <a:t>МЕТОДЫ:  </a:t>
            </a:r>
            <a:r>
              <a:rPr lang="ru-RU" dirty="0" smtClean="0"/>
              <a:t>лекция, </a:t>
            </a:r>
            <a:r>
              <a:rPr lang="ru-RU" dirty="0"/>
              <a:t>самостоятельная работа учащихся, химический эксперимент.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18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060848"/>
            <a:ext cx="7992888" cy="3312368"/>
          </a:xfrm>
        </p:spPr>
        <p:txBody>
          <a:bodyPr>
            <a:normAutofit/>
          </a:bodyPr>
          <a:lstStyle/>
          <a:p>
            <a:r>
              <a:rPr lang="ru-RU" i="1" dirty="0" smtClean="0"/>
              <a:t>уравнение </a:t>
            </a:r>
            <a:r>
              <a:rPr lang="ru-RU" i="1" dirty="0"/>
              <a:t>реакции </a:t>
            </a:r>
            <a:r>
              <a:rPr lang="ru-RU" i="1" u="sng" dirty="0"/>
              <a:t>нерастворимого</a:t>
            </a:r>
            <a:r>
              <a:rPr lang="ru-RU" i="1" dirty="0"/>
              <a:t> карбоната с </a:t>
            </a:r>
            <a:r>
              <a:rPr lang="ru-RU" i="1" u="sng" dirty="0"/>
              <a:t>растворимой в воде солью</a:t>
            </a:r>
            <a:r>
              <a:rPr lang="ru-RU" i="1" dirty="0"/>
              <a:t>:</a:t>
            </a:r>
            <a:endParaRPr lang="ru-RU" dirty="0"/>
          </a:p>
          <a:p>
            <a:pPr marL="0" indent="0">
              <a:buNone/>
            </a:pPr>
            <a:r>
              <a:rPr lang="ru-RU" sz="3200" b="1" dirty="0"/>
              <a:t>С</a:t>
            </a:r>
            <a:r>
              <a:rPr lang="en-US" sz="3200" b="1" dirty="0"/>
              <a:t>aCO</a:t>
            </a:r>
            <a:r>
              <a:rPr lang="en-US" sz="3200" b="1" baseline="-25000" dirty="0"/>
              <a:t>3</a:t>
            </a:r>
            <a:r>
              <a:rPr lang="en-US" sz="3200" b="1" dirty="0"/>
              <a:t> + </a:t>
            </a:r>
            <a:r>
              <a:rPr lang="en-US" sz="3200" b="1" dirty="0" smtClean="0"/>
              <a:t>2HCl </a:t>
            </a:r>
            <a:r>
              <a:rPr lang="en-US" sz="3200" b="1" dirty="0"/>
              <a:t>= </a:t>
            </a:r>
            <a:r>
              <a:rPr lang="en-US" sz="3200" b="1" dirty="0" smtClean="0"/>
              <a:t>CaCl</a:t>
            </a:r>
            <a:r>
              <a:rPr lang="en-US" sz="3200" b="1" baseline="-25000" dirty="0" smtClean="0"/>
              <a:t>2</a:t>
            </a:r>
            <a:r>
              <a:rPr lang="en-US" sz="3200" b="1" dirty="0"/>
              <a:t> + CO</a:t>
            </a:r>
            <a:r>
              <a:rPr lang="en-US" sz="3200" b="1" baseline="-25000" dirty="0"/>
              <a:t>2</a:t>
            </a:r>
            <a:r>
              <a:rPr lang="ru-RU" sz="3200" b="1" dirty="0"/>
              <a:t> </a:t>
            </a:r>
            <a:r>
              <a:rPr lang="en-US" sz="3200" b="1" dirty="0" smtClean="0"/>
              <a:t>+</a:t>
            </a:r>
            <a:r>
              <a:rPr lang="ru-RU" sz="3200" b="1" dirty="0"/>
              <a:t> H</a:t>
            </a:r>
            <a:r>
              <a:rPr lang="ru-RU" sz="3200" b="1" baseline="-25000" dirty="0"/>
              <a:t>2</a:t>
            </a:r>
            <a:r>
              <a:rPr lang="ru-RU" sz="3200" b="1" dirty="0"/>
              <a:t>O</a:t>
            </a:r>
          </a:p>
          <a:p>
            <a:pPr marL="0" indent="0">
              <a:buNone/>
            </a:pPr>
            <a:r>
              <a:rPr lang="ru-RU" sz="3200" b="1" dirty="0" smtClean="0"/>
              <a:t>СaCO</a:t>
            </a:r>
            <a:r>
              <a:rPr lang="ru-RU" sz="3200" b="1" baseline="-25000" dirty="0" smtClean="0"/>
              <a:t>3</a:t>
            </a:r>
            <a:r>
              <a:rPr lang="ru-RU" sz="3200" b="1" dirty="0"/>
              <a:t> + </a:t>
            </a:r>
            <a:r>
              <a:rPr lang="en-US" sz="3200" b="1" dirty="0" smtClean="0"/>
              <a:t>2H</a:t>
            </a:r>
            <a:r>
              <a:rPr lang="ru-RU" sz="3200" b="1" baseline="30000" dirty="0" smtClean="0"/>
              <a:t>+</a:t>
            </a:r>
            <a:r>
              <a:rPr lang="ru-RU" sz="3200" b="1" dirty="0"/>
              <a:t> + 2Cl</a:t>
            </a:r>
            <a:r>
              <a:rPr lang="ru-RU" sz="3200" b="1" baseline="30000" dirty="0"/>
              <a:t>–</a:t>
            </a:r>
            <a:r>
              <a:rPr lang="ru-RU" sz="3200" b="1" dirty="0"/>
              <a:t> </a:t>
            </a:r>
            <a:r>
              <a:rPr lang="ru-RU" sz="3200" b="1" dirty="0" smtClean="0"/>
              <a:t> </a:t>
            </a:r>
            <a:r>
              <a:rPr lang="ru-RU" sz="3200" b="1" dirty="0"/>
              <a:t>= </a:t>
            </a:r>
            <a:r>
              <a:rPr lang="ru-RU" sz="3200" b="1" dirty="0" smtClean="0"/>
              <a:t> </a:t>
            </a:r>
            <a:r>
              <a:rPr lang="ru-RU" sz="3200" b="1" dirty="0"/>
              <a:t>Ca</a:t>
            </a:r>
            <a:r>
              <a:rPr lang="ru-RU" sz="3200" b="1" baseline="30000" dirty="0"/>
              <a:t>2+ </a:t>
            </a:r>
            <a:r>
              <a:rPr lang="ru-RU" sz="3200" b="1" dirty="0"/>
              <a:t>+ 2Cl</a:t>
            </a:r>
            <a:r>
              <a:rPr lang="ru-RU" sz="3200" b="1" baseline="30000" dirty="0"/>
              <a:t>–</a:t>
            </a:r>
            <a:r>
              <a:rPr lang="ru-RU" sz="3200" b="1" dirty="0"/>
              <a:t> + CO</a:t>
            </a:r>
            <a:r>
              <a:rPr lang="ru-RU" sz="3200" b="1" baseline="-25000" dirty="0"/>
              <a:t>2</a:t>
            </a:r>
            <a:r>
              <a:rPr lang="ru-RU" sz="3200" b="1" dirty="0"/>
              <a:t> </a:t>
            </a:r>
            <a:r>
              <a:rPr lang="en-US" sz="3200" b="1" dirty="0" smtClean="0"/>
              <a:t>+</a:t>
            </a:r>
            <a:r>
              <a:rPr lang="ru-RU" sz="3200" b="1" dirty="0"/>
              <a:t>H</a:t>
            </a:r>
            <a:r>
              <a:rPr lang="ru-RU" sz="3200" b="1" baseline="-25000" dirty="0"/>
              <a:t>2</a:t>
            </a:r>
            <a:r>
              <a:rPr lang="ru-RU" sz="3200" b="1" dirty="0"/>
              <a:t>O</a:t>
            </a:r>
          </a:p>
          <a:p>
            <a:pPr marL="0" indent="0">
              <a:buNone/>
            </a:pPr>
            <a:r>
              <a:rPr lang="ru-RU" sz="3200" b="1" dirty="0" smtClean="0"/>
              <a:t>СaCO</a:t>
            </a:r>
            <a:r>
              <a:rPr lang="ru-RU" sz="3200" b="1" baseline="-25000" dirty="0" smtClean="0"/>
              <a:t>3</a:t>
            </a:r>
            <a:r>
              <a:rPr lang="ru-RU" sz="3200" b="1" dirty="0"/>
              <a:t> </a:t>
            </a:r>
            <a:r>
              <a:rPr lang="ru-RU" sz="3200" b="1" dirty="0" smtClean="0"/>
              <a:t> </a:t>
            </a:r>
            <a:r>
              <a:rPr lang="ru-RU" sz="3200" b="1" dirty="0"/>
              <a:t>= </a:t>
            </a:r>
            <a:r>
              <a:rPr lang="ru-RU" sz="3200" b="1" dirty="0" smtClean="0"/>
              <a:t>Ca</a:t>
            </a:r>
            <a:r>
              <a:rPr lang="ru-RU" sz="3200" b="1" baseline="30000" dirty="0" smtClean="0"/>
              <a:t>2</a:t>
            </a:r>
            <a:r>
              <a:rPr lang="ru-RU" sz="3200" b="1" baseline="30000" dirty="0"/>
              <a:t>+</a:t>
            </a:r>
            <a:r>
              <a:rPr lang="ru-RU" sz="3200" b="1" dirty="0"/>
              <a:t> + CO</a:t>
            </a:r>
            <a:r>
              <a:rPr lang="ru-RU" sz="3200" b="1" baseline="-25000" dirty="0"/>
              <a:t>2</a:t>
            </a:r>
            <a:r>
              <a:rPr lang="ru-RU" sz="3200" b="1" dirty="0"/>
              <a:t> </a:t>
            </a:r>
            <a:r>
              <a:rPr lang="en-US" sz="3200" b="1" dirty="0" smtClean="0"/>
              <a:t>+ </a:t>
            </a:r>
            <a:r>
              <a:rPr lang="ru-RU" sz="3200" b="1" dirty="0" smtClean="0"/>
              <a:t>H</a:t>
            </a:r>
            <a:r>
              <a:rPr lang="ru-RU" sz="3200" b="1" baseline="-25000" dirty="0" smtClean="0"/>
              <a:t>2</a:t>
            </a:r>
            <a:r>
              <a:rPr lang="ru-RU" sz="3200" b="1" dirty="0" smtClean="0"/>
              <a:t>O</a:t>
            </a:r>
            <a:endParaRPr lang="ru-RU" sz="3200" b="1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Если в результате реакции выделяется газообразное вещество.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8124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Взаимодействие карбоната натрия и соляной кислоты К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75656" y="1844824"/>
            <a:ext cx="6048672" cy="453598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Просмотрите опыт и составьте уравнение реакции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82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916832"/>
            <a:ext cx="7408333" cy="345069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3200" b="1" dirty="0" smtClean="0">
                <a:hlinkClick r:id="rId2" action="ppaction://hlinksldjump"/>
              </a:rPr>
              <a:t>Na2CO3+H2SO4 = Na2SO4 + H2CO3</a:t>
            </a:r>
            <a:endParaRPr lang="en-US" sz="3200" b="1" dirty="0" smtClean="0"/>
          </a:p>
          <a:p>
            <a:pPr marL="457200" indent="-457200">
              <a:buFont typeface="Symbol" pitchFamily="18" charset="2"/>
              <a:buAutoNum type="arabicPeriod"/>
            </a:pPr>
            <a:r>
              <a:rPr lang="en-US" sz="3200" b="1" dirty="0">
                <a:hlinkClick r:id="rId3" action="ppaction://hlinksldjump"/>
              </a:rPr>
              <a:t>Na2CO3+H2SO4 = Na2SO4 + </a:t>
            </a:r>
            <a:r>
              <a:rPr lang="en-US" sz="3200" b="1" dirty="0" smtClean="0">
                <a:hlinkClick r:id="rId3" action="ppaction://hlinksldjump"/>
              </a:rPr>
              <a:t>H2O+CO2</a:t>
            </a:r>
            <a:endParaRPr lang="en-US" sz="3200" b="1" dirty="0" smtClean="0"/>
          </a:p>
          <a:p>
            <a:pPr marL="457200" indent="-457200">
              <a:buFont typeface="Symbol" pitchFamily="18" charset="2"/>
              <a:buAutoNum type="arabicPeriod"/>
            </a:pPr>
            <a:r>
              <a:rPr lang="en-US" sz="3200" b="1" dirty="0" smtClean="0">
                <a:hlinkClick r:id="rId2" action="ppaction://hlinksldjump"/>
              </a:rPr>
              <a:t>NaCO3+H2SO4</a:t>
            </a:r>
            <a:r>
              <a:rPr lang="en-US" sz="3200" b="1" dirty="0">
                <a:hlinkClick r:id="rId2" action="ppaction://hlinksldjump"/>
              </a:rPr>
              <a:t> = Na2SO4 + </a:t>
            </a:r>
            <a:r>
              <a:rPr lang="en-US" sz="3200" b="1" dirty="0" smtClean="0">
                <a:hlinkClick r:id="rId2" action="ppaction://hlinksldjump"/>
              </a:rPr>
              <a:t>H2O+CO2</a:t>
            </a:r>
          </a:p>
          <a:p>
            <a:pPr marL="457200" indent="-457200">
              <a:buFont typeface="Symbol" pitchFamily="18" charset="2"/>
              <a:buAutoNum type="arabicPeriod"/>
            </a:pPr>
            <a:r>
              <a:rPr lang="en-US" sz="3200" b="1" dirty="0" smtClean="0">
                <a:hlinkClick r:id="rId2" action="ppaction://hlinksldjump"/>
              </a:rPr>
              <a:t>Na2CO3+H2SO3 </a:t>
            </a:r>
            <a:r>
              <a:rPr lang="en-US" sz="3200" b="1" dirty="0">
                <a:hlinkClick r:id="rId2" action="ppaction://hlinksldjump"/>
              </a:rPr>
              <a:t>= </a:t>
            </a:r>
            <a:r>
              <a:rPr lang="en-US" sz="3200" b="1" dirty="0" smtClean="0">
                <a:hlinkClick r:id="rId2" action="ppaction://hlinksldjump"/>
              </a:rPr>
              <a:t>Na2SO3 </a:t>
            </a:r>
            <a:r>
              <a:rPr lang="en-US" sz="3200" b="1" dirty="0">
                <a:hlinkClick r:id="rId2" action="ppaction://hlinksldjump"/>
              </a:rPr>
              <a:t>+ H2O+CO2</a:t>
            </a:r>
            <a:endParaRPr lang="en-US" sz="3200" b="1" dirty="0"/>
          </a:p>
          <a:p>
            <a:pPr marL="457200" indent="-457200">
              <a:buFont typeface="Symbol" pitchFamily="18" charset="2"/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Выберите правильный ответ, соответствующий химической реакции</a:t>
            </a:r>
          </a:p>
        </p:txBody>
      </p:sp>
    </p:spTree>
    <p:extLst>
      <p:ext uri="{BB962C8B-B14F-4D97-AF65-F5344CB8AC3E}">
        <p14:creationId xmlns:p14="http://schemas.microsoft.com/office/powerpoint/2010/main" val="1529258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неверный</a:t>
            </a:r>
            <a:endParaRPr lang="ru-RU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884368" y="559492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05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340768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1.С </a:t>
            </a:r>
            <a:r>
              <a:rPr lang="ru-RU" dirty="0"/>
              <a:t>выделением газа протекает реакция между:</a:t>
            </a:r>
          </a:p>
          <a:p>
            <a:r>
              <a:rPr lang="ru-RU" dirty="0">
                <a:solidFill>
                  <a:srgbClr val="FF0000"/>
                </a:solidFill>
                <a:hlinkClick r:id="rId2" action="ppaction://hlinksldjump"/>
              </a:rPr>
              <a:t>1)</a:t>
            </a:r>
            <a:r>
              <a:rPr lang="ru-RU" dirty="0">
                <a:hlinkClick r:id="rId2" action="ppaction://hlinksldjump"/>
              </a:rPr>
              <a:t> карбонатом натрия и нитратом магния</a:t>
            </a:r>
            <a:endParaRPr lang="ru-RU" dirty="0"/>
          </a:p>
          <a:p>
            <a:r>
              <a:rPr lang="ru-RU" dirty="0">
                <a:hlinkClick r:id="rId2" action="ppaction://hlinksldjump"/>
              </a:rPr>
              <a:t>2) фосфорной кислотой и нитратом бария</a:t>
            </a:r>
            <a:endParaRPr lang="ru-RU" dirty="0"/>
          </a:p>
          <a:p>
            <a:r>
              <a:rPr lang="ru-RU" dirty="0">
                <a:hlinkClick r:id="rId2" action="ppaction://hlinksldjump"/>
              </a:rPr>
              <a:t>3) хлоридом аммония и гидроксидом кальция</a:t>
            </a:r>
            <a:endParaRPr lang="ru-RU" dirty="0"/>
          </a:p>
          <a:p>
            <a:r>
              <a:rPr lang="ru-RU" dirty="0">
                <a:hlinkClick r:id="rId2" action="ppaction://hlinksldjump"/>
              </a:rPr>
              <a:t>4) хлоридом калия и нитратом серебра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19256" cy="100244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Выполните тест: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5617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неверный</a:t>
            </a:r>
            <a:endParaRPr lang="ru-RU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884368" y="559492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07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700808"/>
            <a:ext cx="7704856" cy="4392488"/>
          </a:xfrm>
        </p:spPr>
        <p:txBody>
          <a:bodyPr>
            <a:normAutofit/>
          </a:bodyPr>
          <a:lstStyle/>
          <a:p>
            <a:r>
              <a:rPr lang="ru-RU" sz="3600" b="1" dirty="0"/>
              <a:t>Выделение газа происходит в результате взаимодействия ионов</a:t>
            </a:r>
          </a:p>
          <a:p>
            <a:pPr marL="0" indent="0">
              <a:buNone/>
            </a:pPr>
            <a:r>
              <a:rPr lang="ru-RU" sz="3600" b="1" dirty="0">
                <a:hlinkClick r:id="rId2" action="ppaction://hlinksldjump"/>
              </a:rPr>
              <a:t>1) H⁺ и  CI⁻ </a:t>
            </a:r>
            <a:endParaRPr lang="ru-RU" sz="3600" b="1" dirty="0"/>
          </a:p>
          <a:p>
            <a:pPr marL="0" indent="0">
              <a:buNone/>
            </a:pPr>
            <a:r>
              <a:rPr lang="ru-RU" sz="3600" b="1" dirty="0">
                <a:solidFill>
                  <a:srgbClr val="FF0000"/>
                </a:solidFill>
                <a:hlinkClick r:id="rId3" action="ppaction://hlinksldjump"/>
              </a:rPr>
              <a:t>2)</a:t>
            </a:r>
            <a:r>
              <a:rPr lang="ru-RU" sz="3600" b="1" dirty="0">
                <a:hlinkClick r:id="rId3" action="ppaction://hlinksldjump"/>
              </a:rPr>
              <a:t> H⁺ и SO₃²⁻</a:t>
            </a:r>
            <a:endParaRPr lang="ru-RU" sz="3600" b="1" dirty="0"/>
          </a:p>
          <a:p>
            <a:pPr marL="0" indent="0">
              <a:buNone/>
            </a:pPr>
            <a:r>
              <a:rPr lang="ru-RU" sz="3600" b="1" dirty="0">
                <a:hlinkClick r:id="rId2" action="ppaction://hlinksldjump"/>
              </a:rPr>
              <a:t>3) NH₄⁺ и  PO₄³⁻</a:t>
            </a:r>
            <a:endParaRPr lang="ru-RU" sz="3600" b="1" dirty="0"/>
          </a:p>
          <a:p>
            <a:pPr marL="0" indent="0">
              <a:buNone/>
            </a:pPr>
            <a:r>
              <a:rPr lang="ru-RU" sz="3600" b="1" dirty="0">
                <a:hlinkClick r:id="rId3" action="ppaction://hlinksldjump"/>
              </a:rPr>
              <a:t>4) NH₄⁺  и    S²⁻</a:t>
            </a:r>
            <a:endParaRPr lang="ru-RU" sz="3600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Выберите правильный 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043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неверный</a:t>
            </a:r>
            <a:endParaRPr lang="ru-RU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884368" y="559492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07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916832"/>
            <a:ext cx="7488832" cy="4032448"/>
          </a:xfrm>
        </p:spPr>
        <p:txBody>
          <a:bodyPr>
            <a:normAutofit/>
          </a:bodyPr>
          <a:lstStyle/>
          <a:p>
            <a:r>
              <a:rPr lang="ru-RU" sz="3600" b="1" dirty="0"/>
              <a:t>К реакциям обмена относят реакцию, уравнение которой</a:t>
            </a:r>
          </a:p>
          <a:p>
            <a:r>
              <a:rPr lang="ru-RU" sz="3600" b="1" dirty="0">
                <a:hlinkClick r:id="rId2" action="ppaction://hlinksldjump"/>
              </a:rPr>
              <a:t>1) </a:t>
            </a:r>
            <a:r>
              <a:rPr lang="en-US" sz="3600" b="1" dirty="0" err="1">
                <a:hlinkClick r:id="rId2" action="ppaction://hlinksldjump"/>
              </a:rPr>
              <a:t>CaO</a:t>
            </a:r>
            <a:r>
              <a:rPr lang="en-US" sz="3600" b="1" dirty="0">
                <a:hlinkClick r:id="rId2" action="ppaction://hlinksldjump"/>
              </a:rPr>
              <a:t> + SO₃= </a:t>
            </a:r>
            <a:r>
              <a:rPr lang="en-US" sz="3600" b="1" dirty="0" err="1">
                <a:hlinkClick r:id="rId2" action="ppaction://hlinksldjump"/>
              </a:rPr>
              <a:t>CaSO</a:t>
            </a:r>
            <a:r>
              <a:rPr lang="en-US" sz="3600" b="1" dirty="0">
                <a:hlinkClick r:id="rId2" action="ppaction://hlinksldjump"/>
              </a:rPr>
              <a:t>₄</a:t>
            </a:r>
            <a:endParaRPr lang="en-US" sz="3600" b="1" dirty="0"/>
          </a:p>
          <a:p>
            <a:r>
              <a:rPr lang="en-US" sz="3600" b="1" dirty="0">
                <a:hlinkClick r:id="rId2" action="ppaction://hlinksldjump"/>
              </a:rPr>
              <a:t>2) 2Na + 2H₂O = 2NaOH +H₂</a:t>
            </a:r>
            <a:endParaRPr lang="en-US" sz="3600" b="1" dirty="0"/>
          </a:p>
          <a:p>
            <a:r>
              <a:rPr lang="en-US" sz="3600" b="1" dirty="0">
                <a:hlinkClick r:id="rId2" action="ppaction://hlinksldjump"/>
              </a:rPr>
              <a:t>3) 2Al(OH)₃ = </a:t>
            </a:r>
            <a:r>
              <a:rPr lang="en-US" sz="3600" b="1" dirty="0" err="1">
                <a:hlinkClick r:id="rId2" action="ppaction://hlinksldjump"/>
              </a:rPr>
              <a:t>Al₂O</a:t>
            </a:r>
            <a:r>
              <a:rPr lang="en-US" sz="3600" b="1" dirty="0">
                <a:hlinkClick r:id="rId2" action="ppaction://hlinksldjump"/>
              </a:rPr>
              <a:t>₃+H₂O</a:t>
            </a:r>
            <a:endParaRPr lang="en-US" sz="3600" b="1" dirty="0"/>
          </a:p>
          <a:p>
            <a:r>
              <a:rPr lang="en-US" sz="3600" b="1" dirty="0">
                <a:solidFill>
                  <a:srgbClr val="FF0000"/>
                </a:solidFill>
                <a:hlinkClick r:id="rId3" action="ppaction://hlinksldjump"/>
              </a:rPr>
              <a:t>4)</a:t>
            </a:r>
            <a:r>
              <a:rPr lang="en-US" sz="3600" b="1" dirty="0">
                <a:hlinkClick r:id="rId3" action="ppaction://hlinksldjump"/>
              </a:rPr>
              <a:t> H₂S + 2KOH= K₂S + 2H₂O</a:t>
            </a:r>
            <a:endParaRPr lang="en-US" sz="3600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Выберите правильный 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85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неверный</a:t>
            </a:r>
            <a:endParaRPr lang="ru-RU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884368" y="559492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07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Реакции </a:t>
            </a:r>
            <a:r>
              <a:rPr lang="ru-RU" dirty="0"/>
              <a:t>ионного обмена – это реакции, при которых два сложных вещества обмениваются своими составными частями.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Это </a:t>
            </a:r>
            <a:r>
              <a:rPr lang="ru-RU" dirty="0"/>
              <a:t>тип реакций, протекающих без изменения степеней окисления элементов в веществах. В общем виде </a:t>
            </a:r>
            <a:r>
              <a:rPr lang="ru-RU" dirty="0" smtClean="0"/>
              <a:t>реакции </a:t>
            </a:r>
            <a:r>
              <a:rPr lang="ru-RU" dirty="0"/>
              <a:t>ионного обмена можно представить: </a:t>
            </a:r>
            <a:r>
              <a:rPr lang="en-US" dirty="0" smtClean="0"/>
              <a:t>AB</a:t>
            </a:r>
            <a:r>
              <a:rPr lang="ru-RU" dirty="0"/>
              <a:t>+</a:t>
            </a:r>
            <a:r>
              <a:rPr lang="en-US" dirty="0"/>
              <a:t>CD</a:t>
            </a:r>
            <a:r>
              <a:rPr lang="ru-RU" dirty="0"/>
              <a:t>=</a:t>
            </a:r>
            <a:r>
              <a:rPr lang="en-US" dirty="0"/>
              <a:t>AD</a:t>
            </a:r>
            <a:r>
              <a:rPr lang="ru-RU" dirty="0"/>
              <a:t>+</a:t>
            </a:r>
            <a:r>
              <a:rPr lang="en-US" dirty="0"/>
              <a:t>CB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Реакции ионного обмена и условия их протекания до конца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09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204864"/>
            <a:ext cx="8064896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/>
              <a:t>Вещество, при диссоциации которого образуется сульфид-ион, имеет формулу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FF0000"/>
                </a:solidFill>
                <a:hlinkClick r:id="rId2" action="ppaction://hlinksldjump"/>
              </a:rPr>
              <a:t>1)</a:t>
            </a:r>
            <a:r>
              <a:rPr lang="ru-RU" sz="3200" b="1" dirty="0">
                <a:hlinkClick r:id="rId2" action="ppaction://hlinksldjump"/>
              </a:rPr>
              <a:t> </a:t>
            </a:r>
            <a:r>
              <a:rPr lang="ru-RU" sz="3200" b="1" dirty="0" err="1">
                <a:hlinkClick r:id="rId2" action="ppaction://hlinksldjump"/>
              </a:rPr>
              <a:t>Na₂S</a:t>
            </a:r>
            <a:r>
              <a:rPr lang="ru-RU" sz="3200" b="1" dirty="0">
                <a:hlinkClick r:id="rId2" action="ppaction://hlinksldjump"/>
              </a:rPr>
              <a:t>           </a:t>
            </a:r>
            <a:r>
              <a:rPr lang="ru-RU" sz="3200" b="1" dirty="0">
                <a:hlinkClick r:id="rId3" action="ppaction://hlinksldjump"/>
              </a:rPr>
              <a:t>2) S          3) K₂SO₃              4) </a:t>
            </a:r>
            <a:r>
              <a:rPr lang="ru-RU" sz="3200" b="1" dirty="0" err="1">
                <a:hlinkClick r:id="rId3" action="ppaction://hlinksldjump"/>
              </a:rPr>
              <a:t>CuSO</a:t>
            </a:r>
            <a:r>
              <a:rPr lang="ru-RU" sz="3200" b="1" dirty="0">
                <a:hlinkClick r:id="rId3" action="ppaction://hlinksldjump"/>
              </a:rPr>
              <a:t>₄</a:t>
            </a:r>
            <a:endParaRPr lang="ru-RU" sz="3200" b="1" dirty="0"/>
          </a:p>
          <a:p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Выберите правильный 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48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неверный</a:t>
            </a:r>
            <a:endParaRPr lang="ru-RU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884368" y="559492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07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1844824"/>
            <a:ext cx="7560840" cy="41764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4200" b="1" dirty="0"/>
              <a:t>При взаимодействии гидроксида железа (||) с раствором серной кислоты образуются</a:t>
            </a:r>
          </a:p>
          <a:p>
            <a:pPr marL="0" indent="0">
              <a:buNone/>
            </a:pPr>
            <a:r>
              <a:rPr lang="ru-RU" sz="4200" b="1" dirty="0">
                <a:solidFill>
                  <a:srgbClr val="FF0000"/>
                </a:solidFill>
                <a:hlinkClick r:id="rId2" action="ppaction://hlinksldjump"/>
              </a:rPr>
              <a:t>1)</a:t>
            </a:r>
            <a:r>
              <a:rPr lang="ru-RU" sz="4200" b="1" dirty="0">
                <a:hlinkClick r:id="rId2" action="ppaction://hlinksldjump"/>
              </a:rPr>
              <a:t> </a:t>
            </a:r>
            <a:r>
              <a:rPr lang="en-US" sz="4200" b="1" dirty="0" err="1">
                <a:hlinkClick r:id="rId2" action="ppaction://hlinksldjump"/>
              </a:rPr>
              <a:t>FeSO</a:t>
            </a:r>
            <a:r>
              <a:rPr lang="en-US" sz="4200" b="1" dirty="0">
                <a:hlinkClick r:id="rId2" action="ppaction://hlinksldjump"/>
              </a:rPr>
              <a:t>₄      H₂O   </a:t>
            </a:r>
            <a:endParaRPr lang="ru-RU" sz="4200" b="1" dirty="0" smtClean="0"/>
          </a:p>
          <a:p>
            <a:pPr marL="0" indent="0">
              <a:buNone/>
            </a:pPr>
            <a:r>
              <a:rPr lang="en-US" sz="4200" b="1" dirty="0" smtClean="0">
                <a:hlinkClick r:id="rId3" action="ppaction://hlinksldjump"/>
              </a:rPr>
              <a:t>2</a:t>
            </a:r>
            <a:r>
              <a:rPr lang="en-US" sz="4200" b="1" dirty="0">
                <a:hlinkClick r:id="rId3" action="ppaction://hlinksldjump"/>
              </a:rPr>
              <a:t>) Fe₂(SO₄)₃       H₂O   </a:t>
            </a:r>
            <a:endParaRPr lang="ru-RU" sz="4200" b="1" dirty="0" smtClean="0"/>
          </a:p>
          <a:p>
            <a:pPr marL="0" indent="0">
              <a:buNone/>
            </a:pPr>
            <a:r>
              <a:rPr lang="en-US" sz="4200" b="1" dirty="0" smtClean="0">
                <a:hlinkClick r:id="rId3" action="ppaction://hlinksldjump"/>
              </a:rPr>
              <a:t>3</a:t>
            </a:r>
            <a:r>
              <a:rPr lang="en-US" sz="4200" b="1" dirty="0">
                <a:hlinkClick r:id="rId3" action="ppaction://hlinksldjump"/>
              </a:rPr>
              <a:t>) </a:t>
            </a:r>
            <a:r>
              <a:rPr lang="en-US" sz="4200" b="1" dirty="0" smtClean="0">
                <a:hlinkClick r:id="rId3" action="ppaction://hlinksldjump"/>
              </a:rPr>
              <a:t> </a:t>
            </a:r>
            <a:r>
              <a:rPr lang="en-US" sz="4200" b="1" dirty="0" err="1">
                <a:hlinkClick r:id="rId3" action="ppaction://hlinksldjump"/>
              </a:rPr>
              <a:t>FeSO</a:t>
            </a:r>
            <a:r>
              <a:rPr lang="en-US" sz="4200" b="1" dirty="0">
                <a:hlinkClick r:id="rId3" action="ppaction://hlinksldjump"/>
              </a:rPr>
              <a:t>₄      H₂     </a:t>
            </a:r>
            <a:endParaRPr lang="ru-RU" sz="4200" b="1" dirty="0" smtClean="0"/>
          </a:p>
          <a:p>
            <a:pPr marL="0" indent="0">
              <a:buNone/>
            </a:pPr>
            <a:r>
              <a:rPr lang="en-US" sz="4200" b="1" dirty="0" smtClean="0"/>
              <a:t> </a:t>
            </a:r>
            <a:r>
              <a:rPr lang="en-US" sz="4200" b="1" dirty="0">
                <a:hlinkClick r:id="rId3" action="ppaction://hlinksldjump"/>
              </a:rPr>
              <a:t>4) Fe₂(SO₄)₃       H₂</a:t>
            </a:r>
            <a:endParaRPr lang="en-US" sz="4200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Выберите правильный ответ.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4755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неверный</a:t>
            </a:r>
            <a:endParaRPr lang="ru-RU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884368" y="559492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07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620688"/>
            <a:ext cx="8748464" cy="5472608"/>
          </a:xfrm>
        </p:spPr>
        <p:txBody>
          <a:bodyPr/>
          <a:lstStyle/>
          <a:p>
            <a:r>
              <a:rPr lang="ru-RU" sz="3200" dirty="0" smtClean="0"/>
              <a:t>Выберите правильный ответ.</a:t>
            </a:r>
            <a:endParaRPr lang="ru-RU" sz="3200" dirty="0"/>
          </a:p>
          <a:p>
            <a:r>
              <a:rPr lang="ru-RU" sz="3200" dirty="0" smtClean="0"/>
              <a:t>Практически </a:t>
            </a:r>
            <a:r>
              <a:rPr lang="ru-RU" sz="3200" u="sng" dirty="0"/>
              <a:t>необратимо</a:t>
            </a:r>
            <a:r>
              <a:rPr lang="ru-RU" sz="3200" dirty="0"/>
              <a:t> протекает реакция ионного обмена между </a:t>
            </a:r>
            <a:r>
              <a:rPr lang="ru-RU" sz="3200" dirty="0" smtClean="0"/>
              <a:t>растворами:</a:t>
            </a:r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>
                <a:hlinkClick r:id="rId2" action="ppaction://hlinksldjump"/>
              </a:rPr>
              <a:t>1) </a:t>
            </a:r>
            <a:r>
              <a:rPr lang="ru-RU" sz="3200" b="1" dirty="0">
                <a:hlinkClick r:id="rId2" action="ppaction://hlinksldjump"/>
              </a:rPr>
              <a:t>хлорида калия и нитрата цинка</a:t>
            </a:r>
            <a:endParaRPr lang="ru-RU" sz="3200" b="1" dirty="0"/>
          </a:p>
          <a:p>
            <a:pPr marL="0" indent="0">
              <a:buNone/>
            </a:pPr>
            <a:r>
              <a:rPr lang="ru-RU" sz="3200" b="1" dirty="0">
                <a:solidFill>
                  <a:srgbClr val="FF0000"/>
                </a:solidFill>
                <a:hlinkClick r:id="rId3" action="ppaction://hlinksldjump"/>
              </a:rPr>
              <a:t>2) </a:t>
            </a:r>
            <a:r>
              <a:rPr lang="ru-RU" sz="3200" b="1" dirty="0">
                <a:hlinkClick r:id="rId3" action="ppaction://hlinksldjump"/>
              </a:rPr>
              <a:t>сульфата калия и нитрата бария</a:t>
            </a:r>
            <a:endParaRPr lang="ru-RU" sz="3200" b="1" dirty="0"/>
          </a:p>
          <a:p>
            <a:pPr marL="0" indent="0">
              <a:buNone/>
            </a:pPr>
            <a:r>
              <a:rPr lang="ru-RU" sz="3200" b="1" dirty="0">
                <a:hlinkClick r:id="rId2" action="ppaction://hlinksldjump"/>
              </a:rPr>
              <a:t>3) сульфата натрия и гидроксида калия</a:t>
            </a:r>
            <a:endParaRPr lang="ru-RU" sz="3200" b="1" dirty="0"/>
          </a:p>
          <a:p>
            <a:pPr marL="0" indent="0">
              <a:buNone/>
            </a:pPr>
            <a:r>
              <a:rPr lang="ru-RU" sz="3200" b="1" dirty="0">
                <a:hlinkClick r:id="rId2" action="ppaction://hlinksldjump"/>
              </a:rPr>
              <a:t>4) нитрата натрия и сульфата железа (||)</a:t>
            </a:r>
            <a:endParaRPr lang="ru-RU" sz="3200" b="1" dirty="0"/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05650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неверный</a:t>
            </a:r>
            <a:endParaRPr lang="ru-RU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884368" y="559492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07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7300333" cy="2121685"/>
          </a:xfrm>
        </p:spPr>
        <p:txBody>
          <a:bodyPr/>
          <a:lstStyle/>
          <a:p>
            <a:r>
              <a:rPr lang="en-US" dirty="0">
                <a:hlinkClick r:id="rId2"/>
              </a:rPr>
              <a:t>http://testedu.ru/test/ximiya/11-klass/test-dlya-podgotovki-k-ege-a-23-reakczii-ionnogo-obmena.html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 желании выполните тест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4221088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http://chem.reshuege.ru/test?theme=93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20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268760"/>
            <a:ext cx="7776864" cy="4752528"/>
          </a:xfrm>
        </p:spPr>
        <p:txBody>
          <a:bodyPr/>
          <a:lstStyle/>
          <a:p>
            <a:r>
              <a:rPr lang="ru-RU" dirty="0" smtClean="0"/>
              <a:t>К реакциям обмена относится схема:</a:t>
            </a:r>
          </a:p>
          <a:p>
            <a:r>
              <a:rPr lang="en-US" dirty="0" smtClean="0">
                <a:hlinkClick r:id="rId2" action="ppaction://hlinksldjump"/>
              </a:rPr>
              <a:t>A+B=AB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  <a:hlinkClick r:id="rId3" action="ppaction://hlinksldjump"/>
              </a:rPr>
              <a:t>AB+CD=AD+CB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hlinkClick r:id="rId2" action="ppaction://hlinksldjump"/>
              </a:rPr>
              <a:t>ABCD = AD+C+BD</a:t>
            </a:r>
            <a:endParaRPr lang="en-US" dirty="0" smtClean="0"/>
          </a:p>
          <a:p>
            <a:r>
              <a:rPr lang="en-US" dirty="0" smtClean="0">
                <a:hlinkClick r:id="rId2" action="ppaction://hlinksldjump"/>
              </a:rPr>
              <a:t>AB+C=AC+B</a:t>
            </a:r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130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неверный</a:t>
            </a:r>
            <a:endParaRPr lang="ru-RU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884368" y="559492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93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72816"/>
            <a:ext cx="7560840" cy="4680520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/>
              <a:t>Правила написания уравнений реакций в ионном виде</a:t>
            </a:r>
            <a:endParaRPr lang="ru-RU" dirty="0"/>
          </a:p>
          <a:p>
            <a:pPr lvl="0"/>
            <a:r>
              <a:rPr lang="ru-RU" dirty="0"/>
              <a:t>Записывают формулы веществ, вступивших в реакцию, ставят знак «равно» и записывают формулы образовавшихся веществ. Расставляют коэффициенты.</a:t>
            </a:r>
          </a:p>
          <a:p>
            <a:r>
              <a:rPr lang="en-US" u="sng" dirty="0"/>
              <a:t>Fe(OH)</a:t>
            </a:r>
            <a:r>
              <a:rPr lang="en-US" u="sng" baseline="-25000" dirty="0"/>
              <a:t>3</a:t>
            </a:r>
            <a:r>
              <a:rPr lang="en-US" dirty="0"/>
              <a:t> + H</a:t>
            </a:r>
            <a:r>
              <a:rPr lang="en-US" baseline="-25000" dirty="0"/>
              <a:t>3</a:t>
            </a:r>
            <a:r>
              <a:rPr lang="en-US" dirty="0"/>
              <a:t>PO</a:t>
            </a:r>
            <a:r>
              <a:rPr lang="en-US" baseline="-25000" dirty="0"/>
              <a:t>4</a:t>
            </a:r>
            <a:r>
              <a:rPr lang="en-US" dirty="0"/>
              <a:t> = </a:t>
            </a:r>
            <a:r>
              <a:rPr lang="en-US" u="sng" dirty="0"/>
              <a:t>FePO</a:t>
            </a:r>
            <a:r>
              <a:rPr lang="en-US" u="sng" baseline="-25000" dirty="0"/>
              <a:t>4</a:t>
            </a:r>
            <a:r>
              <a:rPr lang="ru-RU" u="sng" dirty="0"/>
              <a:t> </a:t>
            </a:r>
            <a:r>
              <a:rPr lang="en-US" dirty="0"/>
              <a:t> + 3H</a:t>
            </a:r>
            <a:r>
              <a:rPr lang="en-US" baseline="-25000" dirty="0"/>
              <a:t>2</a:t>
            </a:r>
            <a:r>
              <a:rPr lang="en-US" dirty="0"/>
              <a:t>O.</a:t>
            </a:r>
            <a:endParaRPr lang="ru-RU" dirty="0"/>
          </a:p>
          <a:p>
            <a:r>
              <a:rPr lang="ru-RU" dirty="0" smtClean="0"/>
              <a:t>Пользуясь </a:t>
            </a:r>
            <a:r>
              <a:rPr lang="ru-RU" dirty="0"/>
              <a:t>таблицей растворимости, записывают в ионном виде формулы веществ, обозначенных в таблице растворимости буквой «Р» (хорошо растворимые в воде), исключение – гидроксид кальция, который, хотя и обозначен буквой «М», все же в водном растворе хорошо </a:t>
            </a:r>
            <a:r>
              <a:rPr lang="ru-RU" dirty="0" err="1"/>
              <a:t>диссоциирует</a:t>
            </a:r>
            <a:r>
              <a:rPr lang="ru-RU" dirty="0"/>
              <a:t> на ионы.</a:t>
            </a:r>
          </a:p>
          <a:p>
            <a:pPr lvl="0"/>
            <a:r>
              <a:rPr lang="ru-RU" dirty="0" smtClean="0"/>
              <a:t>Нужно </a:t>
            </a:r>
            <a:r>
              <a:rPr lang="ru-RU" dirty="0"/>
              <a:t>помнить, что на ионы не разлагаются металлы, оксиды металлов и неметаллов, вода, газообразные вещества, нерастворимые в воде соединения, обозначенные в таблице растворимости буквой «Н». Формулы этих веществ записывают в молекулярном виде. Получают полное ионное уравнение.</a:t>
            </a:r>
            <a:br>
              <a:rPr lang="ru-RU" dirty="0"/>
            </a:br>
            <a:r>
              <a:rPr lang="ru-RU" dirty="0"/>
              <a:t>Сокращают одинаковые ионы до знака «равно» и после него в уравнении. Получают сокращенное ионное уравнение.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Правила написания уравнений реакций в ионном виде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53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980728"/>
            <a:ext cx="7488832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Выберите правильный ответ. На ионы </a:t>
            </a:r>
            <a:r>
              <a:rPr lang="ru-RU" sz="3600" dirty="0" err="1" smtClean="0"/>
              <a:t>диссоциируют</a:t>
            </a:r>
            <a:r>
              <a:rPr lang="ru-RU" sz="3600" dirty="0" smtClean="0"/>
              <a:t> все вещества ряда:</a:t>
            </a:r>
          </a:p>
          <a:p>
            <a:pPr marL="457200" indent="-457200">
              <a:buAutoNum type="arabicPeriod"/>
            </a:pPr>
            <a:r>
              <a:rPr lang="en-US" sz="3600" dirty="0" smtClean="0">
                <a:hlinkClick r:id="rId2" action="ppaction://hlinksldjump"/>
              </a:rPr>
              <a:t>K</a:t>
            </a:r>
            <a:r>
              <a:rPr lang="en-US" sz="3600" baseline="-25000" dirty="0" smtClean="0">
                <a:hlinkClick r:id="rId2" action="ppaction://hlinksldjump"/>
              </a:rPr>
              <a:t>2</a:t>
            </a:r>
            <a:r>
              <a:rPr lang="en-US" sz="3600" dirty="0" smtClean="0">
                <a:hlinkClick r:id="rId2" action="ppaction://hlinksldjump"/>
              </a:rPr>
              <a:t>O </a:t>
            </a:r>
            <a:r>
              <a:rPr lang="ru-RU" sz="3600" dirty="0" smtClean="0">
                <a:hlinkClick r:id="rId2" action="ppaction://hlinksldjump"/>
              </a:rPr>
              <a:t>, </a:t>
            </a:r>
            <a:r>
              <a:rPr lang="en-US" sz="3600" dirty="0" smtClean="0">
                <a:hlinkClick r:id="rId2" action="ppaction://hlinksldjump"/>
              </a:rPr>
              <a:t> </a:t>
            </a:r>
            <a:r>
              <a:rPr lang="en-US" sz="3600" dirty="0">
                <a:hlinkClick r:id="rId2" action="ppaction://hlinksldjump"/>
              </a:rPr>
              <a:t>HNO</a:t>
            </a:r>
            <a:r>
              <a:rPr lang="en-US" sz="3600" baseline="-25000" dirty="0">
                <a:hlinkClick r:id="rId2" action="ppaction://hlinksldjump"/>
              </a:rPr>
              <a:t>3</a:t>
            </a:r>
            <a:r>
              <a:rPr lang="en-US" sz="3600" dirty="0">
                <a:hlinkClick r:id="rId2" action="ppaction://hlinksldjump"/>
              </a:rPr>
              <a:t> </a:t>
            </a:r>
            <a:r>
              <a:rPr lang="ru-RU" sz="3600" dirty="0" smtClean="0">
                <a:hlinkClick r:id="rId2" action="ppaction://hlinksldjump"/>
              </a:rPr>
              <a:t>,</a:t>
            </a:r>
            <a:r>
              <a:rPr lang="ru-RU" sz="3600" baseline="-25000" dirty="0" smtClean="0">
                <a:hlinkClick r:id="rId2" action="ppaction://hlinksldjump"/>
              </a:rPr>
              <a:t>, </a:t>
            </a:r>
            <a:r>
              <a:rPr lang="en-US" sz="3600" dirty="0" smtClean="0">
                <a:hlinkClick r:id="rId2" action="ppaction://hlinksldjump"/>
              </a:rPr>
              <a:t>NO</a:t>
            </a:r>
            <a:r>
              <a:rPr lang="en-US" sz="3600" baseline="-25000" dirty="0" smtClean="0">
                <a:hlinkClick r:id="rId2" action="ppaction://hlinksldjump"/>
              </a:rPr>
              <a:t>2</a:t>
            </a:r>
            <a:endParaRPr lang="ru-RU" sz="3600" baseline="-25000" dirty="0" smtClean="0"/>
          </a:p>
          <a:p>
            <a:pPr marL="457200" indent="-457200">
              <a:buAutoNum type="arabicPeriod"/>
            </a:pPr>
            <a:r>
              <a:rPr lang="en-US" sz="3600" dirty="0">
                <a:hlinkClick r:id="rId2" action="ppaction://hlinksldjump"/>
              </a:rPr>
              <a:t>K</a:t>
            </a:r>
            <a:r>
              <a:rPr lang="ru-RU" sz="3600" dirty="0">
                <a:hlinkClick r:id="rId2" action="ppaction://hlinksldjump"/>
              </a:rPr>
              <a:t>, </a:t>
            </a:r>
            <a:r>
              <a:rPr lang="en-US" sz="3600" dirty="0">
                <a:hlinkClick r:id="rId2" action="ppaction://hlinksldjump"/>
              </a:rPr>
              <a:t>O</a:t>
            </a:r>
            <a:r>
              <a:rPr lang="en-US" sz="3600" baseline="-25000" dirty="0">
                <a:hlinkClick r:id="rId2" action="ppaction://hlinksldjump"/>
              </a:rPr>
              <a:t>2</a:t>
            </a:r>
            <a:r>
              <a:rPr lang="en-US" sz="3600" dirty="0">
                <a:hlinkClick r:id="rId2" action="ppaction://hlinksldjump"/>
              </a:rPr>
              <a:t> </a:t>
            </a:r>
            <a:r>
              <a:rPr lang="ru-RU" sz="3600" dirty="0">
                <a:hlinkClick r:id="rId2" action="ppaction://hlinksldjump"/>
              </a:rPr>
              <a:t>, </a:t>
            </a:r>
            <a:r>
              <a:rPr lang="en-US" sz="3600" dirty="0">
                <a:hlinkClick r:id="rId2" action="ppaction://hlinksldjump"/>
              </a:rPr>
              <a:t> </a:t>
            </a:r>
            <a:r>
              <a:rPr lang="en-US" sz="3600" dirty="0" smtClean="0">
                <a:hlinkClick r:id="rId2" action="ppaction://hlinksldjump"/>
              </a:rPr>
              <a:t>H</a:t>
            </a:r>
            <a:r>
              <a:rPr lang="en-US" sz="3600" baseline="-25000" dirty="0" smtClean="0">
                <a:hlinkClick r:id="rId2" action="ppaction://hlinksldjump"/>
              </a:rPr>
              <a:t>2</a:t>
            </a:r>
            <a:r>
              <a:rPr lang="ru-RU" sz="3600" baseline="-25000" dirty="0" smtClean="0">
                <a:hlinkClick r:id="rId2" action="ppaction://hlinksldjump"/>
              </a:rPr>
              <a:t> </a:t>
            </a:r>
            <a:endParaRPr lang="ru-RU" sz="3600" baseline="-25000" dirty="0" smtClean="0"/>
          </a:p>
          <a:p>
            <a:pPr marL="457200" indent="-457200">
              <a:buAutoNum type="arabicPeriod"/>
            </a:pPr>
            <a:r>
              <a:rPr lang="en-US" sz="3600" dirty="0">
                <a:hlinkClick r:id="rId2" action="ppaction://hlinksldjump"/>
              </a:rPr>
              <a:t>HNO</a:t>
            </a:r>
            <a:r>
              <a:rPr lang="en-US" sz="3600" baseline="-25000" dirty="0">
                <a:hlinkClick r:id="rId2" action="ppaction://hlinksldjump"/>
              </a:rPr>
              <a:t>3</a:t>
            </a:r>
            <a:r>
              <a:rPr lang="en-US" sz="3600" dirty="0">
                <a:hlinkClick r:id="rId2" action="ppaction://hlinksldjump"/>
              </a:rPr>
              <a:t> </a:t>
            </a:r>
            <a:r>
              <a:rPr lang="ru-RU" sz="3600" dirty="0" smtClean="0">
                <a:hlinkClick r:id="rId2" action="ppaction://hlinksldjump"/>
              </a:rPr>
              <a:t>, </a:t>
            </a:r>
            <a:r>
              <a:rPr lang="en-US" sz="3600" dirty="0" smtClean="0">
                <a:hlinkClick r:id="rId2" action="ppaction://hlinksldjump"/>
              </a:rPr>
              <a:t>CaCO</a:t>
            </a:r>
            <a:r>
              <a:rPr lang="en-US" sz="3600" baseline="-25000" dirty="0" smtClean="0">
                <a:hlinkClick r:id="rId2" action="ppaction://hlinksldjump"/>
              </a:rPr>
              <a:t>3</a:t>
            </a:r>
            <a:r>
              <a:rPr lang="en-US" sz="3600" dirty="0">
                <a:hlinkClick r:id="rId2" action="ppaction://hlinksldjump"/>
              </a:rPr>
              <a:t> </a:t>
            </a:r>
            <a:r>
              <a:rPr lang="ru-RU" sz="3600" dirty="0" smtClean="0">
                <a:hlinkClick r:id="rId2" action="ppaction://hlinksldjump"/>
              </a:rPr>
              <a:t>, </a:t>
            </a:r>
            <a:r>
              <a:rPr lang="en-US" sz="3600" dirty="0" err="1" smtClean="0">
                <a:hlinkClick r:id="rId2" action="ppaction://hlinksldjump"/>
              </a:rPr>
              <a:t>HCl</a:t>
            </a:r>
            <a:r>
              <a:rPr lang="en-US" sz="3600" dirty="0" smtClean="0">
                <a:hlinkClick r:id="rId2" action="ppaction://hlinksldjump"/>
              </a:rPr>
              <a:t> </a:t>
            </a:r>
            <a:endParaRPr lang="ru-RU" sz="3600" dirty="0" smtClean="0"/>
          </a:p>
          <a:p>
            <a:pPr marL="457200" indent="-457200">
              <a:buAutoNum type="arabicPeriod"/>
            </a:pPr>
            <a:r>
              <a:rPr lang="en-US" sz="3600" dirty="0" smtClean="0">
                <a:solidFill>
                  <a:srgbClr val="FF0000"/>
                </a:solidFill>
                <a:hlinkClick r:id="rId3" action="ppaction://hlinksldjump"/>
              </a:rPr>
              <a:t>HNO</a:t>
            </a:r>
            <a:r>
              <a:rPr lang="en-US" sz="3600" baseline="-25000" dirty="0" smtClean="0">
                <a:solidFill>
                  <a:srgbClr val="FF0000"/>
                </a:solidFill>
                <a:hlinkClick r:id="rId3" action="ppaction://hlinksldjump"/>
              </a:rPr>
              <a:t>3</a:t>
            </a:r>
            <a:r>
              <a:rPr lang="ru-RU" sz="3600" baseline="-25000" dirty="0" smtClean="0">
                <a:solidFill>
                  <a:srgbClr val="FF0000"/>
                </a:solidFill>
                <a:hlinkClick r:id="rId3" action="ppaction://hlinksldjump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hlinkClick r:id="rId3" action="ppaction://hlinksldjump"/>
              </a:rPr>
              <a:t>HCl</a:t>
            </a:r>
            <a:r>
              <a:rPr lang="ru-RU" sz="3600" dirty="0" smtClean="0">
                <a:solidFill>
                  <a:srgbClr val="FF0000"/>
                </a:solidFill>
                <a:hlinkClick r:id="rId3" action="ppaction://hlinksldjump"/>
              </a:rPr>
              <a:t>, </a:t>
            </a:r>
            <a:r>
              <a:rPr lang="en-US" sz="3600" dirty="0">
                <a:solidFill>
                  <a:srgbClr val="FF0000"/>
                </a:solidFill>
                <a:hlinkClick r:id="rId3" action="ppaction://hlinksldjump"/>
              </a:rPr>
              <a:t>H</a:t>
            </a:r>
            <a:r>
              <a:rPr lang="en-US" sz="3600" baseline="-25000" dirty="0">
                <a:solidFill>
                  <a:srgbClr val="FF0000"/>
                </a:solidFill>
                <a:hlinkClick r:id="rId3" action="ppaction://hlinksldjump"/>
              </a:rPr>
              <a:t>3</a:t>
            </a:r>
            <a:r>
              <a:rPr lang="en-US" sz="3600" dirty="0">
                <a:solidFill>
                  <a:srgbClr val="FF0000"/>
                </a:solidFill>
                <a:hlinkClick r:id="rId3" action="ppaction://hlinksldjump"/>
              </a:rPr>
              <a:t>PO</a:t>
            </a:r>
            <a:r>
              <a:rPr lang="en-US" sz="3600" baseline="-25000" dirty="0">
                <a:solidFill>
                  <a:srgbClr val="FF0000"/>
                </a:solidFill>
                <a:hlinkClick r:id="rId3" action="ppaction://hlinksldjump"/>
              </a:rPr>
              <a:t>4</a:t>
            </a:r>
            <a:r>
              <a:rPr lang="en-US" sz="3600" dirty="0">
                <a:solidFill>
                  <a:srgbClr val="FF0000"/>
                </a:solidFill>
                <a:hlinkClick r:id="rId3" action="ppaction://hlinksldjump"/>
              </a:rPr>
              <a:t> 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72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неверный</a:t>
            </a:r>
            <a:endParaRPr lang="ru-RU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884368" y="559492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91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28800"/>
            <a:ext cx="7416824" cy="410445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 </a:t>
            </a:r>
            <a:r>
              <a:rPr lang="ru-RU" dirty="0"/>
              <a:t>Составляем молекулярное уравнение, составляем формулы веществ, расставляем коэффициенты: </a:t>
            </a:r>
          </a:p>
          <a:p>
            <a:pPr marL="0" indent="0">
              <a:buNone/>
            </a:pPr>
            <a:r>
              <a:rPr lang="en-US" dirty="0"/>
              <a:t>CuSO</a:t>
            </a:r>
            <a:r>
              <a:rPr lang="en-US" baseline="-25000" dirty="0"/>
              <a:t>4</a:t>
            </a:r>
            <a:r>
              <a:rPr lang="en-US" dirty="0"/>
              <a:t>+2NaOH = </a:t>
            </a:r>
            <a:r>
              <a:rPr lang="en-US" u="sng" dirty="0" smtClean="0"/>
              <a:t>Cu(OH)</a:t>
            </a:r>
            <a:r>
              <a:rPr lang="en-US" u="sng" baseline="-25000" dirty="0" smtClean="0"/>
              <a:t>2</a:t>
            </a:r>
            <a:r>
              <a:rPr lang="en-US" dirty="0" smtClean="0"/>
              <a:t>+Na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endParaRPr lang="ru-RU" baseline="-25000" dirty="0" smtClean="0"/>
          </a:p>
          <a:p>
            <a:pPr marL="0" indent="0">
              <a:buNone/>
            </a:pPr>
            <a:endParaRPr lang="ru-RU" dirty="0"/>
          </a:p>
          <a:p>
            <a:pPr lvl="0"/>
            <a:r>
              <a:rPr lang="ru-RU" dirty="0"/>
              <a:t>Составляем полное ионное уравнение (смотри таблицу растворимости!!!!!)</a:t>
            </a:r>
          </a:p>
          <a:p>
            <a:pPr marL="0" indent="0">
              <a:buNone/>
            </a:pPr>
            <a:r>
              <a:rPr lang="en-US" dirty="0"/>
              <a:t>Cu</a:t>
            </a:r>
            <a:r>
              <a:rPr lang="en-US" baseline="30000" dirty="0"/>
              <a:t>2+</a:t>
            </a:r>
            <a:r>
              <a:rPr lang="en-US" dirty="0"/>
              <a:t> + SO</a:t>
            </a:r>
            <a:r>
              <a:rPr lang="en-US" baseline="-25000" dirty="0"/>
              <a:t>4</a:t>
            </a:r>
            <a:r>
              <a:rPr lang="en-US" dirty="0"/>
              <a:t> </a:t>
            </a:r>
            <a:r>
              <a:rPr lang="en-US" baseline="30000" dirty="0"/>
              <a:t>2-</a:t>
            </a:r>
            <a:r>
              <a:rPr lang="en-US" dirty="0"/>
              <a:t> +2Na</a:t>
            </a:r>
            <a:r>
              <a:rPr lang="en-US" baseline="30000" dirty="0"/>
              <a:t>+</a:t>
            </a:r>
            <a:r>
              <a:rPr lang="en-US" dirty="0"/>
              <a:t> + 2OH</a:t>
            </a:r>
            <a:r>
              <a:rPr lang="en-US" baseline="30000" dirty="0"/>
              <a:t>-</a:t>
            </a:r>
            <a:r>
              <a:rPr lang="en-US" dirty="0"/>
              <a:t> =</a:t>
            </a:r>
            <a:r>
              <a:rPr lang="en-US" u="sng" dirty="0"/>
              <a:t> Cu(OH)</a:t>
            </a:r>
            <a:r>
              <a:rPr lang="en-US" u="sng" baseline="-25000" dirty="0"/>
              <a:t>2</a:t>
            </a:r>
            <a:r>
              <a:rPr lang="en-US" dirty="0"/>
              <a:t> + 2Na+ SO</a:t>
            </a:r>
            <a:r>
              <a:rPr lang="en-US" baseline="-25000" dirty="0"/>
              <a:t>4</a:t>
            </a:r>
            <a:r>
              <a:rPr lang="en-US" baseline="30000" dirty="0"/>
              <a:t>2-  </a:t>
            </a:r>
            <a:endParaRPr lang="ru-RU" baseline="30000" dirty="0" smtClean="0"/>
          </a:p>
          <a:p>
            <a:pPr marL="0" indent="0">
              <a:buNone/>
            </a:pPr>
            <a:endParaRPr lang="ru-RU" dirty="0"/>
          </a:p>
          <a:p>
            <a:pPr lvl="0"/>
            <a:r>
              <a:rPr lang="ru-RU" dirty="0"/>
              <a:t>Составляем краткое ионное уравнение, сократив ионы, которые встречаются в левой и правой частях уравнения.</a:t>
            </a:r>
          </a:p>
          <a:p>
            <a:pPr marL="0" indent="0">
              <a:buNone/>
            </a:pPr>
            <a:r>
              <a:rPr lang="en-US" dirty="0"/>
              <a:t>       Cu</a:t>
            </a:r>
            <a:r>
              <a:rPr lang="en-US" baseline="30000" dirty="0"/>
              <a:t>2+</a:t>
            </a:r>
            <a:r>
              <a:rPr lang="en-US" dirty="0"/>
              <a:t> + </a:t>
            </a:r>
            <a:r>
              <a:rPr lang="en-US" strike="sngStrike" dirty="0"/>
              <a:t>SO</a:t>
            </a:r>
            <a:r>
              <a:rPr lang="en-US" strike="sngStrike" baseline="-25000" dirty="0"/>
              <a:t>4</a:t>
            </a:r>
            <a:r>
              <a:rPr lang="en-US" strike="sngStrike" dirty="0"/>
              <a:t> </a:t>
            </a:r>
            <a:r>
              <a:rPr lang="en-US" strike="sngStrike" baseline="30000" dirty="0"/>
              <a:t>2-</a:t>
            </a:r>
            <a:r>
              <a:rPr lang="en-US" dirty="0"/>
              <a:t> +</a:t>
            </a:r>
            <a:r>
              <a:rPr lang="en-US" strike="sngStrike" dirty="0"/>
              <a:t>2Na</a:t>
            </a:r>
            <a:r>
              <a:rPr lang="en-US" strike="sngStrike" baseline="30000" dirty="0"/>
              <a:t>+</a:t>
            </a:r>
            <a:r>
              <a:rPr lang="en-US" dirty="0"/>
              <a:t> + 2OH</a:t>
            </a:r>
            <a:r>
              <a:rPr lang="en-US" baseline="30000" dirty="0"/>
              <a:t>-</a:t>
            </a:r>
            <a:r>
              <a:rPr lang="en-US" dirty="0"/>
              <a:t> =</a:t>
            </a:r>
            <a:r>
              <a:rPr lang="en-US" u="sng" dirty="0"/>
              <a:t> Cu(OH)</a:t>
            </a:r>
            <a:r>
              <a:rPr lang="en-US" u="sng" baseline="-25000" dirty="0"/>
              <a:t>2</a:t>
            </a:r>
            <a:r>
              <a:rPr lang="en-US" dirty="0"/>
              <a:t> + </a:t>
            </a:r>
            <a:r>
              <a:rPr lang="en-US" strike="sngStrike" dirty="0"/>
              <a:t>2Na</a:t>
            </a:r>
            <a:r>
              <a:rPr lang="en-US" strike="sngStrike" baseline="30000" dirty="0"/>
              <a:t>+</a:t>
            </a:r>
            <a:r>
              <a:rPr lang="en-US" baseline="30000" dirty="0"/>
              <a:t> </a:t>
            </a:r>
            <a:r>
              <a:rPr lang="en-US" dirty="0"/>
              <a:t>+ </a:t>
            </a:r>
            <a:r>
              <a:rPr lang="en-US" strike="sngStrike" dirty="0"/>
              <a:t>SO</a:t>
            </a:r>
            <a:r>
              <a:rPr lang="en-US" strike="sngStrike" baseline="-25000" dirty="0"/>
              <a:t>4</a:t>
            </a:r>
            <a:r>
              <a:rPr lang="en-US" strike="sngStrike" baseline="30000" dirty="0"/>
              <a:t>2-</a:t>
            </a:r>
            <a:r>
              <a:rPr lang="en-US" baseline="30000" dirty="0"/>
              <a:t> </a:t>
            </a:r>
            <a:endParaRPr lang="ru-RU" baseline="30000" dirty="0" smtClean="0"/>
          </a:p>
          <a:p>
            <a:pPr marL="0" indent="0">
              <a:buNone/>
            </a:pPr>
            <a:endParaRPr lang="ru-RU" dirty="0"/>
          </a:p>
          <a:p>
            <a:pPr lvl="0"/>
            <a:r>
              <a:rPr lang="ru-RU" dirty="0"/>
              <a:t>Переписываем, что осталось. Число атомов в левой и правой частях должно совпадать </a:t>
            </a:r>
          </a:p>
          <a:p>
            <a:pPr marL="0" indent="0">
              <a:buNone/>
            </a:pPr>
            <a:r>
              <a:rPr lang="ru-RU" dirty="0"/>
              <a:t>  </a:t>
            </a:r>
            <a:r>
              <a:rPr lang="en-US" dirty="0"/>
              <a:t>Cu</a:t>
            </a:r>
            <a:r>
              <a:rPr lang="ru-RU" baseline="30000" dirty="0"/>
              <a:t>2+</a:t>
            </a:r>
            <a:r>
              <a:rPr lang="ru-RU" dirty="0"/>
              <a:t> + 2</a:t>
            </a:r>
            <a:r>
              <a:rPr lang="en-US" dirty="0"/>
              <a:t>OH</a:t>
            </a:r>
            <a:r>
              <a:rPr lang="ru-RU" baseline="30000" dirty="0"/>
              <a:t>-</a:t>
            </a:r>
            <a:r>
              <a:rPr lang="ru-RU" dirty="0"/>
              <a:t> =</a:t>
            </a:r>
            <a:r>
              <a:rPr lang="ru-RU" u="sng" dirty="0"/>
              <a:t> </a:t>
            </a:r>
            <a:r>
              <a:rPr lang="en-US" u="sng" dirty="0"/>
              <a:t>Cu</a:t>
            </a:r>
            <a:r>
              <a:rPr lang="ru-RU" u="sng" dirty="0"/>
              <a:t>(</a:t>
            </a:r>
            <a:r>
              <a:rPr lang="en-US" u="sng" dirty="0"/>
              <a:t>OH</a:t>
            </a:r>
            <a:r>
              <a:rPr lang="ru-RU" u="sng" dirty="0"/>
              <a:t>)</a:t>
            </a:r>
            <a:r>
              <a:rPr lang="ru-RU" u="sng" baseline="-25000" dirty="0"/>
              <a:t>2</a:t>
            </a:r>
            <a:r>
              <a:rPr lang="ru-RU" dirty="0"/>
              <a:t> </a:t>
            </a:r>
            <a:r>
              <a:rPr lang="ru-RU" baseline="30000" dirty="0"/>
              <a:t>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Алгоритм составления реакций ионного обмена: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17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92</TotalTime>
  <Words>876</Words>
  <Application>Microsoft Office PowerPoint</Application>
  <PresentationFormat>Экран (4:3)</PresentationFormat>
  <Paragraphs>138</Paragraphs>
  <Slides>36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Волна</vt:lpstr>
      <vt:lpstr>Реакции ионного обмена </vt:lpstr>
      <vt:lpstr>Презентация PowerPoint</vt:lpstr>
      <vt:lpstr>Реакции ионного обмена и условия их протекания до конца </vt:lpstr>
      <vt:lpstr>Презентация PowerPoint</vt:lpstr>
      <vt:lpstr>Ответ неверный</vt:lpstr>
      <vt:lpstr>Правила написания уравнений реакций в ионном виде </vt:lpstr>
      <vt:lpstr>Презентация PowerPoint</vt:lpstr>
      <vt:lpstr>Ответ неверный</vt:lpstr>
      <vt:lpstr>Алгоритм составления реакций ионного обмена: </vt:lpstr>
      <vt:lpstr>Условия, при которых реакции ионного обмена  протекают до конца.</vt:lpstr>
      <vt:lpstr>Реакция между кислотой и основанием. Реакция нейтрализации.</vt:lpstr>
      <vt:lpstr>Выберите правильный ответ. Определите реакцию, соотвествующую краткому ионному уравнению  H+ + OH– = H2O. :</vt:lpstr>
      <vt:lpstr>Ответ неверный</vt:lpstr>
      <vt:lpstr>Условия, при которых реакции ионного обмена  протекают до конца.</vt:lpstr>
      <vt:lpstr>Просмотрите опыт и составьте уравнение реакции </vt:lpstr>
      <vt:lpstr>Выберите правильный ответ, соответствующий химической реакции</vt:lpstr>
      <vt:lpstr>Ответ неверный</vt:lpstr>
      <vt:lpstr>Выберите правильный ответ. По таблице растворимости определите вещества из ряда, нерастворимые в воде.</vt:lpstr>
      <vt:lpstr>Ответ неверный</vt:lpstr>
      <vt:lpstr>Если в результате реакции выделяется газообразное вещество. </vt:lpstr>
      <vt:lpstr>Просмотрите опыт и составьте уравнение реакции</vt:lpstr>
      <vt:lpstr>Выберите правильный ответ, соответствующий химической реакции</vt:lpstr>
      <vt:lpstr>Ответ неверный</vt:lpstr>
      <vt:lpstr>Выполните тест:</vt:lpstr>
      <vt:lpstr>Ответ неверный</vt:lpstr>
      <vt:lpstr>Выберите правильный ответ</vt:lpstr>
      <vt:lpstr>Ответ неверный</vt:lpstr>
      <vt:lpstr>Выберите правильный ответ</vt:lpstr>
      <vt:lpstr>Ответ неверный</vt:lpstr>
      <vt:lpstr>Выберите правильный ответ</vt:lpstr>
      <vt:lpstr>Ответ неверный</vt:lpstr>
      <vt:lpstr>Выберите правильный ответ.</vt:lpstr>
      <vt:lpstr>Ответ неверный</vt:lpstr>
      <vt:lpstr>Презентация PowerPoint</vt:lpstr>
      <vt:lpstr>Ответ неверный</vt:lpstr>
      <vt:lpstr>При желании выполните тест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Реакции ионного обмена </dc:title>
  <dc:creator>an</dc:creator>
  <cp:lastModifiedBy>an</cp:lastModifiedBy>
  <cp:revision>14</cp:revision>
  <dcterms:created xsi:type="dcterms:W3CDTF">2015-10-25T03:16:29Z</dcterms:created>
  <dcterms:modified xsi:type="dcterms:W3CDTF">2015-10-31T14:24:07Z</dcterms:modified>
</cp:coreProperties>
</file>