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3"/>
  </p:notesMasterIdLst>
  <p:sldIdLst>
    <p:sldId id="256" r:id="rId2"/>
    <p:sldId id="266" r:id="rId3"/>
    <p:sldId id="270" r:id="rId4"/>
    <p:sldId id="268" r:id="rId5"/>
    <p:sldId id="271" r:id="rId6"/>
    <p:sldId id="272" r:id="rId7"/>
    <p:sldId id="269" r:id="rId8"/>
    <p:sldId id="259" r:id="rId9"/>
    <p:sldId id="273" r:id="rId10"/>
    <p:sldId id="263" r:id="rId11"/>
    <p:sldId id="274" r:id="rId12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елец" initials="В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7" autoAdjust="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712" y="4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23" cy="512111"/>
          </a:xfrm>
          <a:prstGeom prst="rect">
            <a:avLst/>
          </a:prstGeom>
        </p:spPr>
        <p:txBody>
          <a:bodyPr vert="horz" lIns="86863" tIns="43431" rIns="86863" bIns="4343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449" y="0"/>
            <a:ext cx="3079123" cy="512111"/>
          </a:xfrm>
          <a:prstGeom prst="rect">
            <a:avLst/>
          </a:prstGeom>
        </p:spPr>
        <p:txBody>
          <a:bodyPr vert="horz" lIns="86863" tIns="43431" rIns="86863" bIns="43431" rtlCol="0"/>
          <a:lstStyle>
            <a:lvl1pPr algn="r">
              <a:defRPr sz="1100"/>
            </a:lvl1pPr>
          </a:lstStyle>
          <a:p>
            <a:fld id="{9A374607-E629-4C98-80EB-D81D0468364E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7837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63" tIns="43431" rIns="86863" bIns="434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109" y="4861252"/>
            <a:ext cx="5683847" cy="4605955"/>
          </a:xfrm>
          <a:prstGeom prst="rect">
            <a:avLst/>
          </a:prstGeom>
        </p:spPr>
        <p:txBody>
          <a:bodyPr vert="horz" lIns="86863" tIns="43431" rIns="86863" bIns="4343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0984"/>
            <a:ext cx="3079123" cy="512110"/>
          </a:xfrm>
          <a:prstGeom prst="rect">
            <a:avLst/>
          </a:prstGeom>
        </p:spPr>
        <p:txBody>
          <a:bodyPr vert="horz" lIns="86863" tIns="43431" rIns="86863" bIns="4343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449" y="9720984"/>
            <a:ext cx="3079123" cy="512110"/>
          </a:xfrm>
          <a:prstGeom prst="rect">
            <a:avLst/>
          </a:prstGeom>
        </p:spPr>
        <p:txBody>
          <a:bodyPr vert="horz" lIns="86863" tIns="43431" rIns="86863" bIns="43431" rtlCol="0" anchor="b"/>
          <a:lstStyle>
            <a:lvl1pPr algn="r">
              <a:defRPr sz="1100"/>
            </a:lvl1pPr>
          </a:lstStyle>
          <a:p>
            <a:fld id="{44A7E6E1-E9C1-40E7-9931-87069672C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8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92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7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8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04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70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663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33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0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5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8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9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6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0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5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8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00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2123640" y="1371600"/>
            <a:ext cx="9133200" cy="386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Развитие связной речи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в старшей группе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через современные технологии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079523" y="647071"/>
            <a:ext cx="10419055" cy="6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Составление предложений по картинкам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F:\Новая папка (2)\IMG_20201124_134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9" y="1492820"/>
            <a:ext cx="5423980" cy="5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овая папка (2)\IMG_20201124_135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15" y="1448575"/>
            <a:ext cx="5274611" cy="536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492" y="578700"/>
            <a:ext cx="11538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Квик</a:t>
            </a: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– настройка</a:t>
            </a:r>
            <a:endParaRPr lang="ru-RU" sz="2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bg1"/>
                </a:solidFill>
              </a:rPr>
              <a:t>Если вы хотите нравиться людям – улыбайтесь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-Вы, подобно золотой монете: чем дольше работаете,</a:t>
            </a:r>
          </a:p>
          <a:p>
            <a:r>
              <a:rPr lang="ru-RU" sz="2800" dirty="0">
                <a:solidFill>
                  <a:schemeClr val="bg1"/>
                </a:solidFill>
              </a:rPr>
              <a:t>т</a:t>
            </a:r>
            <a:r>
              <a:rPr lang="ru-RU" sz="2800" dirty="0" smtClean="0">
                <a:solidFill>
                  <a:schemeClr val="bg1"/>
                </a:solidFill>
              </a:rPr>
              <a:t>ем дороже ценитесь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-Нет лучше любимой подруги, чем любимая работа:</a:t>
            </a:r>
          </a:p>
          <a:p>
            <a:r>
              <a:rPr lang="ru-RU" sz="2800" dirty="0">
                <a:solidFill>
                  <a:schemeClr val="bg1"/>
                </a:solidFill>
              </a:rPr>
              <a:t>н</a:t>
            </a:r>
            <a:r>
              <a:rPr lang="ru-RU" sz="2800" dirty="0" smtClean="0">
                <a:solidFill>
                  <a:schemeClr val="bg1"/>
                </a:solidFill>
              </a:rPr>
              <a:t>е стареет и стареть не дает.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-Трудности закаляют на пути к успеху.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-Вы самые лучшие и красивые!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Желаю вам творческих успехов!</a:t>
            </a:r>
          </a:p>
        </p:txBody>
      </p:sp>
    </p:spTree>
    <p:extLst>
      <p:ext uri="{BB962C8B-B14F-4D97-AF65-F5344CB8AC3E}">
        <p14:creationId xmlns:p14="http://schemas.microsoft.com/office/powerpoint/2010/main" val="337650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2707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Современные инновационные технологии-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это система  методов, способов и приемов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о</a:t>
            </a:r>
            <a:r>
              <a:rPr lang="ru-RU" sz="3200" dirty="0" smtClean="0">
                <a:solidFill>
                  <a:schemeClr val="bg1"/>
                </a:solidFill>
              </a:rPr>
              <a:t>бучения, образовательных средств,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 направленных на достижение позитивного результата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 за счет динамичных изменений в личностном развитии ребенка в современных условиях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Они сочетают прогрессивные технологии,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д</a:t>
            </a:r>
            <a:r>
              <a:rPr lang="ru-RU" sz="3200" dirty="0" smtClean="0">
                <a:solidFill>
                  <a:schemeClr val="bg1"/>
                </a:solidFill>
              </a:rPr>
              <a:t>оказавшие свою эффективность в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п</a:t>
            </a:r>
            <a:r>
              <a:rPr lang="ru-RU" sz="3200" dirty="0" smtClean="0">
                <a:solidFill>
                  <a:schemeClr val="bg1"/>
                </a:solidFill>
              </a:rPr>
              <a:t>роцессе педагогической деятельности.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9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933" y="992905"/>
            <a:ext cx="889347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Инновационные технологии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-Мнемотехника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-Метод «</a:t>
            </a:r>
            <a:r>
              <a:rPr lang="ru-RU" sz="2400" b="1" dirty="0" err="1">
                <a:solidFill>
                  <a:schemeClr val="bg1"/>
                </a:solidFill>
              </a:rPr>
              <a:t>Синквейн</a:t>
            </a:r>
            <a:r>
              <a:rPr lang="ru-RU" sz="2400" b="1" dirty="0">
                <a:solidFill>
                  <a:schemeClr val="bg1"/>
                </a:solidFill>
              </a:rPr>
              <a:t>» </a:t>
            </a:r>
            <a:r>
              <a:rPr lang="ru-RU" dirty="0">
                <a:solidFill>
                  <a:schemeClr val="bg1"/>
                </a:solidFill>
              </a:rPr>
              <a:t>(составление нерифмованного стихотворения.</a:t>
            </a:r>
          </a:p>
          <a:p>
            <a:r>
              <a:rPr lang="ru-RU" dirty="0">
                <a:solidFill>
                  <a:schemeClr val="bg1"/>
                </a:solidFill>
              </a:rPr>
              <a:t>состоящего из пяти строк)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-Прием ТРИЗ- «Бином фантазии» </a:t>
            </a:r>
          </a:p>
          <a:p>
            <a:r>
              <a:rPr lang="ru-RU" dirty="0">
                <a:solidFill>
                  <a:schemeClr val="bg1"/>
                </a:solidFill>
              </a:rPr>
              <a:t>(Детям предлагают несколько картинок</a:t>
            </a:r>
          </a:p>
          <a:p>
            <a:r>
              <a:rPr lang="ru-RU" dirty="0">
                <a:solidFill>
                  <a:schemeClr val="bg1"/>
                </a:solidFill>
              </a:rPr>
              <a:t>с изображением героев одной сказки.</a:t>
            </a:r>
          </a:p>
          <a:p>
            <a:r>
              <a:rPr lang="ru-RU" dirty="0">
                <a:solidFill>
                  <a:schemeClr val="bg1"/>
                </a:solidFill>
              </a:rPr>
              <a:t>а одна картинка не относится к этой сказке,</a:t>
            </a:r>
          </a:p>
          <a:p>
            <a:r>
              <a:rPr lang="ru-RU" dirty="0">
                <a:solidFill>
                  <a:schemeClr val="bg1"/>
                </a:solidFill>
              </a:rPr>
              <a:t>дети должны связать ее с содержанием </a:t>
            </a:r>
          </a:p>
          <a:p>
            <a:r>
              <a:rPr lang="ru-RU" dirty="0">
                <a:solidFill>
                  <a:schemeClr val="bg1"/>
                </a:solidFill>
              </a:rPr>
              <a:t>данной сказки.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- Коллаж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-«Логический поезд»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-Моделирование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35451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451"/>
            <a:ext cx="12192000" cy="66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260" y="0"/>
            <a:ext cx="12317260" cy="70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046"/>
            <a:ext cx="12192000" cy="63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0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5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37800" y="288000"/>
            <a:ext cx="3597120" cy="14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Мнемотехника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Рисунок 1"/>
          <p:cNvPicPr/>
          <p:nvPr/>
        </p:nvPicPr>
        <p:blipFill>
          <a:blip r:embed="rId2"/>
          <a:stretch/>
        </p:blipFill>
        <p:spPr>
          <a:xfrm>
            <a:off x="1512000" y="1224000"/>
            <a:ext cx="3886920" cy="518292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3"/>
          <p:cNvPicPr/>
          <p:nvPr/>
        </p:nvPicPr>
        <p:blipFill>
          <a:blip r:embed="rId3"/>
          <a:stretch/>
        </p:blipFill>
        <p:spPr>
          <a:xfrm>
            <a:off x="6624000" y="1389960"/>
            <a:ext cx="4174920" cy="501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6" y="155990"/>
            <a:ext cx="5535648" cy="3871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844" y="2091638"/>
            <a:ext cx="6392868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3297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302</TotalTime>
  <Words>187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DejaVu Sans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dc:description/>
  <cp:lastModifiedBy>Пользователь</cp:lastModifiedBy>
  <cp:revision>52</cp:revision>
  <dcterms:created xsi:type="dcterms:W3CDTF">2020-11-23T09:32:55Z</dcterms:created>
  <dcterms:modified xsi:type="dcterms:W3CDTF">2020-12-09T10:54:31Z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