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63" r:id="rId2"/>
    <p:sldId id="257" r:id="rId3"/>
    <p:sldId id="270" r:id="rId4"/>
    <p:sldId id="266" r:id="rId5"/>
    <p:sldId id="258" r:id="rId6"/>
    <p:sldId id="259" r:id="rId7"/>
    <p:sldId id="267" r:id="rId8"/>
    <p:sldId id="276" r:id="rId9"/>
    <p:sldId id="274" r:id="rId10"/>
    <p:sldId id="275" r:id="rId11"/>
    <p:sldId id="277" r:id="rId12"/>
    <p:sldId id="260" r:id="rId13"/>
    <p:sldId id="268" r:id="rId14"/>
    <p:sldId id="278" r:id="rId15"/>
    <p:sldId id="272" r:id="rId16"/>
    <p:sldId id="271" r:id="rId17"/>
    <p:sldId id="279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55" autoAdjust="0"/>
    <p:restoredTop sz="94660"/>
  </p:normalViewPr>
  <p:slideViewPr>
    <p:cSldViewPr>
      <p:cViewPr>
        <p:scale>
          <a:sx n="80" d="100"/>
          <a:sy n="80" d="100"/>
        </p:scale>
        <p:origin x="-978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6F0C79-A062-4B5C-AB0B-4586FF7B9BA2}" type="datetimeFigureOut">
              <a:rPr lang="ru-RU" smtClean="0"/>
              <a:t>26.03.2018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6B60C1-159D-49E6-9BAB-854E729E8F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4064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26.03.2018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26.03.2018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26.03.2018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26.03.2018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26.03.2018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26.03.2018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26.03.2018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1052736"/>
            <a:ext cx="7786867" cy="1793167"/>
          </a:xfrm>
        </p:spPr>
        <p:txBody>
          <a:bodyPr/>
          <a:lstStyle/>
          <a:p>
            <a:pPr marL="182880" indent="0">
              <a:buNone/>
            </a:pPr>
            <a:r>
              <a:rPr lang="ru-RU" dirty="0" smtClean="0"/>
              <a:t>Лесопромышленный комплекс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4029436"/>
            <a:ext cx="3816424" cy="2351892"/>
          </a:xfrm>
        </p:spPr>
        <p:txBody>
          <a:bodyPr>
            <a:normAutofit fontScale="92500"/>
          </a:bodyPr>
          <a:lstStyle/>
          <a:p>
            <a:pPr algn="ctr"/>
            <a:r>
              <a:rPr lang="ru-RU" dirty="0" smtClean="0"/>
              <a:t>11 класс</a:t>
            </a:r>
          </a:p>
          <a:p>
            <a:pPr algn="ctr"/>
            <a:r>
              <a:rPr lang="ru-RU" dirty="0" smtClean="0"/>
              <a:t>Урок по истории ХМАО-Югры</a:t>
            </a:r>
          </a:p>
          <a:p>
            <a:pPr algn="ctr"/>
            <a:r>
              <a:rPr lang="ru-RU" dirty="0" smtClean="0"/>
              <a:t>Гудукас Ирина Михайловна</a:t>
            </a:r>
          </a:p>
          <a:p>
            <a:pPr algn="ctr"/>
            <a:r>
              <a:rPr lang="ru-RU" dirty="0" smtClean="0"/>
              <a:t>МБОУСОШ п. Пионерский</a:t>
            </a:r>
          </a:p>
          <a:p>
            <a:pPr algn="ctr"/>
            <a:r>
              <a:rPr lang="ru-RU" dirty="0" smtClean="0"/>
              <a:t>2016г</a:t>
            </a:r>
          </a:p>
          <a:p>
            <a:endParaRPr lang="ru-RU" dirty="0"/>
          </a:p>
        </p:txBody>
      </p:sp>
      <p:pic>
        <p:nvPicPr>
          <p:cNvPr id="4" name="Picture 4" descr="http://player.myshared.ru/6/565648/data/images/img3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251762"/>
            <a:ext cx="4081636" cy="443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7951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7410" name="Picture 2" descr="http://www.strojeslovakia.sk/images/ufullsize/photos/0000_1200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7" y="173783"/>
            <a:ext cx="4689669" cy="3130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http://img22.ria.ru/images/96857/87/96857879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110" y="2996952"/>
            <a:ext cx="4677583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8" name="Picture 10" descr="https://im3-tub-ru.yandex.net/i?id=e6668f9283b66eb56045f3787184ae59&amp;n=33&amp;h=215&amp;w=28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110" y="-243408"/>
            <a:ext cx="4456890" cy="3675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0" name="Picture 12" descr="https://im0-tub-ru.yandex.net/i?id=49e7466690e4bddc0f31ac63f74337cc&amp;n=33&amp;h=215&amp;w=3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177" y="3308880"/>
            <a:ext cx="4833287" cy="328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5421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39" y="3668873"/>
            <a:ext cx="4032449" cy="3042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2" name="Picture 2" descr="http://www.fotosoyuz.ru/preview/600x600-p2owd7/0/mbghmw/600x600,fs-AHLOMOV,23,039-23-02.jpg?gy4f2lz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20140"/>
            <a:ext cx="6448929" cy="2999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72200" y="3832389"/>
            <a:ext cx="6512511" cy="360040"/>
          </a:xfrm>
        </p:spPr>
        <p:txBody>
          <a:bodyPr/>
          <a:lstStyle/>
          <a:p>
            <a:pPr algn="l"/>
            <a:r>
              <a:rPr lang="ru-RU" sz="2000" dirty="0" smtClean="0"/>
              <a:t>Вывоз леса ж/д</a:t>
            </a:r>
            <a:endParaRPr lang="ru-RU" sz="2000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331640" y="60100"/>
            <a:ext cx="6512511" cy="36004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2000" dirty="0" smtClean="0"/>
              <a:t>Сплав леса по рекам</a:t>
            </a:r>
            <a:endParaRPr lang="ru-RU" sz="2000" dirty="0"/>
          </a:p>
        </p:txBody>
      </p:sp>
      <p:pic>
        <p:nvPicPr>
          <p:cNvPr id="2048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04" y="3668872"/>
            <a:ext cx="4644008" cy="3288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5969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0423" y="101962"/>
            <a:ext cx="6238607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/>
              <a:t>Деревообрабатывающие </a:t>
            </a:r>
            <a:r>
              <a:rPr lang="ru-RU" sz="1600" b="1" dirty="0"/>
              <a:t>предприятия Тюменской области производят пиломатериалы, деревянные дома, фанеру, древесностружечные плиты (ДСП), паркет, шпалы.</a:t>
            </a:r>
          </a:p>
          <a:p>
            <a:r>
              <a:rPr lang="ru-RU" sz="1600" b="1" dirty="0"/>
              <a:t>Крупный центр деревообрабатывающей промышленности – г. Тюмень. Здесь работает один из крупнейших в стране домостроительный комбинат (АО "ДСК-500"). Основная его продукция - вахтовые комплексы, включающие жилые дома, школы и другие объекты в деревянном исполнении. Завод ДСП-250 - крупнейший в стране производитель древесностружечных плит. Тюменский фанерный комбинат выпускает особо прочную фанеру, в том числе идущую на экспорт, а лесопромышленный комплекс "Тура" - пиломатериалы и паркет</a:t>
            </a:r>
            <a:r>
              <a:rPr lang="ru-RU" sz="1600" b="1" dirty="0" smtClean="0"/>
              <a:t>.</a:t>
            </a:r>
            <a:endParaRPr lang="ru-RU" sz="1600" b="1" dirty="0"/>
          </a:p>
        </p:txBody>
      </p:sp>
      <p:pic>
        <p:nvPicPr>
          <p:cNvPr id="4098" name="Picture 2" descr="http://static.chance.ru/sites/default/files/styles/big_photo_gallery/public/images/falsh.jpg?itok=9JI6a2H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212976"/>
            <a:ext cx="4860032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lviv-lis.com.ua/wp-content/uploads/2015/11/17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3395172"/>
            <a:ext cx="3816425" cy="3274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://www.udarnik-truda.ru/puteshestviya/komi-2010/foto-komi-2010/les-zk-piloram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542" y="836712"/>
            <a:ext cx="2786458" cy="2089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012160" y="116632"/>
            <a:ext cx="3131839" cy="1143000"/>
          </a:xfrm>
        </p:spPr>
        <p:txBody>
          <a:bodyPr/>
          <a:lstStyle/>
          <a:p>
            <a:pPr algn="l"/>
            <a:r>
              <a:rPr lang="ru-RU" sz="2400" dirty="0" smtClean="0"/>
              <a:t>Лесопереработка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587382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97346"/>
            <a:ext cx="468052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Ялуторовский лесозавод изготовляет пиломатериалы. Переработка древесины имеется в Тобольске и Ишиме.</a:t>
            </a:r>
          </a:p>
          <a:p>
            <a:r>
              <a:rPr lang="ru-RU" sz="1600" b="1" dirty="0"/>
              <a:t>В Ханты-Мансийском автономном округе наиболее крупные деревообрабатывающие предприятия – Советский лесопильно-деревообрабатывающий комбинат, </a:t>
            </a:r>
            <a:r>
              <a:rPr lang="ru-RU" sz="1600" b="1" dirty="0" err="1"/>
              <a:t>Кондинский</a:t>
            </a:r>
            <a:r>
              <a:rPr lang="ru-RU" sz="1600" b="1" dirty="0"/>
              <a:t> лесопромышленный комбинат, Комсомольский ДОК (г. </a:t>
            </a:r>
            <a:r>
              <a:rPr lang="ru-RU" sz="1600" b="1" dirty="0" err="1"/>
              <a:t>Югорск</a:t>
            </a:r>
            <a:r>
              <a:rPr lang="ru-RU" sz="1600" b="1" dirty="0"/>
              <a:t>). </a:t>
            </a:r>
            <a:endParaRPr lang="ru-RU" sz="1600" b="1" dirty="0" smtClean="0"/>
          </a:p>
          <a:p>
            <a:r>
              <a:rPr lang="ru-RU" sz="1600" b="1" dirty="0" smtClean="0"/>
              <a:t>Северные </a:t>
            </a:r>
            <a:r>
              <a:rPr lang="ru-RU" sz="1600" b="1" dirty="0"/>
              <a:t>предприятия производят пиломатериалы, детали для деревянного домостроения, шпалы, столярные изделия. </a:t>
            </a:r>
            <a:r>
              <a:rPr lang="ru-RU" sz="1600" b="1" dirty="0" smtClean="0"/>
              <a:t> </a:t>
            </a:r>
            <a:endParaRPr lang="ru-RU" sz="1600" b="1" dirty="0"/>
          </a:p>
          <a:p>
            <a:r>
              <a:rPr lang="ru-RU" sz="1600" b="1" dirty="0"/>
              <a:t>Мебельная промышленность получила развитие в Тюмени; Заводоуковске, Ишиме, Тобольске </a:t>
            </a:r>
            <a:r>
              <a:rPr lang="ru-RU" sz="1600" b="1" dirty="0" smtClean="0"/>
              <a:t>. </a:t>
            </a:r>
          </a:p>
        </p:txBody>
      </p:sp>
      <p:pic>
        <p:nvPicPr>
          <p:cNvPr id="3" name="Picture 4" descr="http://www.lpcompany.ru/img/normal/onroot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96086" y="4149080"/>
            <a:ext cx="4047372" cy="2366587"/>
          </a:xfrm>
          <a:prstGeom prst="roundRect">
            <a:avLst/>
          </a:prstGeom>
          <a:noFill/>
        </p:spPr>
      </p:pic>
      <p:pic>
        <p:nvPicPr>
          <p:cNvPr id="4" name="Picture 2" descr="http://www.studfiles.ru/html/2706/775/html_ubmEfcN2Kg.31QG/htmlconvd-PHDnvd_html_m6a94b7f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123009"/>
            <a:ext cx="3816424" cy="3204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139" y="216838"/>
            <a:ext cx="3969157" cy="2806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5629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4" y="148579"/>
            <a:ext cx="3343275" cy="2637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14" y="3469043"/>
            <a:ext cx="4518273" cy="2952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7" descr="http://%D1%88%D1%82%D1%83%D0%BA%D0%B0%D1%82%D1%83%D1%80%D0%BC%D0%B5%D1%85.%D1%80%D1%84/images/cms/data/12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51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857" y="3469043"/>
            <a:ext cx="4386064" cy="2927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z="1600" dirty="0"/>
          </a:p>
        </p:txBody>
      </p:sp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84" y="2645751"/>
            <a:ext cx="8738946" cy="923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4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844" y="178953"/>
            <a:ext cx="3528392" cy="2346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3663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-39561"/>
            <a:ext cx="6512511" cy="1143000"/>
          </a:xfrm>
        </p:spPr>
        <p:txBody>
          <a:bodyPr/>
          <a:lstStyle/>
          <a:p>
            <a:r>
              <a:rPr lang="ru-RU" sz="2800" dirty="0" smtClean="0"/>
              <a:t>Переработка древесины</a:t>
            </a:r>
            <a:endParaRPr lang="ru-RU" sz="2800" dirty="0"/>
          </a:p>
        </p:txBody>
      </p:sp>
      <p:pic>
        <p:nvPicPr>
          <p:cNvPr id="14338" name="Picture 2" descr="http://promkom.vorle.ru/images/4+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6672"/>
            <a:ext cx="3707905" cy="2085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s://20.img.avito.st/1280x960/20836162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3557189"/>
            <a:ext cx="3940537" cy="262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http://elite-consult.com/wp-content/uploads/2013/02/1-proizvodstvo-toplivnyih-briketov_croped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617" y="749688"/>
            <a:ext cx="3672408" cy="2040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-31290" y="2739329"/>
            <a:ext cx="4459274" cy="42564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1800" dirty="0" smtClean="0"/>
              <a:t>Изготовление доски обрезной</a:t>
            </a:r>
            <a:endParaRPr lang="ru-RU" sz="1800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065104" y="6196761"/>
            <a:ext cx="4459274" cy="42564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1800" dirty="0" smtClean="0"/>
              <a:t>Изготовление листа ДСП</a:t>
            </a:r>
            <a:endParaRPr lang="ru-RU" sz="1800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4461865" y="2930766"/>
            <a:ext cx="4935864" cy="42564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1800" dirty="0" smtClean="0"/>
              <a:t>Изготовление топливных брикетов</a:t>
            </a:r>
            <a:endParaRPr lang="ru-RU" sz="1800" dirty="0"/>
          </a:p>
        </p:txBody>
      </p:sp>
      <p:pic>
        <p:nvPicPr>
          <p:cNvPr id="14344" name="Picture 8" descr="https://im1-tub-ru.yandex.net/i?id=1a2dcdd5f092630216ba35a0e8164bca&amp;n=33&amp;h=215&amp;w=32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864" y="3479670"/>
            <a:ext cx="4074136" cy="2703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2782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6" name="Picture 8" descr="http://sawwood.ru/userfiles/87%281%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982" y="3391232"/>
            <a:ext cx="4320480" cy="375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://www.by.all.biz/img/by/catalog/191108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12976"/>
            <a:ext cx="5169463" cy="4115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http://doskitut.ru/images/3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69463" cy="3638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://img.opt-union.ru/l1528475/images/photocat/600x600/100074034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79" y="-1461"/>
            <a:ext cx="3851921" cy="3646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6000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536" y="352608"/>
            <a:ext cx="3086100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332656"/>
            <a:ext cx="478802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Начинает развиваться такая отрасль деревообработки, как углежжение, использующая лиственную древесину. Ее продукция - древесный уголь - находит применение в металлургии, производстве алюминия, химической промышленности, в качестве фильтрующего средства при очистке воды.</a:t>
            </a:r>
          </a:p>
        </p:txBody>
      </p:sp>
      <p:pic>
        <p:nvPicPr>
          <p:cNvPr id="22532" name="Picture 4" descr="https://im2-tub-ru.yandex.net/i?id=817c817cee05f7f8b9a1f8a61ce92abc&amp;n=33&amp;h=215&amp;w=28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10146"/>
            <a:ext cx="3243378" cy="2429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305398" y="3274045"/>
            <a:ext cx="4224586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В Ханты-Мансийском автономном округе налажен сбор живицы - смолы хвойных деревьев. Она вывозится на лесохимические предприятия Урала, где из нее производят канифоль и скипидар.</a:t>
            </a:r>
          </a:p>
          <a:p>
            <a:endParaRPr lang="ru-RU" dirty="0"/>
          </a:p>
        </p:txBody>
      </p:sp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691" y="4620774"/>
            <a:ext cx="2633414" cy="1974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5120704"/>
            <a:ext cx="2448272" cy="1639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4046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5375" y="188639"/>
            <a:ext cx="430662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Лесной комплекс</a:t>
            </a:r>
          </a:p>
          <a:p>
            <a:r>
              <a:rPr lang="ru-RU" sz="1600" b="1" dirty="0"/>
              <a:t>Включает в себя заготовку, механическую обработку и химическую переработку древесины. </a:t>
            </a:r>
            <a:endParaRPr lang="ru-RU" sz="1600" b="1" dirty="0" smtClean="0"/>
          </a:p>
          <a:p>
            <a:r>
              <a:rPr lang="ru-RU" sz="1600" b="1" dirty="0" smtClean="0"/>
              <a:t>Это </a:t>
            </a:r>
            <a:r>
              <a:rPr lang="ru-RU" sz="1600" b="1" dirty="0"/>
              <a:t>один из старейших промышленных комплексов Тюменской области. Начало его развития следует отнести к </a:t>
            </a:r>
            <a:r>
              <a:rPr lang="ru-RU" sz="1600" b="1" dirty="0" err="1"/>
              <a:t>XVIIIвеку</a:t>
            </a:r>
            <a:r>
              <a:rPr lang="ru-RU" sz="1600" b="1" dirty="0"/>
              <a:t>. </a:t>
            </a:r>
            <a:endParaRPr lang="ru-RU" sz="1600" b="1" dirty="0" smtClean="0"/>
          </a:p>
          <a:p>
            <a:r>
              <a:rPr lang="ru-RU" sz="1600" b="1" dirty="0" smtClean="0"/>
              <a:t>В </a:t>
            </a:r>
            <a:r>
              <a:rPr lang="ru-RU" sz="1600" b="1" dirty="0"/>
              <a:t>1710 году в Тобольске была построена первая конная лесопилка. Значительное развитие промышленности началось с 1898 года в связи со строительством Транссибирской железной дороги и спросом на шпалы</a:t>
            </a:r>
            <a:r>
              <a:rPr lang="ru-RU" sz="1600" b="1" dirty="0" smtClean="0"/>
              <a:t>.</a:t>
            </a:r>
            <a:endParaRPr lang="ru-RU" sz="1600" b="1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788024" y="476672"/>
            <a:ext cx="4032448" cy="1222072"/>
          </a:xfrm>
        </p:spPr>
        <p:txBody>
          <a:bodyPr/>
          <a:lstStyle/>
          <a:p>
            <a:r>
              <a:rPr lang="ru-RU" sz="2400" dirty="0" smtClean="0"/>
              <a:t>Из истории лесной промышленности</a:t>
            </a:r>
            <a:endParaRPr lang="ru-RU" sz="2400" dirty="0"/>
          </a:p>
        </p:txBody>
      </p:sp>
      <p:pic>
        <p:nvPicPr>
          <p:cNvPr id="9220" name="Picture 4" descr="http://ns2.226496.ru/uploads/posts/2012-02/1329071833_03971u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58354"/>
            <a:ext cx="4468768" cy="4141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s://www.weblancer.net/download/409064_250x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374" y="3764307"/>
            <a:ext cx="4162610" cy="3113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8712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355976" y="116632"/>
            <a:ext cx="4572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Развивается комплекс на основе богатых лесных ресурсов. Общая площадь лесов в области составляет 91478, 3 тыс. га, а запасы древесины - 5,1 млрд. м</a:t>
            </a:r>
            <a:r>
              <a:rPr lang="ru-RU" b="1" baseline="30000" dirty="0"/>
              <a:t>3</a:t>
            </a:r>
            <a:r>
              <a:rPr lang="ru-RU" b="1" dirty="0"/>
              <a:t>(6% общероссийских). По запасам спелой и перестойной древесины, наиболее подходящей для заготовки, область занимает третье место в стране, уступая только Красноярскому краю и Иркутской области. Почти три четверти запасов древесины приходится на наиболее ценные хвойные породы.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1103"/>
            <a:ext cx="4355976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 descr="http://1000dosok.info/s/05-04-168873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448" y="3709529"/>
            <a:ext cx="4968552" cy="3048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13" y="3758332"/>
            <a:ext cx="4037308" cy="2999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0741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s://im1-tub-ru.yandex.net/i?id=a8e0f47900d3d1e3a0788c0b5b01e9b4&amp;n=33&amp;h=215&amp;w=34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82" y="188640"/>
            <a:ext cx="8876914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4797152"/>
            <a:ext cx="811696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Леса Тюменской области богаты разнообразными биологическими ресурсами. 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endParaRPr lang="ru-RU" b="1" dirty="0">
              <a:solidFill>
                <a:srgbClr val="C00000"/>
              </a:solidFill>
            </a:endParaRPr>
          </a:p>
          <a:p>
            <a:r>
              <a:rPr lang="ru-RU" b="1" dirty="0">
                <a:solidFill>
                  <a:srgbClr val="C00000"/>
                </a:solidFill>
              </a:rPr>
              <a:t>По территории Тюменской области леса размещены неравномерно. Наибольшие запасы древесины сосредоточены в Ханты-Мансийском округе (60%), Ямало-Ненецкий округ концентрирует 27 % лесных ресурсов, а южная зона всего 13 %.</a:t>
            </a:r>
          </a:p>
        </p:txBody>
      </p:sp>
    </p:spTree>
    <p:extLst>
      <p:ext uri="{BB962C8B-B14F-4D97-AF65-F5344CB8AC3E}">
        <p14:creationId xmlns:p14="http://schemas.microsoft.com/office/powerpoint/2010/main" val="3608060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1567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6724453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/>
              <a:t>Лесной комплекс Тюменской области характеризуется следующими особенностями:</a:t>
            </a:r>
          </a:p>
          <a:p>
            <a:r>
              <a:rPr lang="ru-RU" sz="1600" b="1" dirty="0"/>
              <a:t>1. Объемы заготовки древесины за год в пять раз ниже ее ежегодного прироста, позволяющего без ущерба вести вырубку леса (прирост достигает 30 млн. м</a:t>
            </a:r>
            <a:r>
              <a:rPr lang="ru-RU" sz="1600" b="1" baseline="30000" dirty="0"/>
              <a:t>3</a:t>
            </a:r>
            <a:r>
              <a:rPr lang="ru-RU" sz="1600" b="1" dirty="0"/>
              <a:t>).</a:t>
            </a:r>
          </a:p>
          <a:p>
            <a:r>
              <a:rPr lang="ru-RU" sz="1600" b="1" dirty="0"/>
              <a:t>2. При заготовке древесины и ее переработке потери составляют третью часть.</a:t>
            </a:r>
          </a:p>
          <a:p>
            <a:r>
              <a:rPr lang="ru-RU" sz="1600" b="1" dirty="0"/>
              <a:t>3. Слабо развита механическая переработка древесины. В результате около половины заготовляемой древесины вывозится в другие районы страны в необработанном виде. На каждую тысячу кубометров заготовленного леса у нас вырабатывается пиломатериалов в 1,5, а фанеры – почти в 4 раза меньше, чем в среднем по России.</a:t>
            </a:r>
          </a:p>
          <a:p>
            <a:r>
              <a:rPr lang="ru-RU" sz="1600" b="1" dirty="0"/>
              <a:t>4. Отсутствует глубокая переработка древесины - целлюлозно-бумажная промышленность и лесохимия.</a:t>
            </a:r>
          </a:p>
          <a:p>
            <a:r>
              <a:rPr lang="ru-RU" sz="1600" b="1" dirty="0"/>
              <a:t>5. Основную часть древесины заготовляют в северных районах, а крупнейшие центры ее переработки располагаются в южной зоне.</a:t>
            </a:r>
          </a:p>
          <a:p>
            <a:r>
              <a:rPr lang="ru-RU" sz="1600" b="1" dirty="0"/>
              <a:t>6. Все легко доступные лесные массивы области были вырублены практически одновременно (за 30-40 лет), в настоящее время потеряли свое лесосырьевое значение </a:t>
            </a:r>
            <a:r>
              <a:rPr lang="ru-RU" sz="1600" b="1" dirty="0" err="1"/>
              <a:t>Заводоуковский</a:t>
            </a:r>
            <a:r>
              <a:rPr lang="ru-RU" sz="1600" b="1" dirty="0"/>
              <a:t>, </a:t>
            </a:r>
            <a:r>
              <a:rPr lang="ru-RU" sz="1600" b="1" dirty="0" err="1"/>
              <a:t>Кондинский</a:t>
            </a:r>
            <a:r>
              <a:rPr lang="ru-RU" sz="1600" b="1" dirty="0"/>
              <a:t>, Советский, </a:t>
            </a:r>
            <a:r>
              <a:rPr lang="ru-RU" sz="1600" b="1" dirty="0" err="1"/>
              <a:t>Юргинский</a:t>
            </a:r>
            <a:r>
              <a:rPr lang="ru-RU" sz="1600" b="1" dirty="0"/>
              <a:t>, Тобольский, Ялуторовский и </a:t>
            </a:r>
            <a:r>
              <a:rPr lang="ru-RU" sz="1600" b="1" dirty="0" err="1"/>
              <a:t>Ярковские</a:t>
            </a:r>
            <a:r>
              <a:rPr lang="ru-RU" sz="1600" b="1" dirty="0"/>
              <a:t> районы.</a:t>
            </a:r>
          </a:p>
        </p:txBody>
      </p:sp>
    </p:spTree>
    <p:extLst>
      <p:ext uri="{BB962C8B-B14F-4D97-AF65-F5344CB8AC3E}">
        <p14:creationId xmlns:p14="http://schemas.microsoft.com/office/powerpoint/2010/main" val="2757356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16632"/>
            <a:ext cx="7200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/>
              <a:t>Лесозаготовительная </a:t>
            </a:r>
            <a:r>
              <a:rPr lang="ru-RU" b="1" i="1" dirty="0" smtClean="0"/>
              <a:t> промышленность </a:t>
            </a:r>
            <a:r>
              <a:rPr lang="ru-RU" dirty="0" smtClean="0"/>
              <a:t>включает </a:t>
            </a:r>
            <a:r>
              <a:rPr lang="ru-RU" dirty="0"/>
              <a:t>в себя несколько десятков леспромхозов. Они расположены по берегам лесосплавных рек - Оби, Иртыша, </a:t>
            </a:r>
            <a:r>
              <a:rPr lang="ru-RU" dirty="0" err="1"/>
              <a:t>Конды</a:t>
            </a:r>
            <a:r>
              <a:rPr lang="ru-RU" dirty="0"/>
              <a:t> и других, а также вдоль железных дорог </a:t>
            </a:r>
            <a:r>
              <a:rPr lang="ru-RU" dirty="0" err="1"/>
              <a:t>Ивдель</a:t>
            </a:r>
            <a:r>
              <a:rPr lang="ru-RU" dirty="0"/>
              <a:t> – Обь, Тавда – Междуреченский, Тобольск – Сургут. Основную часть древесины дает Ханты-Мансийский автономный округ (90</a:t>
            </a:r>
            <a:r>
              <a:rPr lang="ru-RU" dirty="0" smtClean="0"/>
              <a:t>%).</a:t>
            </a:r>
          </a:p>
          <a:p>
            <a:r>
              <a:rPr lang="ru-RU" dirty="0" smtClean="0"/>
              <a:t> </a:t>
            </a:r>
            <a:r>
              <a:rPr lang="ru-RU" dirty="0"/>
              <a:t>Крупнейшие лесозаготовительные районы области – Советский, </a:t>
            </a:r>
            <a:r>
              <a:rPr lang="ru-RU" dirty="0" err="1"/>
              <a:t>Кондинский</a:t>
            </a:r>
            <a:r>
              <a:rPr lang="ru-RU" dirty="0"/>
              <a:t> и Октябрьский. </a:t>
            </a:r>
          </a:p>
        </p:txBody>
      </p:sp>
      <p:pic>
        <p:nvPicPr>
          <p:cNvPr id="2050" name="Picture 2" descr="http://www.studfiles.ru/html/2706/775/html_ubmEfcN2Kg.31QG/htmlconvd-PHDnvd_html_m4ec681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228" y="2276872"/>
            <a:ext cx="5010284" cy="3815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48880" y="3212976"/>
            <a:ext cx="7661626" cy="3383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7047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88640"/>
            <a:ext cx="813690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Лесные ресурсы здесь уже в значительной степени истощены, и заготовка древесины перемещается к востоку – вдоль железнодорожной магистрали Тобольск – Сургут – Нижневартовск, где в последние годы появились новые леспромхозы. В связи с экономическими трудностями объемы лесозаготовки с начала девяностых годов ХХ века неуклонно снижались. </a:t>
            </a:r>
            <a:endParaRPr lang="ru-RU" dirty="0" smtClean="0"/>
          </a:p>
          <a:p>
            <a:r>
              <a:rPr lang="ru-RU" dirty="0" smtClean="0"/>
              <a:t>Постепенный </a:t>
            </a:r>
            <a:r>
              <a:rPr lang="ru-RU" dirty="0"/>
              <a:t>подъем в отрасли наметился только с начала 2000 года. Успешно работают </a:t>
            </a:r>
            <a:r>
              <a:rPr lang="ru-RU" dirty="0" err="1"/>
              <a:t>Балыкский</a:t>
            </a:r>
            <a:r>
              <a:rPr lang="ru-RU" dirty="0"/>
              <a:t> и </a:t>
            </a:r>
            <a:r>
              <a:rPr lang="ru-RU" dirty="0" err="1"/>
              <a:t>Южно</a:t>
            </a:r>
            <a:r>
              <a:rPr lang="ru-RU" dirty="0"/>
              <a:t> – </a:t>
            </a:r>
            <a:r>
              <a:rPr lang="ru-RU" dirty="0" err="1"/>
              <a:t>Кондинский</a:t>
            </a:r>
            <a:r>
              <a:rPr lang="ru-RU" dirty="0"/>
              <a:t> леспромхозы. Большинство предприятий комплексные и занимаются как заготовкой, так и переработкой древесины. Крупнейшими из них являются АО ЛП «ЮКОН», </a:t>
            </a:r>
            <a:r>
              <a:rPr lang="ru-RU" dirty="0" err="1"/>
              <a:t>Торский</a:t>
            </a:r>
            <a:r>
              <a:rPr lang="ru-RU" dirty="0"/>
              <a:t> леспромхоз, Малиновский КЛПХ, АО «Зеленый Бор».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327961"/>
            <a:ext cx="5006581" cy="3307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6831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1970" y="128946"/>
            <a:ext cx="8683624" cy="1143000"/>
          </a:xfrm>
        </p:spPr>
        <p:txBody>
          <a:bodyPr/>
          <a:lstStyle/>
          <a:p>
            <a:pPr algn="l"/>
            <a:r>
              <a:rPr lang="ru-RU" sz="2400" dirty="0" smtClean="0"/>
              <a:t>Лесозаготовка осуществлялась бригадным способом</a:t>
            </a:r>
            <a:endParaRPr lang="ru-RU" sz="2400" dirty="0"/>
          </a:p>
        </p:txBody>
      </p:sp>
      <p:pic>
        <p:nvPicPr>
          <p:cNvPr id="18436" name="Picture 4" descr="http://nalino.narod.ru/Foto/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694260"/>
            <a:ext cx="4248472" cy="2365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http://wallgen.ru/fot/46/muzhiki_sani_brevna_koni_gruz_2000x15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001" y="691250"/>
            <a:ext cx="3349911" cy="2602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8" descr="http://%D0%BC%D1%81%D0%BF%D1%80%D0%BE%D1%81.%D1%80%D1%84/old_img_db/images/673_larg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10" descr="http://%D0%BC%D1%81%D0%BF%D1%80%D0%BE%D1%81.%D1%80%D1%84/old_img_db/images/673_large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12" descr="http://%D0%BC%D1%81%D0%BF%D1%80%D0%BE%D1%81.%D1%80%D1%84/old_img_db/images/673_large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0" y="5896498"/>
            <a:ext cx="8683624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1800" dirty="0" smtClean="0"/>
              <a:t>В каждой бригаде были лесорубы, </a:t>
            </a:r>
            <a:r>
              <a:rPr lang="ru-RU" sz="1800" dirty="0" err="1" smtClean="0"/>
              <a:t>чекировщики</a:t>
            </a:r>
            <a:r>
              <a:rPr lang="ru-RU" sz="1800" dirty="0" smtClean="0"/>
              <a:t>, </a:t>
            </a:r>
            <a:r>
              <a:rPr lang="ru-RU" sz="1800" dirty="0" err="1" smtClean="0"/>
              <a:t>хаписты</a:t>
            </a:r>
            <a:r>
              <a:rPr lang="ru-RU" sz="1800" dirty="0" smtClean="0"/>
              <a:t>, </a:t>
            </a:r>
            <a:r>
              <a:rPr lang="ru-RU" sz="1800" dirty="0" err="1" smtClean="0"/>
              <a:t>сучкарубы</a:t>
            </a:r>
            <a:r>
              <a:rPr lang="ru-RU" sz="1800" dirty="0" smtClean="0"/>
              <a:t>, бульдозеристы и обслужив персонал (повар, помощники, ремонтники, </a:t>
            </a:r>
            <a:r>
              <a:rPr lang="ru-RU" sz="1800" dirty="0" err="1" smtClean="0"/>
              <a:t>пилоточи</a:t>
            </a:r>
            <a:r>
              <a:rPr lang="ru-RU" sz="1800" dirty="0" smtClean="0"/>
              <a:t> и </a:t>
            </a:r>
            <a:r>
              <a:rPr lang="ru-RU" sz="1800" dirty="0" err="1" smtClean="0"/>
              <a:t>тд</a:t>
            </a:r>
            <a:r>
              <a:rPr lang="ru-RU" sz="1800" dirty="0" smtClean="0"/>
              <a:t>.)</a:t>
            </a:r>
            <a:endParaRPr lang="ru-RU" sz="1800" dirty="0"/>
          </a:p>
        </p:txBody>
      </p:sp>
      <p:pic>
        <p:nvPicPr>
          <p:cNvPr id="18445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725" y="3209632"/>
            <a:ext cx="2671464" cy="268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http://stihl-magazin.ru/static/img/0000/0004/3868/43868909.30aimuxl9i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937" y="3501008"/>
            <a:ext cx="2140616" cy="179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6" name="Picture 1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00" y="3187094"/>
            <a:ext cx="3704450" cy="2671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4317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0"/>
            <a:ext cx="6512511" cy="620688"/>
          </a:xfrm>
        </p:spPr>
        <p:txBody>
          <a:bodyPr/>
          <a:lstStyle/>
          <a:p>
            <a:r>
              <a:rPr lang="ru-RU" sz="2800" dirty="0" smtClean="0"/>
              <a:t>Техника для заготовки леса</a:t>
            </a:r>
            <a:endParaRPr lang="ru-RU" sz="2800" dirty="0"/>
          </a:p>
        </p:txBody>
      </p:sp>
      <p:pic>
        <p:nvPicPr>
          <p:cNvPr id="16386" name="Picture 2" descr="http://www.sarreg.ru/uploads/posts/2011-04/1302180756_l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8680"/>
            <a:ext cx="4464496" cy="2814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://www.drevesyna.ru/img/fotogalery/zagotovka_lesa/big/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571698"/>
            <a:ext cx="3721458" cy="2791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http://www.krisla.info/images/______147176729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651" y="3645024"/>
            <a:ext cx="4286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http://gde.ru/images/img_ru/700/522553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645024"/>
            <a:ext cx="4328154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897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166</TotalTime>
  <Words>812</Words>
  <Application>Microsoft Office PowerPoint</Application>
  <PresentationFormat>Экран (4:3)</PresentationFormat>
  <Paragraphs>43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Воздушный поток</vt:lpstr>
      <vt:lpstr>Лесопромышленный комплекс</vt:lpstr>
      <vt:lpstr>Из истории лесной промышленности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Лесозаготовка осуществлялась бригадным способом</vt:lpstr>
      <vt:lpstr>Техника для заготовки леса</vt:lpstr>
      <vt:lpstr>Презентация PowerPoint</vt:lpstr>
      <vt:lpstr>Вывоз леса ж/д</vt:lpstr>
      <vt:lpstr>Лесопереработка</vt:lpstr>
      <vt:lpstr>Презентация PowerPoint</vt:lpstr>
      <vt:lpstr>Презентация PowerPoint</vt:lpstr>
      <vt:lpstr>Переработка древесины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SmartTouch</dc:creator>
  <cp:lastModifiedBy>SmartTouch</cp:lastModifiedBy>
  <cp:revision>19</cp:revision>
  <dcterms:created xsi:type="dcterms:W3CDTF">2016-03-14T07:21:02Z</dcterms:created>
  <dcterms:modified xsi:type="dcterms:W3CDTF">2018-03-26T04:36:45Z</dcterms:modified>
</cp:coreProperties>
</file>