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12A24-810D-454C-BDD6-194184B08653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E8B8AB9-9471-47C1-879B-A209099D6D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12A24-810D-454C-BDD6-194184B08653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8AB9-9471-47C1-879B-A209099D6D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12A24-810D-454C-BDD6-194184B08653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8AB9-9471-47C1-879B-A209099D6D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18A759B-3F57-4B43-87E8-E89492B6FC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12A24-810D-454C-BDD6-194184B08653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E8B8AB9-9471-47C1-879B-A209099D6D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12A24-810D-454C-BDD6-194184B08653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8AB9-9471-47C1-879B-A209099D6D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12A24-810D-454C-BDD6-194184B08653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8AB9-9471-47C1-879B-A209099D6D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12A24-810D-454C-BDD6-194184B08653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E8B8AB9-9471-47C1-879B-A209099D6D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12A24-810D-454C-BDD6-194184B08653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8AB9-9471-47C1-879B-A209099D6D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12A24-810D-454C-BDD6-194184B08653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8AB9-9471-47C1-879B-A209099D6D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12A24-810D-454C-BDD6-194184B08653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8AB9-9471-47C1-879B-A209099D6D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12A24-810D-454C-BDD6-194184B08653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B8AB9-9471-47C1-879B-A209099D6D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8812A24-810D-454C-BDD6-194184B08653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E8B8AB9-9471-47C1-879B-A209099D6D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8520" y="188640"/>
            <a:ext cx="9252520" cy="1830065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Страны Европы и США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1900-1914 гг.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Рамис\Desktop\39367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268760"/>
            <a:ext cx="6336704" cy="52875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864394"/>
          </a:xfrm>
          <a:gradFill rotWithShape="0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Создание военно-политических блоков               в Европе</a:t>
            </a:r>
          </a:p>
        </p:txBody>
      </p:sp>
      <p:pic>
        <p:nvPicPr>
          <p:cNvPr id="776196" name="Picture 4" descr="ag00029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5562600"/>
            <a:ext cx="1295400" cy="1028700"/>
          </a:xfrm>
          <a:prstGeom prst="rect">
            <a:avLst/>
          </a:prstGeom>
          <a:noFill/>
        </p:spPr>
      </p:pic>
      <p:sp>
        <p:nvSpPr>
          <p:cNvPr id="776197" name="Rectangle 5" descr="Песок"/>
          <p:cNvSpPr>
            <a:spLocks noChangeArrowheads="1"/>
          </p:cNvSpPr>
          <p:nvPr/>
        </p:nvSpPr>
        <p:spPr bwMode="auto">
          <a:xfrm>
            <a:off x="1403350" y="1196975"/>
            <a:ext cx="7740650" cy="50323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ru-RU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1893 г. – военная конвенция России и Франции.</a:t>
            </a:r>
          </a:p>
        </p:txBody>
      </p:sp>
      <p:sp>
        <p:nvSpPr>
          <p:cNvPr id="776199" name="Rectangle 7"/>
          <p:cNvSpPr>
            <a:spLocks noChangeArrowheads="1"/>
          </p:cNvSpPr>
          <p:nvPr/>
        </p:nvSpPr>
        <p:spPr bwMode="auto">
          <a:xfrm>
            <a:off x="1835150" y="6021388"/>
            <a:ext cx="6588125" cy="836612"/>
          </a:xfrm>
          <a:prstGeom prst="rect">
            <a:avLst/>
          </a:prstGeom>
          <a:solidFill>
            <a:schemeClr val="tx1"/>
          </a:solidFill>
          <a:ln w="762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ru-RU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Территориальные амбиции Германии.</a:t>
            </a:r>
            <a:r>
              <a:rPr lang="ru-RU" sz="2000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     Карикатура начала </a:t>
            </a:r>
            <a:r>
              <a:rPr lang="en-US" sz="2000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XX</a:t>
            </a:r>
            <a:r>
              <a:rPr lang="ru-RU" sz="2000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века</a:t>
            </a:r>
          </a:p>
        </p:txBody>
      </p:sp>
      <p:pic>
        <p:nvPicPr>
          <p:cNvPr id="776201" name="Picture 9" descr="Рисунок5"/>
          <p:cNvPicPr>
            <a:picLocks noChangeAspect="1" noChangeArrowheads="1"/>
          </p:cNvPicPr>
          <p:nvPr/>
        </p:nvPicPr>
        <p:blipFill>
          <a:blip r:embed="rId4" cstate="print">
            <a:lum bright="-12000" contrast="12000"/>
          </a:blip>
          <a:srcRect/>
          <a:stretch>
            <a:fillRect/>
          </a:stretch>
        </p:blipFill>
        <p:spPr bwMode="auto">
          <a:xfrm>
            <a:off x="1835150" y="1871663"/>
            <a:ext cx="6553200" cy="4011612"/>
          </a:xfrm>
          <a:prstGeom prst="rect">
            <a:avLst/>
          </a:prstGeom>
          <a:noFill/>
          <a:ln w="76200">
            <a:solidFill>
              <a:srgbClr val="FFCC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6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6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6197" grpId="0" build="p" autoUpdateAnimBg="0"/>
      <p:bldP spid="77619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64613" cy="1124744"/>
          </a:xfrm>
          <a:gradFill rotWithShape="0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Создание военно-политических блоков               в Европе</a:t>
            </a:r>
          </a:p>
        </p:txBody>
      </p:sp>
      <p:pic>
        <p:nvPicPr>
          <p:cNvPr id="777220" name="Picture 4" descr="ag00029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5562600"/>
            <a:ext cx="1295400" cy="1028700"/>
          </a:xfrm>
          <a:prstGeom prst="rect">
            <a:avLst/>
          </a:prstGeom>
          <a:noFill/>
        </p:spPr>
      </p:pic>
      <p:sp>
        <p:nvSpPr>
          <p:cNvPr id="777221" name="Rectangle 5" descr="Песок"/>
          <p:cNvSpPr>
            <a:spLocks noChangeArrowheads="1"/>
          </p:cNvSpPr>
          <p:nvPr/>
        </p:nvSpPr>
        <p:spPr bwMode="auto">
          <a:xfrm>
            <a:off x="1547813" y="1196975"/>
            <a:ext cx="7416800" cy="79216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ru-RU" sz="20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1904 г. – соглашение Англии и Франции («Антанта»).</a:t>
            </a:r>
            <a:r>
              <a:rPr lang="en-US" sz="20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1907 г. – присоединение к Антанте России.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ru-RU" sz="20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777224" name="Picture 8" descr="Рисунок1"/>
          <p:cNvPicPr>
            <a:picLocks noChangeAspect="1" noChangeArrowheads="1"/>
          </p:cNvPicPr>
          <p:nvPr/>
        </p:nvPicPr>
        <p:blipFill>
          <a:blip r:embed="rId4" cstate="print">
            <a:lum contrast="18000"/>
          </a:blip>
          <a:srcRect/>
          <a:stretch>
            <a:fillRect/>
          </a:stretch>
        </p:blipFill>
        <p:spPr bwMode="auto">
          <a:xfrm>
            <a:off x="1547813" y="2159000"/>
            <a:ext cx="7345362" cy="4600575"/>
          </a:xfrm>
          <a:prstGeom prst="rect">
            <a:avLst/>
          </a:prstGeom>
          <a:noFill/>
          <a:ln w="76200">
            <a:solidFill>
              <a:srgbClr val="FFCC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7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722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Социальные движения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525963"/>
          </a:xfrm>
        </p:spPr>
        <p:txBody>
          <a:bodyPr/>
          <a:lstStyle/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Особенности рабочего движения:</a:t>
            </a:r>
          </a:p>
          <a:p>
            <a:pPr algn="just">
              <a:buFontTx/>
              <a:buChar char="-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ассовым и организованным стает рабочее  движение (создание профсоюзов: АФТ в США (1886), Всеобщий союз трудящихся в Испании (1888), Всеобщая конференция труда во Франции (1895);</a:t>
            </a:r>
          </a:p>
          <a:p>
            <a:pPr algn="just">
              <a:buFontTx/>
              <a:buChar char="-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кономические требования (повышение зарплаты, 8-часовой рабочий день);</a:t>
            </a:r>
          </a:p>
          <a:p>
            <a:pPr>
              <a:buFontTx/>
              <a:buChar char="-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сновные формы борьбы: стачки, бойкот, саботаж, крайняя форма – всеобщая забастовка;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-забастовка шахтеров в США (1902), забастовка шахтеров во Франции (1906);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влияние Первой русской революции (1905-07).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Феминистское движение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Феминизм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(от лат.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femina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«женщина») — общественно-политическое движение, целью которого является стремление к равноправию женщин с мужчинами во всех сферах общественной жизни.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Причины: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енщины не имеют права голосовать на выборах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искл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Норвегия, Австралия, Новая Зеландия);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арплата в 1,5-2 раза ниже, чем у мужчин;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граничена возможность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получть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высшее образование;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еравноправие в семейных </a:t>
            </a:r>
            <a:r>
              <a:rPr lang="ru-RU" sz="2400" dirty="0" smtClean="0"/>
              <a:t>отношениях ( незащищенность в случае развода).</a:t>
            </a:r>
          </a:p>
          <a:p>
            <a:pPr>
              <a:buFontTx/>
              <a:buChar char="-"/>
            </a:pP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Феминистское движение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6016" y="1600200"/>
            <a:ext cx="397078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1903 году Э.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Панкхерст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основала Женский социальный и политический союз.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Формы борьбы: митинги, нападения на официальных лиц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Рамис\Desktop\1208081540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68760"/>
            <a:ext cx="3941885" cy="50530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Партии в начале 20 века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авершилось формирование политических партий (консервативные, либеральные, социалистические);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2-хпартийная система в Великобритании (тори и виги) , в США (республиканцы и демократы);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Раскол в  социалистическом движении: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сторонники сотрудничества со властью – Э. Бернштейн,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Мартов; 2) центристы (К.Каутский); 3) радикалы – социалистическая революция, диктатура пролетариата (Р. Люксембург, В. Ленин, К. Либкнехт).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92696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Социальные реформы.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9992" y="1600200"/>
            <a:ext cx="4186808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Реформы Д. Ллойд Джорджа: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8-часовой рабочий день для шахтеров;</a:t>
            </a:r>
          </a:p>
          <a:p>
            <a:pPr>
              <a:buFontTx/>
              <a:buChar char="-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омпенсация рабочим при несчастных случаях;</a:t>
            </a:r>
          </a:p>
          <a:p>
            <a:pPr>
              <a:buFontTx/>
              <a:buChar char="-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енсии при достижении 70 лет;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социальное страхование рабочих по болезни и при безработице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увеличены социальные расходы;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бесплатное образование для неимущих;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запрет женского ночного труда;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созданы биржи труда</a:t>
            </a:r>
          </a:p>
          <a:p>
            <a:pPr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Рамис\Desktop\460px-David_Lloyd_Georg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3314222" cy="43156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8024" y="332656"/>
            <a:ext cx="3898776" cy="5793507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Реформы Д. </a:t>
            </a:r>
            <a:r>
              <a:rPr lang="ru-RU" sz="4200" b="1" dirty="0" err="1" smtClean="0">
                <a:latin typeface="Times New Roman" pitchFamily="18" charset="0"/>
                <a:cs typeface="Times New Roman" pitchFamily="18" charset="0"/>
              </a:rPr>
              <a:t>Джолитти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1. Восстановление демократических свобод– разрешены все союзы рабочих, собрания, забастовки. Впервые в итальянском государстве демократические права стали реальными.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2. Усиление протекционизма – это дает новый толчок развитию промышленности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3. Государственное регулирование экономики – субсидии, военные заказы. Это стимулирует развитие новейших отраслей – металлургии. Химии, машиностроения (в т.ч., автомобилестроения).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4. Налоговая реформа (усиление налогообложения имущих слоев) – ее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Джолитти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провести не смог, она была заблокирована в парламенте «Правой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Рамис\Desktop\Giolitt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4010025" cy="523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Национальный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dirty="0" smtClean="0"/>
              <a:t>В начале 20 века обострился национальный вопрос. Многонациональные империи: Российская, Австро-Венгерская, Британская.</a:t>
            </a:r>
          </a:p>
          <a:p>
            <a:pPr algn="ctr">
              <a:buNone/>
            </a:pPr>
            <a:r>
              <a:rPr lang="ru-RU" sz="2000" b="1" dirty="0" smtClean="0"/>
              <a:t>Проблемы Австро-Венгерской монархии:</a:t>
            </a:r>
          </a:p>
          <a:p>
            <a:pPr>
              <a:buNone/>
            </a:pPr>
            <a:r>
              <a:rPr lang="ru-RU" sz="2000" dirty="0" smtClean="0"/>
              <a:t>- неравноправное положение народов (господствующее положение занимали немцы и </a:t>
            </a:r>
            <a:r>
              <a:rPr lang="ru-RU" sz="2000" dirty="0" err="1" smtClean="0"/>
              <a:t>мадъяры</a:t>
            </a:r>
            <a:r>
              <a:rPr lang="ru-RU" sz="2000" dirty="0" smtClean="0"/>
              <a:t> (венгры);</a:t>
            </a:r>
          </a:p>
          <a:p>
            <a:pPr>
              <a:buNone/>
            </a:pPr>
            <a:r>
              <a:rPr lang="ru-RU" sz="2000" dirty="0" smtClean="0"/>
              <a:t>- запрет вести обучение на национальных языках;</a:t>
            </a:r>
          </a:p>
          <a:p>
            <a:pPr>
              <a:buFontTx/>
              <a:buChar char="-"/>
            </a:pPr>
            <a:r>
              <a:rPr lang="ru-RU" sz="2000" dirty="0" smtClean="0"/>
              <a:t>стремление чешского, хорватского, польского и др. народов  к автономии.</a:t>
            </a:r>
          </a:p>
          <a:p>
            <a:pPr algn="ctr">
              <a:buFontTx/>
              <a:buChar char="-"/>
            </a:pPr>
            <a:r>
              <a:rPr lang="ru-RU" sz="2000" b="1" dirty="0" smtClean="0"/>
              <a:t>Ирландский вопрос.</a:t>
            </a:r>
          </a:p>
          <a:p>
            <a:pPr>
              <a:buNone/>
            </a:pPr>
            <a:r>
              <a:rPr lang="ru-RU" sz="2000" dirty="0" smtClean="0"/>
              <a:t>Камень преткновения – за требование о гомруле (самоуправлении) Ирландии.</a:t>
            </a:r>
          </a:p>
          <a:p>
            <a:pPr>
              <a:buNone/>
            </a:pPr>
            <a:r>
              <a:rPr lang="ru-RU" sz="2000" dirty="0" smtClean="0"/>
              <a:t>Ирландская парламентская партия призывала к борьбе законодательным путем. Движение «</a:t>
            </a:r>
            <a:r>
              <a:rPr lang="en-US" sz="2000" dirty="0" smtClean="0"/>
              <a:t>Sinn F</a:t>
            </a:r>
            <a:r>
              <a:rPr lang="ru-RU" sz="2000" dirty="0" smtClean="0"/>
              <a:t>е</a:t>
            </a:r>
            <a:r>
              <a:rPr lang="en-US" sz="2000" dirty="0" smtClean="0"/>
              <a:t>in</a:t>
            </a:r>
            <a:r>
              <a:rPr lang="ru-RU" sz="2000" dirty="0" smtClean="0"/>
              <a:t>» («Мы сами») к  ненасильственному сопротивлению (бойкот английских товаров). Ирландское республиканское </a:t>
            </a:r>
            <a:r>
              <a:rPr lang="ru-RU" sz="2000" dirty="0" err="1" smtClean="0"/>
              <a:t>братстов</a:t>
            </a:r>
            <a:r>
              <a:rPr lang="ru-RU" sz="2000" dirty="0" smtClean="0"/>
              <a:t> призывало к вооруженной борьбе </a:t>
            </a:r>
            <a:r>
              <a:rPr lang="ru-RU" sz="2000" smtClean="0"/>
              <a:t>за независимость.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9" name="Rectangle 3"/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8713093" cy="1052736"/>
          </a:xfrm>
          <a:gradFill rotWithShape="0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Создание военно-политических блоков               в Европе</a:t>
            </a:r>
          </a:p>
        </p:txBody>
      </p:sp>
      <p:pic>
        <p:nvPicPr>
          <p:cNvPr id="772100" name="Picture 4" descr="ag00029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5562600"/>
            <a:ext cx="1295400" cy="1028700"/>
          </a:xfrm>
          <a:prstGeom prst="rect">
            <a:avLst/>
          </a:prstGeom>
          <a:noFill/>
        </p:spPr>
      </p:pic>
      <p:sp>
        <p:nvSpPr>
          <p:cNvPr id="772101" name="Rectangle 5" descr="Песок"/>
          <p:cNvSpPr>
            <a:spLocks noChangeArrowheads="1"/>
          </p:cNvSpPr>
          <p:nvPr/>
        </p:nvSpPr>
        <p:spPr bwMode="auto">
          <a:xfrm>
            <a:off x="1403350" y="1196975"/>
            <a:ext cx="7561263" cy="122396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ru-RU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Германия и Австрия заключили в 1879 договор, а в 1882 г. совместно с Италией создали Тройственный союз.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ru-RU" sz="24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72102" name="Rectangle 6" descr="Песок"/>
          <p:cNvSpPr>
            <a:spLocks noChangeArrowheads="1"/>
          </p:cNvSpPr>
          <p:nvPr/>
        </p:nvSpPr>
        <p:spPr bwMode="auto">
          <a:xfrm>
            <a:off x="4500563" y="2565400"/>
            <a:ext cx="4464050" cy="30226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В Тройственном союзе возникли проблемы. В 1904 г. Италия подписала соглашение с Францией  о нейтралитете.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ru-RU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Но позиция Италии была не важна, т.к.она не имела реальных военных сил, а Германия и Австрия стремились к развязыванию войны.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ru-RU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72104" name="Rectangle 8"/>
          <p:cNvSpPr>
            <a:spLocks noChangeArrowheads="1"/>
          </p:cNvSpPr>
          <p:nvPr/>
        </p:nvSpPr>
        <p:spPr bwMode="auto">
          <a:xfrm>
            <a:off x="4572000" y="5751513"/>
            <a:ext cx="4248150" cy="1106487"/>
          </a:xfrm>
          <a:prstGeom prst="rect">
            <a:avLst/>
          </a:prstGeom>
          <a:solidFill>
            <a:schemeClr val="tx1"/>
          </a:solidFill>
          <a:ln w="762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ru-RU" sz="1600">
                <a:solidFill>
                  <a:schemeClr val="bg1"/>
                </a:solidFill>
              </a:rPr>
              <a:t>	Итальянский солдат тащится за немецкими и австрийскими из-за отсутствия ресурсов.             Карикатура 1914 года.</a:t>
            </a:r>
            <a:endParaRPr lang="ru-RU" sz="1600" i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772105" name="Picture 9" descr="Рисунок10"/>
          <p:cNvPicPr>
            <a:picLocks noChangeAspect="1" noChangeArrowheads="1"/>
          </p:cNvPicPr>
          <p:nvPr/>
        </p:nvPicPr>
        <p:blipFill>
          <a:blip r:embed="rId4" cstate="print">
            <a:lum bright="-12000" contrast="18000"/>
          </a:blip>
          <a:srcRect/>
          <a:stretch>
            <a:fillRect/>
          </a:stretch>
        </p:blipFill>
        <p:spPr bwMode="auto">
          <a:xfrm>
            <a:off x="1476375" y="2636838"/>
            <a:ext cx="2870200" cy="3887787"/>
          </a:xfrm>
          <a:prstGeom prst="rect">
            <a:avLst/>
          </a:prstGeom>
          <a:noFill/>
          <a:ln w="76200">
            <a:solidFill>
              <a:srgbClr val="FFCC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2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2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2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2101" grpId="0" build="p" autoUpdateAnimBg="0"/>
      <p:bldP spid="772102" grpId="0" build="p" autoUpdateAnimBg="0"/>
      <p:bldP spid="772104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</TotalTime>
  <Words>648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Страны Европы и США  в 1900-1914 гг.</vt:lpstr>
      <vt:lpstr>Социальные движения</vt:lpstr>
      <vt:lpstr>Феминистское движение</vt:lpstr>
      <vt:lpstr>Феминистское движение</vt:lpstr>
      <vt:lpstr>Партии в начале 20 века</vt:lpstr>
      <vt:lpstr>Социальные реформы. </vt:lpstr>
      <vt:lpstr>Презентация PowerPoint</vt:lpstr>
      <vt:lpstr>Национальный вопрос</vt:lpstr>
      <vt:lpstr>Создание военно-политических блоков               в Европе</vt:lpstr>
      <vt:lpstr>Создание военно-политических блоков               в Европе</vt:lpstr>
      <vt:lpstr>Создание военно-политических блоков               в Европе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Страны Европы и США в 1900-1914 гг.</dc:title>
  <dc:creator>Рамис</dc:creator>
  <cp:lastModifiedBy>User</cp:lastModifiedBy>
  <cp:revision>5</cp:revision>
  <dcterms:created xsi:type="dcterms:W3CDTF">2014-09-07T13:49:33Z</dcterms:created>
  <dcterms:modified xsi:type="dcterms:W3CDTF">2018-09-12T06:05:49Z</dcterms:modified>
</cp:coreProperties>
</file>