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tiff" ContentType="image/tiff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61" r:id="rId2"/>
    <p:sldId id="289" r:id="rId3"/>
    <p:sldId id="263" r:id="rId4"/>
    <p:sldId id="290" r:id="rId5"/>
    <p:sldId id="321" r:id="rId6"/>
    <p:sldId id="345" r:id="rId7"/>
    <p:sldId id="322" r:id="rId8"/>
    <p:sldId id="348" r:id="rId9"/>
    <p:sldId id="317" r:id="rId10"/>
    <p:sldId id="349" r:id="rId11"/>
    <p:sldId id="318" r:id="rId12"/>
    <p:sldId id="344" r:id="rId13"/>
    <p:sldId id="320" r:id="rId14"/>
    <p:sldId id="350" r:id="rId15"/>
    <p:sldId id="323" r:id="rId16"/>
    <p:sldId id="351" r:id="rId17"/>
    <p:sldId id="324" r:id="rId18"/>
    <p:sldId id="347" r:id="rId19"/>
    <p:sldId id="325" r:id="rId20"/>
    <p:sldId id="352" r:id="rId21"/>
    <p:sldId id="326" r:id="rId22"/>
    <p:sldId id="353" r:id="rId23"/>
    <p:sldId id="327" r:id="rId24"/>
    <p:sldId id="346" r:id="rId25"/>
    <p:sldId id="328" r:id="rId26"/>
    <p:sldId id="354" r:id="rId27"/>
    <p:sldId id="329" r:id="rId28"/>
    <p:sldId id="355" r:id="rId29"/>
    <p:sldId id="330" r:id="rId30"/>
    <p:sldId id="356" r:id="rId31"/>
    <p:sldId id="331" r:id="rId32"/>
    <p:sldId id="343" r:id="rId33"/>
    <p:sldId id="332" r:id="rId34"/>
    <p:sldId id="357" r:id="rId35"/>
    <p:sldId id="333" r:id="rId36"/>
    <p:sldId id="358" r:id="rId37"/>
    <p:sldId id="334" r:id="rId38"/>
    <p:sldId id="359" r:id="rId39"/>
    <p:sldId id="335" r:id="rId40"/>
    <p:sldId id="360" r:id="rId41"/>
    <p:sldId id="336" r:id="rId42"/>
    <p:sldId id="361" r:id="rId43"/>
    <p:sldId id="264" r:id="rId44"/>
    <p:sldId id="291" r:id="rId45"/>
    <p:sldId id="337" r:id="rId46"/>
    <p:sldId id="362" r:id="rId47"/>
    <p:sldId id="338" r:id="rId48"/>
    <p:sldId id="363" r:id="rId49"/>
    <p:sldId id="339" r:id="rId50"/>
    <p:sldId id="364" r:id="rId51"/>
    <p:sldId id="340" r:id="rId52"/>
    <p:sldId id="341" r:id="rId53"/>
    <p:sldId id="342" r:id="rId54"/>
    <p:sldId id="287" r:id="rId55"/>
    <p:sldId id="259" r:id="rId56"/>
    <p:sldId id="260" r:id="rId57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0E75"/>
    <a:srgbClr val="FA0065"/>
    <a:srgbClr val="FFCCCC"/>
    <a:srgbClr val="FFFF9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221" autoAdjust="0"/>
    <p:restoredTop sz="94660"/>
  </p:normalViewPr>
  <p:slideViewPr>
    <p:cSldViewPr>
      <p:cViewPr>
        <p:scale>
          <a:sx n="60" d="100"/>
          <a:sy n="60" d="100"/>
        </p:scale>
        <p:origin x="-2106" y="-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D2B19E-986E-4D92-BB3F-4A322F45F5F6}" type="datetimeFigureOut">
              <a:rPr lang="ru-RU" smtClean="0"/>
              <a:pPr/>
              <a:t>12.03.2016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FCAB4E-4BB2-4B0E-8E02-4B9B3AD6AFA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k-KZ" dirty="0" smtClean="0"/>
              <a:t>иыр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CAB4E-4BB2-4B0E-8E02-4B9B3AD6AFA9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CAB4E-4BB2-4B0E-8E02-4B9B3AD6AFA9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CAB4E-4BB2-4B0E-8E02-4B9B3AD6AFA9}" type="slidenum">
              <a:rPr lang="ru-RU" smtClean="0"/>
              <a:pPr/>
              <a:t>51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8.jpeg"/><Relationship Id="rId7" Type="http://schemas.openxmlformats.org/officeDocument/2006/relationships/image" Target="../media/image6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10" Type="http://schemas.openxmlformats.org/officeDocument/2006/relationships/image" Target="../media/image63.png"/><Relationship Id="rId4" Type="http://schemas.openxmlformats.org/officeDocument/2006/relationships/image" Target="../media/image58.jpeg"/><Relationship Id="rId9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12" Type="http://schemas.openxmlformats.org/officeDocument/2006/relationships/image" Target="../media/image7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11" Type="http://schemas.openxmlformats.org/officeDocument/2006/relationships/image" Target="../media/image73.png"/><Relationship Id="rId5" Type="http://schemas.openxmlformats.org/officeDocument/2006/relationships/image" Target="../media/image68.jpeg"/><Relationship Id="rId10" Type="http://schemas.openxmlformats.org/officeDocument/2006/relationships/image" Target="../media/image37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8.jpeg"/><Relationship Id="rId7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11" Type="http://schemas.openxmlformats.org/officeDocument/2006/relationships/image" Target="../media/image84.png"/><Relationship Id="rId5" Type="http://schemas.openxmlformats.org/officeDocument/2006/relationships/image" Target="../media/image80.jpeg"/><Relationship Id="rId10" Type="http://schemas.openxmlformats.org/officeDocument/2006/relationships/image" Target="../media/image83.jpeg"/><Relationship Id="rId4" Type="http://schemas.openxmlformats.org/officeDocument/2006/relationships/image" Target="../media/image79.jpeg"/><Relationship Id="rId9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10" Type="http://schemas.openxmlformats.org/officeDocument/2006/relationships/image" Target="../media/image95.jpeg"/><Relationship Id="rId4" Type="http://schemas.openxmlformats.org/officeDocument/2006/relationships/image" Target="../media/image89.jpeg"/><Relationship Id="rId9" Type="http://schemas.openxmlformats.org/officeDocument/2006/relationships/image" Target="../media/image9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wmf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pn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Relationship Id="rId9" Type="http://schemas.openxmlformats.org/officeDocument/2006/relationships/image" Target="../media/image1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10" Type="http://schemas.openxmlformats.org/officeDocument/2006/relationships/image" Target="../media/image25.png"/><Relationship Id="rId4" Type="http://schemas.openxmlformats.org/officeDocument/2006/relationships/image" Target="../media/image120.jpeg"/><Relationship Id="rId9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wmf"/><Relationship Id="rId7" Type="http://schemas.openxmlformats.org/officeDocument/2006/relationships/image" Target="../media/image44.jpe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129.jpeg"/><Relationship Id="rId7" Type="http://schemas.openxmlformats.org/officeDocument/2006/relationships/image" Target="../media/image1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Relationship Id="rId9" Type="http://schemas.openxmlformats.org/officeDocument/2006/relationships/image" Target="../media/image9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139.jpeg"/><Relationship Id="rId7" Type="http://schemas.openxmlformats.org/officeDocument/2006/relationships/image" Target="../media/image1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Relationship Id="rId9" Type="http://schemas.openxmlformats.org/officeDocument/2006/relationships/image" Target="../media/image9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3" Type="http://schemas.openxmlformats.org/officeDocument/2006/relationships/image" Target="../media/image144.jpeg"/><Relationship Id="rId7" Type="http://schemas.openxmlformats.org/officeDocument/2006/relationships/image" Target="../media/image1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Relationship Id="rId9" Type="http://schemas.openxmlformats.org/officeDocument/2006/relationships/image" Target="../media/image1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150.jpeg"/><Relationship Id="rId7" Type="http://schemas.openxmlformats.org/officeDocument/2006/relationships/image" Target="../media/image1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jpeg"/><Relationship Id="rId3" Type="http://schemas.openxmlformats.org/officeDocument/2006/relationships/image" Target="../media/image159.jpeg"/><Relationship Id="rId7" Type="http://schemas.openxmlformats.org/officeDocument/2006/relationships/image" Target="../media/image16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2.jpeg"/><Relationship Id="rId5" Type="http://schemas.openxmlformats.org/officeDocument/2006/relationships/image" Target="../media/image161.jpeg"/><Relationship Id="rId10" Type="http://schemas.openxmlformats.org/officeDocument/2006/relationships/image" Target="../media/image26.png"/><Relationship Id="rId4" Type="http://schemas.openxmlformats.org/officeDocument/2006/relationships/image" Target="../media/image160.jpeg"/><Relationship Id="rId9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jpeg"/><Relationship Id="rId3" Type="http://schemas.openxmlformats.org/officeDocument/2006/relationships/image" Target="../media/image168.jpeg"/><Relationship Id="rId7" Type="http://schemas.openxmlformats.org/officeDocument/2006/relationships/image" Target="../media/image17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1.jpeg"/><Relationship Id="rId5" Type="http://schemas.openxmlformats.org/officeDocument/2006/relationships/image" Target="../media/image170.jpeg"/><Relationship Id="rId10" Type="http://schemas.openxmlformats.org/officeDocument/2006/relationships/image" Target="../media/image174.png"/><Relationship Id="rId4" Type="http://schemas.openxmlformats.org/officeDocument/2006/relationships/image" Target="../media/image169.jpeg"/><Relationship Id="rId9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jpeg"/><Relationship Id="rId3" Type="http://schemas.openxmlformats.org/officeDocument/2006/relationships/image" Target="../media/image2.jpeg"/><Relationship Id="rId7" Type="http://schemas.openxmlformats.org/officeDocument/2006/relationships/image" Target="../media/image17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7.jpeg"/><Relationship Id="rId5" Type="http://schemas.openxmlformats.org/officeDocument/2006/relationships/image" Target="../media/image176.jpeg"/><Relationship Id="rId10" Type="http://schemas.openxmlformats.org/officeDocument/2006/relationships/image" Target="../media/image73.png"/><Relationship Id="rId4" Type="http://schemas.openxmlformats.org/officeDocument/2006/relationships/image" Target="../media/image175.jpeg"/><Relationship Id="rId9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180.jpeg"/><Relationship Id="rId7" Type="http://schemas.openxmlformats.org/officeDocument/2006/relationships/image" Target="../media/image18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3.jpeg"/><Relationship Id="rId5" Type="http://schemas.openxmlformats.org/officeDocument/2006/relationships/image" Target="../media/image182.jpeg"/><Relationship Id="rId4" Type="http://schemas.openxmlformats.org/officeDocument/2006/relationships/image" Target="../media/image181.jpeg"/><Relationship Id="rId9" Type="http://schemas.openxmlformats.org/officeDocument/2006/relationships/image" Target="../media/image18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8.jpeg"/><Relationship Id="rId7" Type="http://schemas.openxmlformats.org/officeDocument/2006/relationships/image" Target="../media/image18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8.jpeg"/><Relationship Id="rId5" Type="http://schemas.openxmlformats.org/officeDocument/2006/relationships/image" Target="../media/image187.jpeg"/><Relationship Id="rId4" Type="http://schemas.openxmlformats.org/officeDocument/2006/relationships/image" Target="../media/image18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7" Type="http://schemas.openxmlformats.org/officeDocument/2006/relationships/image" Target="../media/image19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195.jpeg"/><Relationship Id="rId4" Type="http://schemas.openxmlformats.org/officeDocument/2006/relationships/image" Target="../media/image194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jpeg"/><Relationship Id="rId3" Type="http://schemas.openxmlformats.org/officeDocument/2006/relationships/image" Target="../media/image197.jpeg"/><Relationship Id="rId7" Type="http://schemas.openxmlformats.org/officeDocument/2006/relationships/image" Target="../media/image20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0.jpeg"/><Relationship Id="rId11" Type="http://schemas.openxmlformats.org/officeDocument/2006/relationships/image" Target="../media/image204.png"/><Relationship Id="rId5" Type="http://schemas.openxmlformats.org/officeDocument/2006/relationships/image" Target="../media/image199.jpeg"/><Relationship Id="rId10" Type="http://schemas.openxmlformats.org/officeDocument/2006/relationships/image" Target="../media/image203.jpeg"/><Relationship Id="rId4" Type="http://schemas.openxmlformats.org/officeDocument/2006/relationships/image" Target="../media/image198.jpeg"/><Relationship Id="rId9" Type="http://schemas.openxmlformats.org/officeDocument/2006/relationships/image" Target="../media/image37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37.jpeg"/><Relationship Id="rId4" Type="http://schemas.openxmlformats.org/officeDocument/2006/relationships/image" Target="../media/image20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11" Type="http://schemas.openxmlformats.org/officeDocument/2006/relationships/image" Target="../media/image25.png"/><Relationship Id="rId5" Type="http://schemas.openxmlformats.org/officeDocument/2006/relationships/image" Target="../media/image20.jpeg"/><Relationship Id="rId10" Type="http://schemas.openxmlformats.org/officeDocument/2006/relationships/image" Target="../media/image8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jpeg"/><Relationship Id="rId3" Type="http://schemas.openxmlformats.org/officeDocument/2006/relationships/image" Target="../media/image2.jpeg"/><Relationship Id="rId7" Type="http://schemas.openxmlformats.org/officeDocument/2006/relationships/image" Target="../media/image20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8.jpeg"/><Relationship Id="rId11" Type="http://schemas.openxmlformats.org/officeDocument/2006/relationships/image" Target="../media/image73.png"/><Relationship Id="rId5" Type="http://schemas.openxmlformats.org/officeDocument/2006/relationships/image" Target="../media/image207.jpeg"/><Relationship Id="rId10" Type="http://schemas.openxmlformats.org/officeDocument/2006/relationships/image" Target="../media/image211.png"/><Relationship Id="rId4" Type="http://schemas.openxmlformats.org/officeDocument/2006/relationships/image" Target="../media/image8.jpeg"/><Relationship Id="rId9" Type="http://schemas.openxmlformats.org/officeDocument/2006/relationships/image" Target="../media/image4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7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8.jpeg"/><Relationship Id="rId5" Type="http://schemas.openxmlformats.org/officeDocument/2006/relationships/image" Target="../media/image217.jpeg"/><Relationship Id="rId4" Type="http://schemas.openxmlformats.org/officeDocument/2006/relationships/image" Target="../media/image216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gif"/><Relationship Id="rId3" Type="http://schemas.openxmlformats.org/officeDocument/2006/relationships/image" Target="../media/image99.wmf"/><Relationship Id="rId7" Type="http://schemas.openxmlformats.org/officeDocument/2006/relationships/hyperlink" Target="http://animo2.ucoz.ru/photo/animacii_malogo_razmera/animacii_ko_dnju_uchitelja/animacija_knigi/56-0-3072" TargetMode="External"/><Relationship Id="rId2" Type="http://schemas.openxmlformats.org/officeDocument/2006/relationships/image" Target="../media/image87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wmf"/><Relationship Id="rId5" Type="http://schemas.openxmlformats.org/officeDocument/2006/relationships/image" Target="../media/image220.wmf"/><Relationship Id="rId10" Type="http://schemas.openxmlformats.org/officeDocument/2006/relationships/image" Target="../media/image223.gif"/><Relationship Id="rId4" Type="http://schemas.openxmlformats.org/officeDocument/2006/relationships/image" Target="../media/image219.gif"/><Relationship Id="rId9" Type="http://schemas.openxmlformats.org/officeDocument/2006/relationships/image" Target="../media/image222.gi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gif"/><Relationship Id="rId3" Type="http://schemas.openxmlformats.org/officeDocument/2006/relationships/image" Target="../media/image225.gif"/><Relationship Id="rId7" Type="http://schemas.openxmlformats.org/officeDocument/2006/relationships/image" Target="../media/image229.gif"/><Relationship Id="rId2" Type="http://schemas.openxmlformats.org/officeDocument/2006/relationships/image" Target="../media/image224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8.gif"/><Relationship Id="rId5" Type="http://schemas.openxmlformats.org/officeDocument/2006/relationships/image" Target="../media/image227.gif"/><Relationship Id="rId10" Type="http://schemas.openxmlformats.org/officeDocument/2006/relationships/image" Target="../media/image232.png"/><Relationship Id="rId4" Type="http://schemas.openxmlformats.org/officeDocument/2006/relationships/image" Target="../media/image226.gif"/><Relationship Id="rId9" Type="http://schemas.openxmlformats.org/officeDocument/2006/relationships/image" Target="../media/image23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11" Type="http://schemas.openxmlformats.org/officeDocument/2006/relationships/image" Target="../media/image39.pn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10" Type="http://schemas.openxmlformats.org/officeDocument/2006/relationships/image" Target="../media/image51.png"/><Relationship Id="rId4" Type="http://schemas.openxmlformats.org/officeDocument/2006/relationships/image" Target="../media/image46.jpeg"/><Relationship Id="rId9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214290" y="714348"/>
            <a:ext cx="1500198" cy="428628"/>
          </a:xfrm>
          <a:prstGeom prst="horizontalScroll">
            <a:avLst/>
          </a:prstGeom>
          <a:solidFill>
            <a:srgbClr val="F20E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Lesson   #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lum contrast="30000"/>
          </a:blip>
          <a:srcRect/>
          <a:stretch>
            <a:fillRect/>
          </a:stretch>
        </p:blipFill>
        <p:spPr bwMode="auto">
          <a:xfrm>
            <a:off x="0" y="1142976"/>
            <a:ext cx="6858000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252314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36" y="142844"/>
            <a:ext cx="857256" cy="857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1571612" y="214282"/>
            <a:ext cx="342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FA00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Funny English</a:t>
            </a:r>
            <a:endParaRPr lang="ru-RU" sz="3600" b="1" i="1" dirty="0">
              <a:solidFill>
                <a:srgbClr val="FA006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0" y="6929454"/>
            <a:ext cx="4857760" cy="2214546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/>
            <a:r>
              <a:rPr lang="en-US" b="1" i="1" dirty="0" smtClean="0">
                <a:solidFill>
                  <a:srgbClr val="FA0065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342900" indent="-342900"/>
            <a:r>
              <a:rPr lang="kk-KZ" b="1" i="1" dirty="0" smtClean="0">
                <a:solidFill>
                  <a:srgbClr val="FA0065"/>
                </a:solidFill>
                <a:latin typeface="Times New Roman" pitchFamily="18" charset="0"/>
                <a:cs typeface="Times New Roman" pitchFamily="18" charset="0"/>
              </a:rPr>
              <a:t>Жаңа сөздерді жаттаңыз!</a:t>
            </a:r>
            <a:endParaRPr lang="en-US" b="1" i="1" dirty="0" smtClean="0">
              <a:solidFill>
                <a:srgbClr val="FA0065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en-US" sz="2000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Good morning!        </a:t>
            </a:r>
            <a:r>
              <a:rPr lang="kk-KZ" sz="2000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Қайырлы таң!</a:t>
            </a:r>
            <a:endParaRPr lang="en-US" sz="2000" b="1" i="1" dirty="0" smtClean="0">
              <a:solidFill>
                <a:srgbClr val="0070C0"/>
              </a:solidFill>
              <a:latin typeface="Monotype Corsiva" pitchFamily="66" charset="0"/>
              <a:cs typeface="Times New Roman" pitchFamily="18" charset="0"/>
            </a:endParaRPr>
          </a:p>
          <a:p>
            <a:pPr marL="342900" indent="-342900"/>
            <a:r>
              <a:rPr lang="en-US" sz="2000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Good afternoon!</a:t>
            </a:r>
            <a:r>
              <a:rPr lang="kk-KZ" sz="2000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en-US" sz="2000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    </a:t>
            </a:r>
            <a:r>
              <a:rPr lang="kk-KZ" sz="2000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Қайырлы күн! </a:t>
            </a:r>
            <a:endParaRPr lang="en-US" sz="2000" b="1" i="1" dirty="0" smtClean="0">
              <a:solidFill>
                <a:srgbClr val="0070C0"/>
              </a:solidFill>
              <a:latin typeface="Monotype Corsiva" pitchFamily="66" charset="0"/>
              <a:cs typeface="Times New Roman" pitchFamily="18" charset="0"/>
            </a:endParaRPr>
          </a:p>
          <a:p>
            <a:pPr marL="342900" indent="-342900"/>
            <a:r>
              <a:rPr lang="en-US" sz="2000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Good evening!</a:t>
            </a:r>
            <a:r>
              <a:rPr lang="kk-KZ" sz="2000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en-US" sz="2000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        </a:t>
            </a:r>
            <a:r>
              <a:rPr lang="kk-KZ" sz="2000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Қайырлы кеш!</a:t>
            </a:r>
            <a:endParaRPr lang="en-US" sz="2000" b="1" i="1" dirty="0" smtClean="0">
              <a:solidFill>
                <a:srgbClr val="0070C0"/>
              </a:solidFill>
              <a:latin typeface="Monotype Corsiva" pitchFamily="66" charset="0"/>
              <a:cs typeface="Times New Roman" pitchFamily="18" charset="0"/>
            </a:endParaRPr>
          </a:p>
          <a:p>
            <a:pPr marL="342900" indent="-342900"/>
            <a:r>
              <a:rPr lang="en-US" sz="2000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Good night!</a:t>
            </a:r>
            <a:r>
              <a:rPr lang="kk-KZ" sz="2000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en-US" sz="2000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           </a:t>
            </a:r>
            <a:r>
              <a:rPr lang="kk-KZ" sz="2000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Қайырлы түн!</a:t>
            </a:r>
            <a:endParaRPr lang="en-US" sz="2000" b="1" i="1" dirty="0" smtClean="0">
              <a:solidFill>
                <a:srgbClr val="0070C0"/>
              </a:solidFill>
              <a:latin typeface="Monotype Corsiva" pitchFamily="66" charset="0"/>
              <a:cs typeface="Times New Roman" pitchFamily="18" charset="0"/>
            </a:endParaRPr>
          </a:p>
          <a:p>
            <a:pPr marL="342900" indent="-342900"/>
            <a:r>
              <a:rPr lang="en-US" sz="2000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Hello</a:t>
            </a:r>
            <a:r>
              <a:rPr lang="kk-KZ" sz="2000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! </a:t>
            </a:r>
            <a:r>
              <a:rPr lang="en-US" sz="2000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Hi!                    </a:t>
            </a:r>
            <a:r>
              <a:rPr lang="kk-KZ" sz="2000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Сәлем!</a:t>
            </a:r>
            <a:endParaRPr lang="en-US" sz="2000" b="1" i="1" dirty="0" smtClean="0">
              <a:solidFill>
                <a:srgbClr val="0070C0"/>
              </a:solidFill>
              <a:latin typeface="Monotype Corsiva" pitchFamily="66" charset="0"/>
              <a:cs typeface="Times New Roman" pitchFamily="18" charset="0"/>
            </a:endParaRPr>
          </a:p>
          <a:p>
            <a:pPr marL="342900" indent="-342900"/>
            <a:r>
              <a:rPr lang="en-US" sz="2000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Good-bye!               </a:t>
            </a:r>
            <a:r>
              <a:rPr lang="kk-KZ" sz="2000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Сау болыңыз!</a:t>
            </a:r>
            <a:endParaRPr lang="en-US" sz="2000" b="1" i="1" dirty="0" smtClean="0">
              <a:solidFill>
                <a:srgbClr val="0070C0"/>
              </a:solidFill>
              <a:latin typeface="Monotype Corsiva" pitchFamily="66" charset="0"/>
              <a:cs typeface="Times New Roman" pitchFamily="18" charset="0"/>
            </a:endParaRPr>
          </a:p>
          <a:p>
            <a:pPr marL="342900" indent="-342900" algn="ctr"/>
            <a:endParaRPr lang="ru-RU" sz="2400" b="1" i="1" dirty="0">
              <a:solidFill>
                <a:srgbClr val="FA0065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12" name="Picture 6" descr="MCj04166460000[1]"/>
          <p:cNvPicPr>
            <a:picLocks noChangeAspect="1" noChangeArrowheads="1"/>
          </p:cNvPicPr>
          <p:nvPr/>
        </p:nvPicPr>
        <p:blipFill>
          <a:blip r:embed="rId4">
            <a:lum bright="-12000"/>
          </a:blip>
          <a:srcRect/>
          <a:stretch>
            <a:fillRect/>
          </a:stretch>
        </p:blipFill>
        <p:spPr bwMode="auto">
          <a:xfrm>
            <a:off x="4929198" y="6929454"/>
            <a:ext cx="1928802" cy="22145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2" descr="images (1) - копия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42" y="4214810"/>
            <a:ext cx="1404939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3" descr="images (1)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57760" y="4214810"/>
            <a:ext cx="1143008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AutoShape 4"/>
          <p:cNvSpPr>
            <a:spLocks noChangeArrowheads="1"/>
          </p:cNvSpPr>
          <p:nvPr/>
        </p:nvSpPr>
        <p:spPr bwMode="auto">
          <a:xfrm>
            <a:off x="1785926" y="4214810"/>
            <a:ext cx="1666875" cy="857256"/>
          </a:xfrm>
          <a:prstGeom prst="wedgeEllipseCallout">
            <a:avLst>
              <a:gd name="adj1" fmla="val -42838"/>
              <a:gd name="adj2" fmla="val 70000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Hello! What</a:t>
            </a:r>
            <a:r>
              <a:rPr kumimoji="0" lang="en-US" sz="11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is your name?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" name="AutoShape 6"/>
          <p:cNvSpPr>
            <a:spLocks noChangeArrowheads="1"/>
          </p:cNvSpPr>
          <p:nvPr/>
        </p:nvSpPr>
        <p:spPr bwMode="auto">
          <a:xfrm>
            <a:off x="2000240" y="6000760"/>
            <a:ext cx="1762126" cy="495300"/>
          </a:xfrm>
          <a:prstGeom prst="wedgeEllipseCallout">
            <a:avLst>
              <a:gd name="adj1" fmla="val -64352"/>
              <a:gd name="adj2" fmla="val -87694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</a:rPr>
              <a:t>My name is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</a:rPr>
              <a:t>Tom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" name="AutoShape 5"/>
          <p:cNvSpPr>
            <a:spLocks noChangeArrowheads="1"/>
          </p:cNvSpPr>
          <p:nvPr/>
        </p:nvSpPr>
        <p:spPr bwMode="auto">
          <a:xfrm>
            <a:off x="3143248" y="4929190"/>
            <a:ext cx="1666875" cy="842964"/>
          </a:xfrm>
          <a:prstGeom prst="wedgeEllipseCallout">
            <a:avLst>
              <a:gd name="adj1" fmla="val 49852"/>
              <a:gd name="adj2" fmla="val 75016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Hi! 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1100" dirty="0" smtClean="0">
                <a:latin typeface="Times New Roman" pitchFamily="18" charset="0"/>
              </a:rPr>
              <a:t>My name is Kate.  And you?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Documents and Settings\Admin\Рабочий стол\Жузя\pictures\8444725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34" y="7358082"/>
            <a:ext cx="1428760" cy="13811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85720"/>
            <a:ext cx="6858000" cy="857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00100"/>
            <a:ext cx="6858000" cy="76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714480"/>
            <a:ext cx="6858000" cy="12858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857232" y="2928926"/>
            <a:ext cx="55721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Сөздерді ағылшын тіліне аударып көріңіз!</a:t>
            </a:r>
          </a:p>
          <a:p>
            <a:pPr>
              <a:buNone/>
            </a:pPr>
            <a:r>
              <a:rPr lang="kk-KZ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Ит</a:t>
            </a:r>
            <a:r>
              <a:rPr lang="en-US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_______________</a:t>
            </a:r>
            <a:endParaRPr lang="kk-KZ" b="1" i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Үйрек</a:t>
            </a:r>
            <a:r>
              <a:rPr lang="en-US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______________</a:t>
            </a:r>
            <a:endParaRPr lang="kk-KZ" b="1" i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kk-KZ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Билеу</a:t>
            </a:r>
            <a:r>
              <a:rPr lang="en-US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______________________</a:t>
            </a:r>
            <a:endParaRPr lang="kk-KZ" b="1" i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kk-KZ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Әке</a:t>
            </a:r>
            <a:r>
              <a:rPr lang="en-US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_________________________</a:t>
            </a:r>
            <a:endParaRPr lang="kk-KZ" b="1" i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kk-KZ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endParaRPr lang="kk-KZ" b="1" i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429124"/>
            <a:ext cx="6858000" cy="63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5429255"/>
            <a:ext cx="6858000" cy="291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100" y="6072198"/>
            <a:ext cx="6819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143372"/>
            <a:ext cx="4800600" cy="390532"/>
          </a:xfrm>
        </p:spPr>
        <p:txBody>
          <a:bodyPr>
            <a:noAutofit/>
          </a:bodyPr>
          <a:lstStyle/>
          <a:p>
            <a:pPr marL="514350" indent="-514350" algn="l"/>
            <a:r>
              <a:rPr lang="kk-KZ" sz="2000" dirty="0" smtClean="0">
                <a:solidFill>
                  <a:srgbClr val="FA0065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000" dirty="0" smtClean="0">
                <a:solidFill>
                  <a:srgbClr val="FA0065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kk-KZ" sz="2000" dirty="0" smtClean="0">
                <a:solidFill>
                  <a:srgbClr val="FA0065"/>
                </a:solidFill>
                <a:latin typeface="Times New Roman" pitchFamily="18" charset="0"/>
                <a:cs typeface="Times New Roman" pitchFamily="18" charset="0"/>
              </a:rPr>
              <a:t>” және “</a:t>
            </a:r>
            <a:r>
              <a:rPr lang="en-US" sz="2000" dirty="0" smtClean="0">
                <a:solidFill>
                  <a:srgbClr val="FA0065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kk-KZ" sz="2000" dirty="0" smtClean="0">
                <a:solidFill>
                  <a:srgbClr val="FA0065"/>
                </a:solidFill>
                <a:latin typeface="Times New Roman" pitchFamily="18" charset="0"/>
                <a:cs typeface="Times New Roman" pitchFamily="18" charset="0"/>
              </a:rPr>
              <a:t>” әріптерін табыңыз!</a:t>
            </a:r>
            <a:endParaRPr lang="ru-RU" sz="2000" dirty="0">
              <a:solidFill>
                <a:srgbClr val="FA006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214290" y="928662"/>
            <a:ext cx="1500198" cy="428628"/>
          </a:xfrm>
          <a:prstGeom prst="horizontalScroll">
            <a:avLst/>
          </a:prstGeom>
          <a:solidFill>
            <a:srgbClr val="F20E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Lesson   #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252314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6" y="142844"/>
            <a:ext cx="857256" cy="857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1571612" y="285720"/>
            <a:ext cx="342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FA00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Funny</a:t>
            </a:r>
            <a:r>
              <a:rPr lang="kk-KZ" sz="3600" b="1" i="1" dirty="0" smtClean="0">
                <a:solidFill>
                  <a:srgbClr val="FA00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en-US" sz="3600" b="1" i="1" dirty="0" smtClean="0">
                <a:solidFill>
                  <a:srgbClr val="FA00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English</a:t>
            </a:r>
            <a:endParaRPr lang="ru-RU" sz="3600" b="1" i="1" dirty="0">
              <a:solidFill>
                <a:srgbClr val="FA006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2571744" y="7358082"/>
            <a:ext cx="3929066" cy="1785918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/>
            <a:endParaRPr lang="en-US" sz="2000" b="1" i="1" dirty="0" smtClean="0">
              <a:solidFill>
                <a:srgbClr val="FA0065"/>
              </a:solidFill>
              <a:latin typeface="Monotype Corsiva" pitchFamily="66" charset="0"/>
              <a:cs typeface="Times New Roman" pitchFamily="18" charset="0"/>
            </a:endParaRPr>
          </a:p>
          <a:p>
            <a:pPr marL="342900" indent="-342900"/>
            <a:r>
              <a:rPr lang="en-US" sz="2000" b="1" i="1" dirty="0" smtClean="0">
                <a:solidFill>
                  <a:srgbClr val="FA0065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kk-KZ" sz="2000" b="1" i="1" dirty="0" smtClean="0">
                <a:solidFill>
                  <a:srgbClr val="FA0065"/>
                </a:solidFill>
                <a:latin typeface="Monotype Corsiva" pitchFamily="66" charset="0"/>
                <a:cs typeface="Times New Roman" pitchFamily="18" charset="0"/>
              </a:rPr>
              <a:t>Жаңа сөздерді жаттаңыз!</a:t>
            </a:r>
            <a:endParaRPr lang="en-US" sz="2000" b="1" i="1" dirty="0" smtClean="0">
              <a:solidFill>
                <a:srgbClr val="FA0065"/>
              </a:solidFill>
              <a:latin typeface="Monotype Corsiva" pitchFamily="66" charset="0"/>
              <a:cs typeface="Times New Roman" pitchFamily="18" charset="0"/>
            </a:endParaRPr>
          </a:p>
          <a:p>
            <a:pPr marL="342900" indent="-342900"/>
            <a:r>
              <a:rPr lang="kk-KZ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     </a:t>
            </a:r>
            <a:r>
              <a:rPr lang="en-US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Bee </a:t>
            </a:r>
            <a:r>
              <a:rPr lang="kk-KZ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           </a:t>
            </a:r>
            <a:r>
              <a:rPr lang="en-US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 </a:t>
            </a:r>
            <a:r>
              <a:rPr lang="kk-KZ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ара</a:t>
            </a:r>
            <a:endParaRPr lang="en-US" b="1" i="1" dirty="0" smtClean="0">
              <a:solidFill>
                <a:srgbClr val="0070C0"/>
              </a:solidFill>
              <a:latin typeface="Monotype Corsiva" pitchFamily="66" charset="0"/>
              <a:cs typeface="Times New Roman" pitchFamily="18" charset="0"/>
            </a:endParaRPr>
          </a:p>
          <a:p>
            <a:pPr marL="342900" indent="-342900"/>
            <a:r>
              <a:rPr lang="kk-KZ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     </a:t>
            </a:r>
            <a:r>
              <a:rPr lang="en-US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Tree</a:t>
            </a:r>
            <a:r>
              <a:rPr lang="kk-KZ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             </a:t>
            </a:r>
            <a:r>
              <a:rPr lang="en-US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kk-KZ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ағаш</a:t>
            </a:r>
            <a:endParaRPr lang="en-US" b="1" i="1" dirty="0" smtClean="0">
              <a:solidFill>
                <a:srgbClr val="0070C0"/>
              </a:solidFill>
              <a:latin typeface="Monotype Corsiva" pitchFamily="66" charset="0"/>
              <a:cs typeface="Times New Roman" pitchFamily="18" charset="0"/>
            </a:endParaRPr>
          </a:p>
          <a:p>
            <a:pPr marL="342900" indent="-342900"/>
            <a:r>
              <a:rPr lang="kk-KZ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     </a:t>
            </a:r>
            <a:r>
              <a:rPr lang="en-US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Elephant</a:t>
            </a:r>
            <a:r>
              <a:rPr lang="kk-KZ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       піл</a:t>
            </a:r>
            <a:endParaRPr lang="en-US" b="1" i="1" dirty="0" smtClean="0">
              <a:solidFill>
                <a:srgbClr val="0070C0"/>
              </a:solidFill>
              <a:latin typeface="Monotype Corsiva" pitchFamily="66" charset="0"/>
              <a:cs typeface="Times New Roman" pitchFamily="18" charset="0"/>
            </a:endParaRPr>
          </a:p>
          <a:p>
            <a:pPr marL="342900" indent="-342900"/>
            <a:r>
              <a:rPr lang="kk-KZ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     </a:t>
            </a:r>
            <a:r>
              <a:rPr lang="en-US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Egg</a:t>
            </a:r>
            <a:r>
              <a:rPr lang="kk-KZ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                жұмыртқа  </a:t>
            </a:r>
            <a:r>
              <a:rPr lang="kk-KZ" sz="2000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                      </a:t>
            </a:r>
            <a:endParaRPr lang="en-US" sz="2000" b="1" i="1" dirty="0" smtClean="0">
              <a:solidFill>
                <a:srgbClr val="0070C0"/>
              </a:solidFill>
              <a:latin typeface="Monotype Corsiva" pitchFamily="66" charset="0"/>
              <a:cs typeface="Times New Roman" pitchFamily="18" charset="0"/>
            </a:endParaRPr>
          </a:p>
          <a:p>
            <a:pPr marL="342900" indent="-342900"/>
            <a:r>
              <a:rPr lang="kk-KZ" sz="2000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     </a:t>
            </a:r>
            <a:endParaRPr lang="en-US" sz="1600" b="1" i="1" dirty="0" smtClean="0">
              <a:solidFill>
                <a:srgbClr val="0070C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5143504"/>
            <a:ext cx="6858000" cy="785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0" y="1357290"/>
            <a:ext cx="4071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 smtClean="0">
                <a:solidFill>
                  <a:srgbClr val="F20E75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dirty="0" err="1" smtClean="0">
                <a:solidFill>
                  <a:srgbClr val="F20E75"/>
                </a:solidFill>
                <a:latin typeface="Times New Roman" pitchFamily="18" charset="0"/>
                <a:cs typeface="Times New Roman" pitchFamily="18" charset="0"/>
              </a:rPr>
              <a:t>Ee</a:t>
            </a:r>
            <a:r>
              <a:rPr lang="kk-KZ" dirty="0" smtClean="0">
                <a:solidFill>
                  <a:srgbClr val="F20E75"/>
                </a:solidFill>
                <a:latin typeface="Times New Roman" pitchFamily="18" charset="0"/>
                <a:cs typeface="Times New Roman" pitchFamily="18" charset="0"/>
              </a:rPr>
              <a:t>” әріптерін дәптеріңізге жазыңыз!</a:t>
            </a:r>
            <a:endParaRPr lang="ru-RU" dirty="0">
              <a:solidFill>
                <a:srgbClr val="F20E7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7601" y="1071539"/>
            <a:ext cx="3200399" cy="3214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/>
          <a:srcRect t="12500" b="46875"/>
          <a:stretch>
            <a:fillRect/>
          </a:stretch>
        </p:blipFill>
        <p:spPr bwMode="auto">
          <a:xfrm>
            <a:off x="0" y="1714480"/>
            <a:ext cx="3786190" cy="500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604" y="7643834"/>
            <a:ext cx="1785926" cy="1500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4500562"/>
            <a:ext cx="6858000" cy="714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/>
          <p:nvPr/>
        </p:nvPicPr>
        <p:blipFill>
          <a:blip r:embed="rId8"/>
          <a:srcRect l="8979" t="49045" r="45213" b="14319"/>
          <a:stretch>
            <a:fillRect/>
          </a:stretch>
        </p:blipFill>
        <p:spPr bwMode="auto">
          <a:xfrm>
            <a:off x="214290" y="2214546"/>
            <a:ext cx="3571900" cy="1857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/>
          <p:cNvPicPr/>
          <p:nvPr/>
        </p:nvPicPr>
        <p:blipFill>
          <a:blip r:embed="rId9"/>
          <a:srcRect l="14869" t="26433" r="46305" b="36624"/>
          <a:stretch>
            <a:fillRect/>
          </a:stretch>
        </p:blipFill>
        <p:spPr bwMode="auto">
          <a:xfrm>
            <a:off x="3643314" y="5929322"/>
            <a:ext cx="2786082" cy="13573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Рисунок 17"/>
          <p:cNvPicPr/>
          <p:nvPr/>
        </p:nvPicPr>
        <p:blipFill>
          <a:blip r:embed="rId10"/>
          <a:srcRect l="14702" t="14968" r="43971" b="49682"/>
          <a:stretch>
            <a:fillRect/>
          </a:stretch>
        </p:blipFill>
        <p:spPr bwMode="auto">
          <a:xfrm>
            <a:off x="285728" y="6000760"/>
            <a:ext cx="3143272" cy="12858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2900" y="3714744"/>
            <a:ext cx="6172200" cy="4453474"/>
          </a:xfrm>
        </p:spPr>
        <p:txBody>
          <a:bodyPr>
            <a:normAutofit/>
          </a:bodyPr>
          <a:lstStyle/>
          <a:p>
            <a:r>
              <a:rPr lang="kk-KZ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Сөздерді ағылшын тіліне аударып көріңіз!</a:t>
            </a:r>
          </a:p>
          <a:p>
            <a:pPr>
              <a:buNone/>
            </a:pPr>
            <a:r>
              <a:rPr lang="kk-KZ" sz="1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Піл </a:t>
            </a:r>
            <a:r>
              <a:rPr lang="en-US" sz="1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______________</a:t>
            </a:r>
            <a:endParaRPr lang="kk-KZ" sz="1600" b="1" i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kk-KZ" sz="1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Қуыршақ</a:t>
            </a:r>
            <a:r>
              <a:rPr lang="en-US" sz="1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________________</a:t>
            </a:r>
            <a:endParaRPr lang="kk-KZ" sz="1600" b="1" i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kk-KZ" sz="1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Жұмыртқа</a:t>
            </a:r>
            <a:r>
              <a:rPr lang="en-US" sz="1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______________________</a:t>
            </a:r>
            <a:endParaRPr lang="kk-KZ" sz="1600" b="1" i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kk-KZ" sz="1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Жуа</a:t>
            </a:r>
            <a:r>
              <a:rPr lang="en-US" sz="1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_______________________</a:t>
            </a:r>
            <a:endParaRPr lang="kk-KZ" sz="1600" b="1" i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kk-KZ" sz="1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Ара</a:t>
            </a:r>
            <a:r>
              <a:rPr lang="en-US" sz="1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_____________________</a:t>
            </a:r>
            <a:endParaRPr lang="kk-KZ" sz="1600" b="1" i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kk-KZ" sz="1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Апельсин</a:t>
            </a:r>
            <a:r>
              <a:rPr lang="en-US" sz="1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_______________________</a:t>
            </a:r>
            <a:endParaRPr lang="kk-KZ" sz="1600" b="1" i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kk-KZ" sz="1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Ағаш </a:t>
            </a:r>
            <a:r>
              <a:rPr lang="en-US" sz="1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___________________________</a:t>
            </a:r>
            <a:endParaRPr lang="kk-KZ" sz="1600" b="1" i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kk-KZ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1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4274" name="Picture 2" descr="C:\Documents and Settings\Admin\Рабочий стол\Жузя\pictures\222\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8" y="6929454"/>
            <a:ext cx="5143500" cy="2214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85720"/>
            <a:ext cx="6858000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42976"/>
            <a:ext cx="6858000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000232"/>
            <a:ext cx="6858000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Горизонтальный свиток 5"/>
          <p:cNvSpPr/>
          <p:nvPr/>
        </p:nvSpPr>
        <p:spPr>
          <a:xfrm>
            <a:off x="214290" y="928662"/>
            <a:ext cx="1500198" cy="428628"/>
          </a:xfrm>
          <a:prstGeom prst="horizontalScroll">
            <a:avLst/>
          </a:prstGeom>
          <a:solidFill>
            <a:srgbClr val="F20E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Lesson   #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252314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6" y="142844"/>
            <a:ext cx="857256" cy="857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1571612" y="285720"/>
            <a:ext cx="342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FA00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Funny English</a:t>
            </a:r>
            <a:endParaRPr lang="ru-RU" sz="3600" b="1" i="1" dirty="0">
              <a:solidFill>
                <a:srgbClr val="FA006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77" y="1142977"/>
            <a:ext cx="3286124" cy="3000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214290" y="1357291"/>
            <a:ext cx="407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 smtClean="0">
                <a:solidFill>
                  <a:srgbClr val="F20E75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dirty="0" smtClean="0">
                <a:solidFill>
                  <a:srgbClr val="F20E75"/>
                </a:solidFill>
                <a:latin typeface="Times New Roman" pitchFamily="18" charset="0"/>
                <a:cs typeface="Times New Roman" pitchFamily="18" charset="0"/>
              </a:rPr>
              <a:t>Ff</a:t>
            </a:r>
            <a:r>
              <a:rPr lang="kk-KZ" dirty="0" smtClean="0">
                <a:solidFill>
                  <a:srgbClr val="F20E75"/>
                </a:solidFill>
                <a:latin typeface="Times New Roman" pitchFamily="18" charset="0"/>
                <a:cs typeface="Times New Roman" pitchFamily="18" charset="0"/>
              </a:rPr>
              <a:t>” әріптерін дәптеріңізге жазыңыз!</a:t>
            </a:r>
            <a:endParaRPr lang="ru-RU" dirty="0">
              <a:solidFill>
                <a:srgbClr val="F20E7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 b="46154"/>
          <a:stretch>
            <a:fillRect/>
          </a:stretch>
        </p:blipFill>
        <p:spPr bwMode="auto">
          <a:xfrm>
            <a:off x="0" y="1500166"/>
            <a:ext cx="3643314" cy="1000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1219598">
            <a:off x="5348192" y="4152462"/>
            <a:ext cx="1419122" cy="1576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4422" y="7483475"/>
            <a:ext cx="1428760" cy="1660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00174" y="4071934"/>
            <a:ext cx="1571636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4071934"/>
            <a:ext cx="1643050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214290" y="5572132"/>
            <a:ext cx="6000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Family  </a:t>
            </a:r>
            <a:r>
              <a:rPr lang="ru-RU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US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Fairy </a:t>
            </a:r>
            <a:r>
              <a:rPr lang="ru-RU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Frog</a:t>
            </a:r>
            <a:r>
              <a:rPr lang="ru-RU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Face</a:t>
            </a:r>
            <a:r>
              <a:rPr lang="ru-RU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Fox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00372" y="4143372"/>
            <a:ext cx="1428760" cy="15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одзаголовок 10"/>
          <p:cNvSpPr>
            <a:spLocks noGrp="1"/>
          </p:cNvSpPr>
          <p:nvPr>
            <p:ph type="subTitle" idx="1"/>
          </p:nvPr>
        </p:nvSpPr>
        <p:spPr>
          <a:xfrm>
            <a:off x="3000372" y="7358082"/>
            <a:ext cx="3357562" cy="1785918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marL="342900" indent="-342900"/>
            <a:r>
              <a:rPr lang="kk-KZ" sz="7200" b="1" i="1" dirty="0" smtClean="0">
                <a:solidFill>
                  <a:srgbClr val="FA0065"/>
                </a:solidFill>
                <a:latin typeface="Times New Roman" pitchFamily="18" charset="0"/>
                <a:cs typeface="Times New Roman" pitchFamily="18" charset="0"/>
              </a:rPr>
              <a:t>Жаңа сөздерді жаттаңыз!</a:t>
            </a:r>
            <a:endParaRPr lang="en-US" sz="7200" b="1" i="1" dirty="0" smtClean="0">
              <a:solidFill>
                <a:srgbClr val="FA0065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/>
            <a:r>
              <a:rPr lang="kk-KZ" sz="6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6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Family  </a:t>
            </a:r>
            <a:r>
              <a:rPr lang="ru-RU" sz="6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	</a:t>
            </a:r>
            <a:r>
              <a:rPr lang="ru-RU" sz="6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жанұя</a:t>
            </a:r>
            <a:endParaRPr lang="ru-RU" sz="64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/>
            <a:r>
              <a:rPr lang="kk-KZ" sz="6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6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Flower </a:t>
            </a:r>
            <a:r>
              <a:rPr lang="kk-KZ" sz="6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	гүл</a:t>
            </a:r>
            <a:r>
              <a:rPr lang="ru-RU" sz="6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</a:t>
            </a:r>
            <a:endParaRPr lang="en-US" sz="64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/>
            <a:r>
              <a:rPr lang="ru-RU" sz="6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6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Fairy </a:t>
            </a:r>
            <a:r>
              <a:rPr lang="ru-RU" sz="6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ru-RU" sz="6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пері</a:t>
            </a:r>
            <a:endParaRPr lang="en-US" sz="64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/>
            <a:r>
              <a:rPr lang="ru-RU" sz="6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6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Frog</a:t>
            </a:r>
            <a:r>
              <a:rPr lang="ru-RU" sz="6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	</a:t>
            </a:r>
            <a:r>
              <a:rPr lang="ru-RU" sz="6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бақа</a:t>
            </a:r>
            <a:endParaRPr lang="en-US" sz="64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/>
            <a:r>
              <a:rPr lang="ru-RU" sz="6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6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Fox</a:t>
            </a:r>
            <a:r>
              <a:rPr lang="ru-RU" sz="6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	</a:t>
            </a:r>
            <a:r>
              <a:rPr lang="ru-RU" sz="6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түлкі</a:t>
            </a:r>
            <a:endParaRPr lang="en-US" sz="40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/>
            <a:r>
              <a:rPr lang="kk-KZ" sz="40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	</a:t>
            </a:r>
            <a:endParaRPr lang="en-US" sz="2000" b="1" i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6072198"/>
            <a:ext cx="6858000" cy="1292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/>
          <p:nvPr/>
        </p:nvPicPr>
        <p:blipFill>
          <a:blip r:embed="rId11"/>
          <a:srcRect l="56934" t="10801" r="5916" b="53935"/>
          <a:stretch>
            <a:fillRect/>
          </a:stretch>
        </p:blipFill>
        <p:spPr bwMode="auto">
          <a:xfrm>
            <a:off x="285728" y="2285984"/>
            <a:ext cx="3357586" cy="1785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4" name="Picture 2" descr="images (10)"/>
          <p:cNvPicPr>
            <a:picLocks noChangeAspect="1" noChangeArrowheads="1"/>
          </p:cNvPicPr>
          <p:nvPr/>
        </p:nvPicPr>
        <p:blipFill>
          <a:blip r:embed="rId12"/>
          <a:srcRect l="64251" t="4117" r="3624" b="47353"/>
          <a:stretch>
            <a:fillRect/>
          </a:stretch>
        </p:blipFill>
        <p:spPr bwMode="auto">
          <a:xfrm>
            <a:off x="4357694" y="4357686"/>
            <a:ext cx="928694" cy="1143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20"/>
            <a:ext cx="6858000" cy="6429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28662"/>
            <a:ext cx="6858000" cy="6429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71604"/>
            <a:ext cx="6858000" cy="1000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 descr="C:\Documents and Settings\Admin\Рабочий стол\Жузя\pictures\84447255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10" y="7858148"/>
            <a:ext cx="785818" cy="952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785794" y="2928926"/>
          <a:ext cx="3857652" cy="292896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642942"/>
                <a:gridCol w="642942"/>
                <a:gridCol w="642942"/>
                <a:gridCol w="642942"/>
                <a:gridCol w="642942"/>
                <a:gridCol w="642942"/>
              </a:tblGrid>
              <a:tr h="488160">
                <a:tc>
                  <a:txBody>
                    <a:bodyPr/>
                    <a:lstStyle/>
                    <a:p>
                      <a:r>
                        <a:rPr lang="en-US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F</a:t>
                      </a:r>
                      <a:endParaRPr lang="ru-RU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a</a:t>
                      </a:r>
                      <a:endParaRPr lang="ru-RU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m</a:t>
                      </a:r>
                      <a:endParaRPr lang="ru-RU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i</a:t>
                      </a:r>
                      <a:endParaRPr lang="ru-RU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l</a:t>
                      </a:r>
                      <a:endParaRPr lang="ru-RU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y</a:t>
                      </a:r>
                      <a:endParaRPr lang="ru-RU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88160">
                <a:tc>
                  <a:txBody>
                    <a:bodyPr/>
                    <a:lstStyle/>
                    <a:p>
                      <a:r>
                        <a:rPr lang="en-US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r</a:t>
                      </a:r>
                      <a:endParaRPr lang="ru-RU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F</a:t>
                      </a:r>
                      <a:endParaRPr lang="ru-RU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a</a:t>
                      </a:r>
                      <a:endParaRPr lang="ru-RU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i</a:t>
                      </a:r>
                      <a:endParaRPr lang="ru-RU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r</a:t>
                      </a:r>
                      <a:endParaRPr lang="ru-RU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y</a:t>
                      </a:r>
                      <a:endParaRPr lang="ru-RU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88160">
                <a:tc>
                  <a:txBody>
                    <a:bodyPr/>
                    <a:lstStyle/>
                    <a:p>
                      <a:r>
                        <a:rPr lang="en-US" b="1" i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i</a:t>
                      </a:r>
                      <a:endParaRPr lang="ru-RU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r</a:t>
                      </a:r>
                      <a:endParaRPr lang="ru-RU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F</a:t>
                      </a:r>
                      <a:endParaRPr lang="ru-RU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o</a:t>
                      </a:r>
                      <a:endParaRPr lang="ru-RU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x</a:t>
                      </a:r>
                      <a:endParaRPr lang="ru-RU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E</a:t>
                      </a:r>
                      <a:endParaRPr lang="ru-RU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88160">
                <a:tc>
                  <a:txBody>
                    <a:bodyPr/>
                    <a:lstStyle/>
                    <a:p>
                      <a:r>
                        <a:rPr lang="en-US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e</a:t>
                      </a:r>
                      <a:endParaRPr lang="ru-RU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o</a:t>
                      </a:r>
                      <a:endParaRPr lang="ru-RU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B</a:t>
                      </a:r>
                      <a:endParaRPr lang="ru-RU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e</a:t>
                      </a:r>
                      <a:endParaRPr lang="ru-RU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e</a:t>
                      </a:r>
                      <a:endParaRPr lang="ru-RU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g</a:t>
                      </a:r>
                      <a:endParaRPr lang="ru-RU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88160">
                <a:tc>
                  <a:txBody>
                    <a:bodyPr/>
                    <a:lstStyle/>
                    <a:p>
                      <a:r>
                        <a:rPr lang="en-US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n</a:t>
                      </a:r>
                      <a:endParaRPr lang="ru-RU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g</a:t>
                      </a:r>
                      <a:endParaRPr lang="ru-RU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D</a:t>
                      </a:r>
                      <a:endParaRPr lang="ru-RU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a</a:t>
                      </a:r>
                      <a:endParaRPr lang="ru-RU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d</a:t>
                      </a:r>
                      <a:endParaRPr lang="ru-RU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g</a:t>
                      </a:r>
                      <a:endParaRPr lang="ru-RU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88160">
                <a:tc>
                  <a:txBody>
                    <a:bodyPr/>
                    <a:lstStyle/>
                    <a:p>
                      <a:r>
                        <a:rPr lang="en-US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d</a:t>
                      </a:r>
                      <a:endParaRPr lang="ru-RU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H</a:t>
                      </a:r>
                      <a:endParaRPr lang="ru-RU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e</a:t>
                      </a:r>
                      <a:endParaRPr lang="ru-RU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l</a:t>
                      </a:r>
                      <a:endParaRPr lang="ru-RU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l</a:t>
                      </a:r>
                      <a:endParaRPr lang="ru-RU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o</a:t>
                      </a:r>
                      <a:endParaRPr lang="ru-RU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072074" y="3000364"/>
            <a:ext cx="14287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4">
                    <a:lumMod val="75000"/>
                  </a:schemeClr>
                </a:solidFill>
              </a:rPr>
              <a:t>Friend</a:t>
            </a:r>
          </a:p>
          <a:p>
            <a:r>
              <a:rPr lang="en-US" b="1" i="1" dirty="0" smtClean="0">
                <a:solidFill>
                  <a:schemeClr val="accent4">
                    <a:lumMod val="75000"/>
                  </a:schemeClr>
                </a:solidFill>
              </a:rPr>
              <a:t>Family</a:t>
            </a:r>
          </a:p>
          <a:p>
            <a:r>
              <a:rPr lang="en-US" b="1" i="1" dirty="0" smtClean="0">
                <a:solidFill>
                  <a:schemeClr val="accent4">
                    <a:lumMod val="75000"/>
                  </a:schemeClr>
                </a:solidFill>
              </a:rPr>
              <a:t>Fox</a:t>
            </a:r>
          </a:p>
          <a:p>
            <a:r>
              <a:rPr lang="en-US" b="1" i="1" dirty="0" smtClean="0">
                <a:solidFill>
                  <a:schemeClr val="accent4">
                    <a:lumMod val="75000"/>
                  </a:schemeClr>
                </a:solidFill>
              </a:rPr>
              <a:t>Bee</a:t>
            </a:r>
          </a:p>
          <a:p>
            <a:r>
              <a:rPr lang="en-US" b="1" i="1" dirty="0" smtClean="0">
                <a:solidFill>
                  <a:schemeClr val="accent4">
                    <a:lumMod val="75000"/>
                  </a:schemeClr>
                </a:solidFill>
              </a:rPr>
              <a:t>Egg</a:t>
            </a:r>
          </a:p>
          <a:p>
            <a:r>
              <a:rPr lang="en-US" b="1" i="1" dirty="0" smtClean="0">
                <a:solidFill>
                  <a:schemeClr val="accent4">
                    <a:lumMod val="75000"/>
                  </a:schemeClr>
                </a:solidFill>
              </a:rPr>
              <a:t>Hello</a:t>
            </a:r>
          </a:p>
          <a:p>
            <a:r>
              <a:rPr lang="en-US" b="1" i="1" dirty="0" smtClean="0">
                <a:solidFill>
                  <a:schemeClr val="accent4">
                    <a:lumMod val="75000"/>
                  </a:schemeClr>
                </a:solidFill>
              </a:rPr>
              <a:t>Fairy</a:t>
            </a:r>
          </a:p>
          <a:p>
            <a:r>
              <a:rPr lang="en-US" b="1" i="1" dirty="0" smtClean="0">
                <a:solidFill>
                  <a:schemeClr val="accent4">
                    <a:lumMod val="75000"/>
                  </a:schemeClr>
                </a:solidFill>
              </a:rPr>
              <a:t>Frog</a:t>
            </a:r>
          </a:p>
          <a:p>
            <a:r>
              <a:rPr lang="en-US" b="1" i="1" dirty="0" smtClean="0">
                <a:solidFill>
                  <a:schemeClr val="accent4">
                    <a:lumMod val="75000"/>
                  </a:schemeClr>
                </a:solidFill>
              </a:rPr>
              <a:t>Dad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214290" y="928662"/>
            <a:ext cx="1500198" cy="428628"/>
          </a:xfrm>
          <a:prstGeom prst="horizontalScroll">
            <a:avLst/>
          </a:prstGeom>
          <a:solidFill>
            <a:srgbClr val="F20E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Lesson   #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252314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6" y="142844"/>
            <a:ext cx="857256" cy="857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1571612" y="285720"/>
            <a:ext cx="342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FA00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Funny English</a:t>
            </a:r>
            <a:endParaRPr lang="ru-RU" sz="3600" b="1" i="1" dirty="0">
              <a:solidFill>
                <a:srgbClr val="FA006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14791" y="1214414"/>
            <a:ext cx="2843209" cy="2786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0" y="3857620"/>
            <a:ext cx="1643050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/>
          <a:srcRect t="-9434" b="15094"/>
          <a:stretch>
            <a:fillRect/>
          </a:stretch>
        </p:blipFill>
        <p:spPr bwMode="auto">
          <a:xfrm>
            <a:off x="1643050" y="3929058"/>
            <a:ext cx="1857388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43512" y="3929058"/>
            <a:ext cx="1428760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/>
          <a:srcRect t="17913"/>
          <a:stretch>
            <a:fillRect/>
          </a:stretch>
        </p:blipFill>
        <p:spPr bwMode="auto">
          <a:xfrm rot="10963602">
            <a:off x="3749206" y="4030890"/>
            <a:ext cx="1319660" cy="1757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57232" y="7786710"/>
            <a:ext cx="1314452" cy="1357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0" y="1428728"/>
            <a:ext cx="3929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 smtClean="0">
                <a:solidFill>
                  <a:srgbClr val="F20E75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dirty="0" err="1" smtClean="0">
                <a:solidFill>
                  <a:srgbClr val="F20E75"/>
                </a:solidFill>
                <a:latin typeface="Times New Roman" pitchFamily="18" charset="0"/>
                <a:cs typeface="Times New Roman" pitchFamily="18" charset="0"/>
              </a:rPr>
              <a:t>Gg</a:t>
            </a:r>
            <a:r>
              <a:rPr lang="kk-KZ" dirty="0" smtClean="0">
                <a:solidFill>
                  <a:srgbClr val="F20E75"/>
                </a:solidFill>
                <a:latin typeface="Times New Roman" pitchFamily="18" charset="0"/>
                <a:cs typeface="Times New Roman" pitchFamily="18" charset="0"/>
              </a:rPr>
              <a:t>” әріптерін дәптеріңізге жазыңыз!</a:t>
            </a:r>
            <a:endParaRPr lang="ru-RU" dirty="0">
              <a:solidFill>
                <a:srgbClr val="F20E7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одзаголовок 10"/>
          <p:cNvSpPr txBox="1">
            <a:spLocks/>
          </p:cNvSpPr>
          <p:nvPr/>
        </p:nvSpPr>
        <p:spPr>
          <a:xfrm>
            <a:off x="2571744" y="7429520"/>
            <a:ext cx="3643338" cy="1714480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47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k-KZ" sz="4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A006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Жаңа сөздерді жаттаңыз!</a:t>
            </a:r>
            <a:endParaRPr kumimoji="0" lang="en-US" sz="4500" b="1" i="1" u="none" strike="noStrike" kern="1200" cap="none" spc="0" normalizeH="0" baseline="0" noProof="0" dirty="0" smtClean="0">
              <a:ln>
                <a:noFill/>
              </a:ln>
              <a:solidFill>
                <a:srgbClr val="FA0065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Grapes</a:t>
            </a:r>
            <a:r>
              <a:rPr lang="kk-KZ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жүзім</a:t>
            </a:r>
            <a:endParaRPr lang="en-US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Goat         </a:t>
            </a: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ешкі</a:t>
            </a:r>
            <a:endParaRPr lang="en-US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gum </a:t>
            </a: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kk-KZ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сағыз</a:t>
            </a:r>
            <a:endParaRPr lang="en-US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girl </a:t>
            </a: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kk-KZ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қыз бала</a:t>
            </a:r>
            <a:endParaRPr lang="en-US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giraffe</a:t>
            </a:r>
            <a:r>
              <a:rPr lang="kk-KZ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керік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6286512"/>
            <a:ext cx="6858000" cy="1149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642918" y="5857884"/>
            <a:ext cx="585791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Goat              gum                 girl                     giraffe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/>
          <a:srcRect b="46154"/>
          <a:stretch>
            <a:fillRect/>
          </a:stretch>
        </p:blipFill>
        <p:spPr bwMode="auto">
          <a:xfrm>
            <a:off x="0" y="1643042"/>
            <a:ext cx="4071942" cy="642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/>
          <p:nvPr/>
        </p:nvPicPr>
        <p:blipFill>
          <a:blip r:embed="rId11"/>
          <a:srcRect l="17750" t="12102" r="38901" b="51911"/>
          <a:stretch>
            <a:fillRect/>
          </a:stretch>
        </p:blipFill>
        <p:spPr bwMode="auto">
          <a:xfrm>
            <a:off x="214290" y="2285984"/>
            <a:ext cx="3714776" cy="16430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20"/>
            <a:ext cx="6858000" cy="7143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71538"/>
            <a:ext cx="6858000" cy="7858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57356"/>
            <a:ext cx="6858000" cy="16430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1571612" y="4071934"/>
            <a:ext cx="4857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Do..                       ..um                       ..</a:t>
            </a:r>
            <a:r>
              <a:rPr lang="en-US" sz="2000" b="1" dirty="0" err="1" smtClean="0">
                <a:solidFill>
                  <a:srgbClr val="FF0000"/>
                </a:solidFill>
              </a:rPr>
              <a:t>irl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r>
              <a:rPr lang="en-US" sz="2000" b="1" dirty="0" smtClean="0">
                <a:solidFill>
                  <a:srgbClr val="FF0000"/>
                </a:solidFill>
              </a:rPr>
              <a:t>..oat                     ..rapes                   ..</a:t>
            </a:r>
            <a:r>
              <a:rPr lang="en-US" sz="2000" b="1" dirty="0" err="1" smtClean="0">
                <a:solidFill>
                  <a:srgbClr val="FF0000"/>
                </a:solidFill>
              </a:rPr>
              <a:t>iraffe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8" name="Picture 11" descr="PE01038_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14290" y="3714744"/>
            <a:ext cx="1089522" cy="1634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214290" y="928662"/>
            <a:ext cx="1500198" cy="428628"/>
          </a:xfrm>
          <a:prstGeom prst="horizontalScroll">
            <a:avLst/>
          </a:prstGeom>
          <a:solidFill>
            <a:srgbClr val="F20E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Lesson  #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252314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6" y="142844"/>
            <a:ext cx="1000132" cy="857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1571612" y="285720"/>
            <a:ext cx="342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FA00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Funny English</a:t>
            </a:r>
            <a:endParaRPr lang="ru-RU" sz="3600" b="1" i="1" dirty="0">
              <a:solidFill>
                <a:srgbClr val="FA006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90" y="1142976"/>
            <a:ext cx="3071810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 b="33333"/>
          <a:stretch>
            <a:fillRect/>
          </a:stretch>
        </p:blipFill>
        <p:spPr bwMode="auto">
          <a:xfrm>
            <a:off x="0" y="1928794"/>
            <a:ext cx="3786190" cy="1000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0" y="1357290"/>
            <a:ext cx="4357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 smtClean="0">
                <a:solidFill>
                  <a:srgbClr val="F20E75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dirty="0" err="1" smtClean="0">
                <a:solidFill>
                  <a:srgbClr val="F20E75"/>
                </a:solidFill>
                <a:latin typeface="Times New Roman" pitchFamily="18" charset="0"/>
                <a:cs typeface="Times New Roman" pitchFamily="18" charset="0"/>
              </a:rPr>
              <a:t>Hh</a:t>
            </a:r>
            <a:r>
              <a:rPr lang="kk-KZ" dirty="0" smtClean="0">
                <a:solidFill>
                  <a:srgbClr val="F20E75"/>
                </a:solidFill>
                <a:latin typeface="Times New Roman" pitchFamily="18" charset="0"/>
                <a:cs typeface="Times New Roman" pitchFamily="18" charset="0"/>
              </a:rPr>
              <a:t>” әріптерін дәптеріңізге жазыңыз!</a:t>
            </a:r>
            <a:endParaRPr lang="ru-RU" dirty="0">
              <a:solidFill>
                <a:srgbClr val="F20E7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2928934" y="7215206"/>
            <a:ext cx="3929066" cy="1928794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/>
            <a:r>
              <a:rPr lang="kk-KZ" b="1" i="1" dirty="0" smtClean="0">
                <a:solidFill>
                  <a:srgbClr val="FA0065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marL="342900" indent="-342900"/>
            <a:r>
              <a:rPr lang="kk-KZ" b="1" i="1" dirty="0" smtClean="0">
                <a:solidFill>
                  <a:srgbClr val="FA0065"/>
                </a:solidFill>
                <a:latin typeface="Times New Roman" pitchFamily="18" charset="0"/>
                <a:cs typeface="Times New Roman" pitchFamily="18" charset="0"/>
              </a:rPr>
              <a:t>           Жаңа сөздерді жаттаңыз!</a:t>
            </a:r>
            <a:endParaRPr lang="en-US" b="1" i="1" dirty="0" smtClean="0">
              <a:solidFill>
                <a:srgbClr val="FA0065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kk-KZ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16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House</a:t>
            </a:r>
            <a:r>
              <a:rPr lang="kk-KZ" sz="16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уй</a:t>
            </a:r>
            <a:endParaRPr lang="en-US" sz="1600" b="1" i="1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kk-KZ" sz="16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16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Hat</a:t>
            </a:r>
            <a:r>
              <a:rPr lang="kk-KZ" sz="16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шляпа</a:t>
            </a:r>
          </a:p>
          <a:p>
            <a:pPr marL="342900" indent="-342900"/>
            <a:r>
              <a:rPr lang="kk-KZ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Hotdog   </a:t>
            </a:r>
            <a:r>
              <a:rPr lang="kk-KZ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sz="1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хотдог</a:t>
            </a:r>
            <a:r>
              <a:rPr lang="ru-RU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</a:p>
          <a:p>
            <a:pPr marL="342900" indent="-342900"/>
            <a:r>
              <a:rPr lang="kk-KZ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horse </a:t>
            </a:r>
            <a:r>
              <a:rPr lang="kk-KZ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жылқы</a:t>
            </a:r>
            <a:endParaRPr lang="ru-RU" sz="1600" b="1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ru-RU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hen  </a:t>
            </a:r>
            <a:r>
              <a:rPr lang="ru-RU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ru-RU" sz="1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тауық</a:t>
            </a:r>
            <a:endParaRPr lang="ru-RU" sz="1600" b="1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kk-KZ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hamburger</a:t>
            </a:r>
            <a:r>
              <a:rPr lang="kk-KZ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гамбургер</a:t>
            </a:r>
            <a:endParaRPr lang="en-US" b="1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en-US" sz="16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kk-KZ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en-US" sz="16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800000">
            <a:off x="1428736" y="5214942"/>
            <a:ext cx="1857388" cy="142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0800000">
            <a:off x="3214686" y="4929190"/>
            <a:ext cx="1785950" cy="190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29198" y="4857752"/>
            <a:ext cx="1928802" cy="1947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5286380"/>
            <a:ext cx="1785926" cy="1285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500042" y="6715140"/>
            <a:ext cx="6072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Hotdog  </a:t>
            </a:r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horse </a:t>
            </a:r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hen  </a:t>
            </a:r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hamburger</a:t>
            </a:r>
          </a:p>
          <a:p>
            <a:endParaRPr lang="ru-RU" sz="2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42918" y="7572396"/>
            <a:ext cx="1643050" cy="1571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54167"/>
          <a:stretch>
            <a:fillRect/>
          </a:stretch>
        </p:blipFill>
        <p:spPr bwMode="auto">
          <a:xfrm>
            <a:off x="0" y="2714612"/>
            <a:ext cx="3929066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 l="49777" t="17838" r="10623" b="46486"/>
          <a:stretch>
            <a:fillRect/>
          </a:stretch>
        </p:blipFill>
        <p:spPr bwMode="auto">
          <a:xfrm>
            <a:off x="1428736" y="2786050"/>
            <a:ext cx="2928958" cy="12144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11" descr="PE01038_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4786322" y="2857488"/>
            <a:ext cx="1143008" cy="1205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14282"/>
            <a:ext cx="68580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857224"/>
            <a:ext cx="68580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500166"/>
            <a:ext cx="685800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Волна 8"/>
          <p:cNvSpPr/>
          <p:nvPr/>
        </p:nvSpPr>
        <p:spPr>
          <a:xfrm>
            <a:off x="214290" y="4572000"/>
            <a:ext cx="6286544" cy="1143008"/>
          </a:xfrm>
          <a:prstGeom prst="wave">
            <a:avLst>
              <a:gd name="adj1" fmla="val 14713"/>
              <a:gd name="adj2" fmla="val 25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prstTxWarp prst="textWave1">
              <a:avLst>
                <a:gd name="adj1" fmla="val 20000"/>
                <a:gd name="adj2" fmla="val 0"/>
              </a:avLst>
            </a:prstTxWarp>
          </a:bodyPr>
          <a:lstStyle/>
          <a:p>
            <a:pPr algn="ctr"/>
            <a:r>
              <a:rPr lang="en-US" sz="1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HouseHoneyHenHorseHotdogHamburgerHat</a:t>
            </a:r>
            <a:endParaRPr lang="ru-RU" sz="1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5794" y="5643570"/>
            <a:ext cx="22860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b="1" dirty="0" smtClean="0"/>
              <a:t>___________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/>
              <a:t>___________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/>
              <a:t>___________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/>
              <a:t>___________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/>
              <a:t>___________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/>
              <a:t>___________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/>
              <a:t>___________</a:t>
            </a:r>
            <a:endParaRPr lang="ru-RU" b="1" dirty="0"/>
          </a:p>
        </p:txBody>
      </p:sp>
      <p:pic>
        <p:nvPicPr>
          <p:cNvPr id="11" name="Picture 7" descr="ED00019_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71810" y="6858016"/>
            <a:ext cx="928694" cy="6429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643438"/>
            <a:ext cx="4800600" cy="390532"/>
          </a:xfrm>
        </p:spPr>
        <p:txBody>
          <a:bodyPr>
            <a:normAutofit fontScale="70000" lnSpcReduction="20000"/>
          </a:bodyPr>
          <a:lstStyle/>
          <a:p>
            <a:pPr marL="514350" indent="-514350" algn="l"/>
            <a:r>
              <a:rPr lang="kk-KZ" dirty="0" smtClean="0">
                <a:solidFill>
                  <a:srgbClr val="FA0065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dirty="0" smtClean="0">
                <a:solidFill>
                  <a:srgbClr val="FA0065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kk-KZ" dirty="0" smtClean="0">
                <a:solidFill>
                  <a:srgbClr val="FA0065"/>
                </a:solidFill>
                <a:latin typeface="Times New Roman" pitchFamily="18" charset="0"/>
                <a:cs typeface="Times New Roman" pitchFamily="18" charset="0"/>
              </a:rPr>
              <a:t>” және “</a:t>
            </a:r>
            <a:r>
              <a:rPr lang="en-US" dirty="0" smtClean="0">
                <a:solidFill>
                  <a:srgbClr val="FA0065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kk-KZ" dirty="0" smtClean="0">
                <a:solidFill>
                  <a:srgbClr val="FA0065"/>
                </a:solidFill>
                <a:latin typeface="Times New Roman" pitchFamily="18" charset="0"/>
                <a:cs typeface="Times New Roman" pitchFamily="18" charset="0"/>
              </a:rPr>
              <a:t>” әріптерін табыңыз!</a:t>
            </a:r>
            <a:endParaRPr lang="ru-RU" dirty="0">
              <a:solidFill>
                <a:srgbClr val="FA006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214290" y="928662"/>
            <a:ext cx="1500198" cy="428628"/>
          </a:xfrm>
          <a:prstGeom prst="horizontalScroll">
            <a:avLst/>
          </a:prstGeom>
          <a:solidFill>
            <a:srgbClr val="F20E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Lesson  #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252314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6" y="142844"/>
            <a:ext cx="857256" cy="857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1571612" y="285720"/>
            <a:ext cx="342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FA00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Funny English</a:t>
            </a:r>
            <a:endParaRPr lang="ru-RU" sz="3600" b="1" i="1" dirty="0">
              <a:solidFill>
                <a:srgbClr val="FA006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2428868" y="7500958"/>
            <a:ext cx="3429024" cy="1643042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/>
            <a:endParaRPr lang="en-US" b="1" i="1" dirty="0" smtClean="0">
              <a:solidFill>
                <a:srgbClr val="FA0065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kk-KZ" sz="2000" b="1" i="1" dirty="0" smtClean="0">
                <a:solidFill>
                  <a:srgbClr val="FA0065"/>
                </a:solidFill>
                <a:latin typeface="Monotype Corsiva" pitchFamily="66" charset="0"/>
                <a:cs typeface="Times New Roman" pitchFamily="18" charset="0"/>
              </a:rPr>
              <a:t>Жаңа сөздерді жаттаңыз!</a:t>
            </a:r>
            <a:endParaRPr lang="en-US" sz="2000" b="1" i="1" dirty="0" smtClean="0">
              <a:solidFill>
                <a:srgbClr val="FA0065"/>
              </a:solidFill>
              <a:latin typeface="Monotype Corsiva" pitchFamily="66" charset="0"/>
              <a:cs typeface="Times New Roman" pitchFamily="18" charset="0"/>
            </a:endParaRPr>
          </a:p>
          <a:p>
            <a:pPr marL="342900" indent="-342900"/>
            <a:r>
              <a:rPr lang="kk-KZ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     </a:t>
            </a:r>
            <a:r>
              <a:rPr lang="en-US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Ice-cream </a:t>
            </a:r>
            <a:r>
              <a:rPr lang="kk-KZ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   балмұздақ                    </a:t>
            </a:r>
            <a:endParaRPr lang="en-US" b="1" i="1" dirty="0" smtClean="0">
              <a:solidFill>
                <a:srgbClr val="0070C0"/>
              </a:solidFill>
              <a:latin typeface="Monotype Corsiva" pitchFamily="66" charset="0"/>
              <a:cs typeface="Times New Roman" pitchFamily="18" charset="0"/>
            </a:endParaRPr>
          </a:p>
          <a:p>
            <a:pPr marL="342900" indent="-342900"/>
            <a:r>
              <a:rPr lang="kk-KZ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     </a:t>
            </a:r>
            <a:r>
              <a:rPr lang="en-US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Big</a:t>
            </a:r>
            <a:r>
              <a:rPr lang="kk-KZ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en-US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              </a:t>
            </a:r>
            <a:r>
              <a:rPr lang="kk-KZ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үлкен</a:t>
            </a:r>
            <a:endParaRPr lang="en-US" b="1" i="1" dirty="0" smtClean="0">
              <a:solidFill>
                <a:srgbClr val="0070C0"/>
              </a:solidFill>
              <a:latin typeface="Monotype Corsiva" pitchFamily="66" charset="0"/>
              <a:cs typeface="Times New Roman" pitchFamily="18" charset="0"/>
            </a:endParaRPr>
          </a:p>
          <a:p>
            <a:pPr marL="342900" indent="-342900"/>
            <a:r>
              <a:rPr lang="kk-KZ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     </a:t>
            </a:r>
            <a:r>
              <a:rPr lang="en-US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Six</a:t>
            </a:r>
            <a:r>
              <a:rPr lang="kk-KZ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               алты             </a:t>
            </a:r>
            <a:endParaRPr lang="en-US" b="1" i="1" dirty="0" smtClean="0">
              <a:solidFill>
                <a:srgbClr val="0070C0"/>
              </a:solidFill>
              <a:latin typeface="Monotype Corsiva" pitchFamily="66" charset="0"/>
              <a:cs typeface="Times New Roman" pitchFamily="18" charset="0"/>
            </a:endParaRPr>
          </a:p>
          <a:p>
            <a:pPr marL="342900" indent="-342900"/>
            <a:r>
              <a:rPr lang="kk-KZ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     </a:t>
            </a:r>
            <a:r>
              <a:rPr lang="en-US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Swim</a:t>
            </a:r>
            <a:r>
              <a:rPr lang="kk-KZ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en-US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          </a:t>
            </a:r>
            <a:r>
              <a:rPr lang="kk-KZ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жүзу </a:t>
            </a:r>
            <a:r>
              <a:rPr lang="kk-KZ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</a:t>
            </a:r>
            <a:endParaRPr lang="en-US" sz="16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kk-KZ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en-US" sz="16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428729"/>
            <a:ext cx="4214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 smtClean="0">
                <a:solidFill>
                  <a:srgbClr val="F20E75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dirty="0" smtClean="0">
                <a:solidFill>
                  <a:srgbClr val="F20E75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kk-KZ" dirty="0" smtClean="0">
                <a:solidFill>
                  <a:srgbClr val="F20E75"/>
                </a:solidFill>
                <a:latin typeface="Times New Roman" pitchFamily="18" charset="0"/>
                <a:cs typeface="Times New Roman" pitchFamily="18" charset="0"/>
              </a:rPr>
              <a:t>” әріптерін дәптеріңізге жазыңыз!</a:t>
            </a:r>
            <a:endParaRPr lang="ru-RU" dirty="0">
              <a:solidFill>
                <a:srgbClr val="F20E7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14" y="1214414"/>
            <a:ext cx="3214686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04" y="7572396"/>
            <a:ext cx="1857388" cy="1571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5072066"/>
            <a:ext cx="6858000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0" y="1785919"/>
            <a:ext cx="364331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Bookman Old Style" pitchFamily="18" charset="0"/>
              </a:rPr>
              <a:t>Ii  </a:t>
            </a:r>
            <a:r>
              <a:rPr lang="en-US" sz="2400" b="1" dirty="0" err="1" smtClean="0">
                <a:solidFill>
                  <a:srgbClr val="0070C0"/>
                </a:solidFill>
                <a:latin typeface="Bookman Old Style" pitchFamily="18" charset="0"/>
              </a:rPr>
              <a:t>Ii</a:t>
            </a:r>
            <a:r>
              <a:rPr lang="en-US" sz="2400" b="1" dirty="0" smtClean="0">
                <a:solidFill>
                  <a:srgbClr val="0070C0"/>
                </a:solidFill>
                <a:latin typeface="Bookman Old Style" pitchFamily="18" charset="0"/>
              </a:rPr>
              <a:t>  </a:t>
            </a:r>
            <a:r>
              <a:rPr lang="en-US" sz="2400" b="1" dirty="0" err="1" smtClean="0">
                <a:solidFill>
                  <a:srgbClr val="0070C0"/>
                </a:solidFill>
                <a:latin typeface="Bookman Old Style" pitchFamily="18" charset="0"/>
              </a:rPr>
              <a:t>Ii</a:t>
            </a:r>
            <a:r>
              <a:rPr lang="en-US" sz="2400" b="1" dirty="0" smtClean="0">
                <a:solidFill>
                  <a:srgbClr val="0070C0"/>
                </a:solidFill>
                <a:latin typeface="Bookman Old Style" pitchFamily="18" charset="0"/>
              </a:rPr>
              <a:t>  </a:t>
            </a:r>
            <a:r>
              <a:rPr lang="en-US" sz="2400" b="1" dirty="0" err="1" smtClean="0">
                <a:solidFill>
                  <a:srgbClr val="0070C0"/>
                </a:solidFill>
                <a:latin typeface="Bookman Old Style" pitchFamily="18" charset="0"/>
              </a:rPr>
              <a:t>Ii</a:t>
            </a:r>
            <a:r>
              <a:rPr lang="en-US" sz="2400" b="1" dirty="0" smtClean="0">
                <a:solidFill>
                  <a:srgbClr val="0070C0"/>
                </a:solidFill>
                <a:latin typeface="Bookman Old Style" pitchFamily="18" charset="0"/>
              </a:rPr>
              <a:t>  </a:t>
            </a:r>
            <a:r>
              <a:rPr lang="en-US" sz="2400" b="1" dirty="0" err="1" smtClean="0">
                <a:solidFill>
                  <a:srgbClr val="0070C0"/>
                </a:solidFill>
                <a:latin typeface="Bookman Old Style" pitchFamily="18" charset="0"/>
              </a:rPr>
              <a:t>Ii</a:t>
            </a:r>
            <a:r>
              <a:rPr lang="en-US" sz="2400" b="1" dirty="0" smtClean="0">
                <a:solidFill>
                  <a:srgbClr val="0070C0"/>
                </a:solidFill>
                <a:latin typeface="Bookman Old Style" pitchFamily="18" charset="0"/>
              </a:rPr>
              <a:t>  </a:t>
            </a:r>
            <a:r>
              <a:rPr lang="en-US" sz="2400" b="1" dirty="0" err="1" smtClean="0">
                <a:solidFill>
                  <a:srgbClr val="0070C0"/>
                </a:solidFill>
                <a:latin typeface="Bookman Old Style" pitchFamily="18" charset="0"/>
              </a:rPr>
              <a:t>Ii</a:t>
            </a:r>
            <a:r>
              <a:rPr lang="en-US" sz="2400" b="1" dirty="0" smtClean="0">
                <a:solidFill>
                  <a:srgbClr val="0070C0"/>
                </a:solidFill>
                <a:latin typeface="Bookman Old Style" pitchFamily="18" charset="0"/>
              </a:rPr>
              <a:t>  </a:t>
            </a:r>
            <a:r>
              <a:rPr lang="en-US" sz="2400" b="1" dirty="0" err="1" smtClean="0">
                <a:solidFill>
                  <a:srgbClr val="0070C0"/>
                </a:solidFill>
                <a:latin typeface="Bookman Old Style" pitchFamily="18" charset="0"/>
              </a:rPr>
              <a:t>Ii</a:t>
            </a:r>
            <a:r>
              <a:rPr lang="en-US" sz="2400" b="1" dirty="0" smtClean="0">
                <a:solidFill>
                  <a:srgbClr val="0070C0"/>
                </a:solidFill>
                <a:latin typeface="Bookman Old Style" pitchFamily="18" charset="0"/>
              </a:rPr>
              <a:t>  </a:t>
            </a:r>
            <a:r>
              <a:rPr lang="en-US" sz="2400" b="1" dirty="0" err="1" smtClean="0">
                <a:solidFill>
                  <a:srgbClr val="0070C0"/>
                </a:solidFill>
                <a:latin typeface="Bookman Old Style" pitchFamily="18" charset="0"/>
              </a:rPr>
              <a:t>Ii</a:t>
            </a:r>
            <a:r>
              <a:rPr lang="en-US" sz="2400" b="1" dirty="0" smtClean="0">
                <a:solidFill>
                  <a:srgbClr val="0070C0"/>
                </a:solidFill>
                <a:latin typeface="Bookman Old Style" pitchFamily="18" charset="0"/>
              </a:rPr>
              <a:t>  </a:t>
            </a:r>
          </a:p>
          <a:p>
            <a:r>
              <a:rPr lang="en-US" sz="2400" b="1" dirty="0" smtClean="0">
                <a:solidFill>
                  <a:srgbClr val="0070C0"/>
                </a:solidFill>
                <a:latin typeface="Bookman Old Style" pitchFamily="18" charset="0"/>
              </a:rPr>
              <a:t>I  </a:t>
            </a:r>
            <a:r>
              <a:rPr lang="en-US" sz="2400" b="1" dirty="0" err="1" smtClean="0">
                <a:solidFill>
                  <a:srgbClr val="0070C0"/>
                </a:solidFill>
                <a:latin typeface="Bookman Old Style" pitchFamily="18" charset="0"/>
              </a:rPr>
              <a:t>I</a:t>
            </a:r>
            <a:r>
              <a:rPr lang="en-US" sz="2400" b="1" dirty="0" smtClean="0">
                <a:solidFill>
                  <a:srgbClr val="0070C0"/>
                </a:solidFill>
                <a:latin typeface="Bookman Old Style" pitchFamily="18" charset="0"/>
              </a:rPr>
              <a:t>  </a:t>
            </a:r>
            <a:r>
              <a:rPr lang="en-US" sz="2400" b="1" dirty="0" err="1" smtClean="0">
                <a:solidFill>
                  <a:srgbClr val="0070C0"/>
                </a:solidFill>
                <a:latin typeface="Bookman Old Style" pitchFamily="18" charset="0"/>
              </a:rPr>
              <a:t>I</a:t>
            </a:r>
            <a:r>
              <a:rPr lang="en-US" sz="2400" b="1" dirty="0" smtClean="0">
                <a:solidFill>
                  <a:srgbClr val="0070C0"/>
                </a:solidFill>
                <a:latin typeface="Bookman Old Style" pitchFamily="18" charset="0"/>
              </a:rPr>
              <a:t>  </a:t>
            </a:r>
            <a:r>
              <a:rPr lang="en-US" sz="2400" b="1" dirty="0" err="1" smtClean="0">
                <a:solidFill>
                  <a:srgbClr val="0070C0"/>
                </a:solidFill>
                <a:latin typeface="Bookman Old Style" pitchFamily="18" charset="0"/>
              </a:rPr>
              <a:t>I</a:t>
            </a:r>
            <a:r>
              <a:rPr lang="en-US" sz="2400" b="1" dirty="0" smtClean="0">
                <a:solidFill>
                  <a:srgbClr val="0070C0"/>
                </a:solidFill>
                <a:latin typeface="Bookman Old Style" pitchFamily="18" charset="0"/>
              </a:rPr>
              <a:t>  </a:t>
            </a:r>
            <a:r>
              <a:rPr lang="en-US" sz="2400" b="1" dirty="0" err="1" smtClean="0">
                <a:solidFill>
                  <a:srgbClr val="0070C0"/>
                </a:solidFill>
                <a:latin typeface="Bookman Old Style" pitchFamily="18" charset="0"/>
              </a:rPr>
              <a:t>I</a:t>
            </a:r>
            <a:r>
              <a:rPr lang="en-US" sz="2400" b="1" dirty="0" smtClean="0">
                <a:solidFill>
                  <a:srgbClr val="0070C0"/>
                </a:solidFill>
                <a:latin typeface="Bookman Old Style" pitchFamily="18" charset="0"/>
              </a:rPr>
              <a:t>  </a:t>
            </a:r>
            <a:r>
              <a:rPr lang="en-US" sz="2400" b="1" dirty="0" err="1" smtClean="0">
                <a:solidFill>
                  <a:srgbClr val="0070C0"/>
                </a:solidFill>
                <a:latin typeface="Bookman Old Style" pitchFamily="18" charset="0"/>
              </a:rPr>
              <a:t>I</a:t>
            </a:r>
            <a:r>
              <a:rPr lang="en-US" sz="2400" b="1" dirty="0" smtClean="0">
                <a:solidFill>
                  <a:srgbClr val="0070C0"/>
                </a:solidFill>
                <a:latin typeface="Bookman Old Style" pitchFamily="18" charset="0"/>
              </a:rPr>
              <a:t>  </a:t>
            </a:r>
            <a:r>
              <a:rPr lang="en-US" sz="2400" b="1" dirty="0" err="1" smtClean="0">
                <a:solidFill>
                  <a:srgbClr val="0070C0"/>
                </a:solidFill>
                <a:latin typeface="Bookman Old Style" pitchFamily="18" charset="0"/>
              </a:rPr>
              <a:t>I</a:t>
            </a:r>
            <a:r>
              <a:rPr lang="en-US" sz="2400" b="1" dirty="0" smtClean="0">
                <a:solidFill>
                  <a:srgbClr val="0070C0"/>
                </a:solidFill>
                <a:latin typeface="Bookman Old Style" pitchFamily="18" charset="0"/>
              </a:rPr>
              <a:t>  </a:t>
            </a:r>
            <a:r>
              <a:rPr lang="en-US" sz="2400" b="1" dirty="0" err="1" smtClean="0">
                <a:solidFill>
                  <a:srgbClr val="0070C0"/>
                </a:solidFill>
                <a:latin typeface="Bookman Old Style" pitchFamily="18" charset="0"/>
              </a:rPr>
              <a:t>I</a:t>
            </a:r>
            <a:r>
              <a:rPr lang="en-US" sz="2400" b="1" dirty="0" smtClean="0">
                <a:solidFill>
                  <a:srgbClr val="0070C0"/>
                </a:solidFill>
                <a:latin typeface="Bookman Old Style" pitchFamily="18" charset="0"/>
              </a:rPr>
              <a:t>  </a:t>
            </a:r>
            <a:r>
              <a:rPr lang="en-US" sz="2400" b="1" dirty="0" err="1" smtClean="0">
                <a:solidFill>
                  <a:srgbClr val="0070C0"/>
                </a:solidFill>
                <a:latin typeface="Bookman Old Style" pitchFamily="18" charset="0"/>
              </a:rPr>
              <a:t>I</a:t>
            </a:r>
            <a:endParaRPr lang="en-US" sz="2400" b="1" dirty="0" smtClean="0">
              <a:solidFill>
                <a:srgbClr val="0070C0"/>
              </a:solidFill>
              <a:latin typeface="Bookman Old Style" pitchFamily="18" charset="0"/>
            </a:endParaRPr>
          </a:p>
          <a:p>
            <a:r>
              <a:rPr lang="en-US" sz="2400" b="1" dirty="0" err="1" smtClean="0">
                <a:solidFill>
                  <a:srgbClr val="0070C0"/>
                </a:solidFill>
                <a:latin typeface="Bookman Old Style" pitchFamily="18" charset="0"/>
              </a:rPr>
              <a:t>i</a:t>
            </a:r>
            <a:r>
              <a:rPr lang="en-US" sz="2400" b="1" dirty="0" smtClean="0">
                <a:solidFill>
                  <a:srgbClr val="0070C0"/>
                </a:solidFill>
                <a:latin typeface="Bookman Old Style" pitchFamily="18" charset="0"/>
              </a:rPr>
              <a:t>  </a:t>
            </a:r>
            <a:r>
              <a:rPr lang="en-US" sz="2400" b="1" dirty="0" err="1" smtClean="0">
                <a:solidFill>
                  <a:srgbClr val="0070C0"/>
                </a:solidFill>
                <a:latin typeface="Bookman Old Style" pitchFamily="18" charset="0"/>
              </a:rPr>
              <a:t>i</a:t>
            </a:r>
            <a:r>
              <a:rPr lang="en-US" sz="2400" b="1" dirty="0" smtClean="0">
                <a:solidFill>
                  <a:srgbClr val="0070C0"/>
                </a:solidFill>
                <a:latin typeface="Bookman Old Style" pitchFamily="18" charset="0"/>
              </a:rPr>
              <a:t>  </a:t>
            </a:r>
            <a:r>
              <a:rPr lang="en-US" sz="2400" b="1" dirty="0" err="1" smtClean="0">
                <a:solidFill>
                  <a:srgbClr val="0070C0"/>
                </a:solidFill>
                <a:latin typeface="Bookman Old Style" pitchFamily="18" charset="0"/>
              </a:rPr>
              <a:t>i</a:t>
            </a:r>
            <a:r>
              <a:rPr lang="en-US" sz="2400" b="1" dirty="0" smtClean="0">
                <a:solidFill>
                  <a:srgbClr val="0070C0"/>
                </a:solidFill>
                <a:latin typeface="Bookman Old Style" pitchFamily="18" charset="0"/>
              </a:rPr>
              <a:t>  </a:t>
            </a:r>
            <a:r>
              <a:rPr lang="en-US" sz="2400" b="1" dirty="0" err="1" smtClean="0">
                <a:solidFill>
                  <a:srgbClr val="0070C0"/>
                </a:solidFill>
                <a:latin typeface="Bookman Old Style" pitchFamily="18" charset="0"/>
              </a:rPr>
              <a:t>i</a:t>
            </a:r>
            <a:r>
              <a:rPr lang="en-US" sz="2400" b="1" dirty="0" smtClean="0">
                <a:solidFill>
                  <a:srgbClr val="0070C0"/>
                </a:solidFill>
                <a:latin typeface="Bookman Old Style" pitchFamily="18" charset="0"/>
              </a:rPr>
              <a:t>  </a:t>
            </a:r>
            <a:r>
              <a:rPr lang="en-US" sz="2400" b="1" dirty="0" err="1" smtClean="0">
                <a:solidFill>
                  <a:srgbClr val="0070C0"/>
                </a:solidFill>
                <a:latin typeface="Bookman Old Style" pitchFamily="18" charset="0"/>
              </a:rPr>
              <a:t>i</a:t>
            </a:r>
            <a:r>
              <a:rPr lang="en-US" sz="2400" b="1" dirty="0" smtClean="0">
                <a:solidFill>
                  <a:srgbClr val="0070C0"/>
                </a:solidFill>
                <a:latin typeface="Bookman Old Style" pitchFamily="18" charset="0"/>
              </a:rPr>
              <a:t>  </a:t>
            </a:r>
            <a:r>
              <a:rPr lang="en-US" sz="2400" b="1" dirty="0" err="1" smtClean="0">
                <a:solidFill>
                  <a:srgbClr val="0070C0"/>
                </a:solidFill>
                <a:latin typeface="Bookman Old Style" pitchFamily="18" charset="0"/>
              </a:rPr>
              <a:t>i</a:t>
            </a:r>
            <a:r>
              <a:rPr lang="en-US" sz="2400" b="1" dirty="0" smtClean="0">
                <a:solidFill>
                  <a:srgbClr val="0070C0"/>
                </a:solidFill>
                <a:latin typeface="Bookman Old Style" pitchFamily="18" charset="0"/>
              </a:rPr>
              <a:t>  </a:t>
            </a:r>
            <a:r>
              <a:rPr lang="en-US" sz="2400" b="1" dirty="0" err="1" smtClean="0">
                <a:solidFill>
                  <a:srgbClr val="0070C0"/>
                </a:solidFill>
                <a:latin typeface="Bookman Old Style" pitchFamily="18" charset="0"/>
              </a:rPr>
              <a:t>i</a:t>
            </a:r>
            <a:r>
              <a:rPr lang="en-US" sz="2400" b="1" dirty="0" smtClean="0">
                <a:solidFill>
                  <a:srgbClr val="0070C0"/>
                </a:solidFill>
                <a:latin typeface="Bookman Old Style" pitchFamily="18" charset="0"/>
              </a:rPr>
              <a:t>  </a:t>
            </a:r>
            <a:r>
              <a:rPr lang="en-US" sz="2400" b="1" dirty="0" err="1" smtClean="0">
                <a:solidFill>
                  <a:srgbClr val="0070C0"/>
                </a:solidFill>
                <a:latin typeface="Bookman Old Style" pitchFamily="18" charset="0"/>
              </a:rPr>
              <a:t>i</a:t>
            </a:r>
            <a:r>
              <a:rPr lang="en-US" sz="2400" b="1" dirty="0" smtClean="0">
                <a:solidFill>
                  <a:srgbClr val="0070C0"/>
                </a:solidFill>
                <a:latin typeface="Bookman Old Style" pitchFamily="18" charset="0"/>
              </a:rPr>
              <a:t>  </a:t>
            </a:r>
          </a:p>
          <a:p>
            <a:endParaRPr lang="en-US" sz="2400" b="1" dirty="0" smtClean="0">
              <a:solidFill>
                <a:srgbClr val="0070C0"/>
              </a:solidFill>
              <a:latin typeface="Bookman Old Style" pitchFamily="18" charset="0"/>
            </a:endParaRPr>
          </a:p>
          <a:p>
            <a:endParaRPr lang="ru-RU" dirty="0"/>
          </a:p>
        </p:txBody>
      </p:sp>
      <p:pic>
        <p:nvPicPr>
          <p:cNvPr id="14" name="Рисунок 13"/>
          <p:cNvPicPr/>
          <p:nvPr/>
        </p:nvPicPr>
        <p:blipFill>
          <a:blip r:embed="rId6"/>
          <a:srcRect l="19708" t="9874" r="38541" b="53821"/>
          <a:stretch>
            <a:fillRect/>
          </a:stretch>
        </p:blipFill>
        <p:spPr bwMode="auto">
          <a:xfrm>
            <a:off x="214290" y="3000364"/>
            <a:ext cx="3357586" cy="1571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C:\Documents and Settings\User\Мои документы\Alena\карточки\Piсture\Разное\Scan20044.TIF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6072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428736" y="5973901"/>
            <a:ext cx="342902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A B C D E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Stand up and look at me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F G H I J</a:t>
            </a:r>
            <a:br>
              <a:rPr lang="en-US" sz="2000" b="1" dirty="0" smtClean="0">
                <a:solidFill>
                  <a:srgbClr val="FF0000"/>
                </a:solidFill>
                <a:latin typeface="+mj-lt"/>
              </a:rPr>
            </a:b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I play football every day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K L M N O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I like cake, oh, oh, oh!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P Q R S T 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Hey people! Listen to me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U V W X Y Z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The alphabet is in my head!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642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42910"/>
            <a:ext cx="6858000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14414"/>
            <a:ext cx="6858000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357554"/>
            <a:ext cx="6858000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357686"/>
            <a:ext cx="683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5072066"/>
            <a:ext cx="6858000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6000760"/>
            <a:ext cx="685800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6" descr="C:\Documents and Settings\Admin\Рабочий стол\Жузя\pictures\funny_english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00372" y="8143900"/>
            <a:ext cx="1143008" cy="700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214290" y="928662"/>
            <a:ext cx="1500198" cy="428628"/>
          </a:xfrm>
          <a:prstGeom prst="horizontalScroll">
            <a:avLst/>
          </a:prstGeom>
          <a:solidFill>
            <a:srgbClr val="F20E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Lesson   #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252314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6" y="142844"/>
            <a:ext cx="857256" cy="857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1571612" y="285720"/>
            <a:ext cx="342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FA00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Funny English</a:t>
            </a:r>
            <a:endParaRPr lang="ru-RU" sz="3600" b="1" i="1" dirty="0">
              <a:solidFill>
                <a:srgbClr val="FA006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52" y="1142976"/>
            <a:ext cx="3143248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66" y="7358082"/>
            <a:ext cx="1714488" cy="1785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0" y="1285852"/>
            <a:ext cx="4071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 smtClean="0">
                <a:solidFill>
                  <a:srgbClr val="F20E75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dirty="0" err="1" smtClean="0">
                <a:solidFill>
                  <a:srgbClr val="F20E75"/>
                </a:solidFill>
                <a:latin typeface="Times New Roman" pitchFamily="18" charset="0"/>
                <a:cs typeface="Times New Roman" pitchFamily="18" charset="0"/>
              </a:rPr>
              <a:t>Jj</a:t>
            </a:r>
            <a:r>
              <a:rPr lang="kk-KZ" dirty="0" smtClean="0">
                <a:solidFill>
                  <a:srgbClr val="F20E75"/>
                </a:solidFill>
                <a:latin typeface="Times New Roman" pitchFamily="18" charset="0"/>
                <a:cs typeface="Times New Roman" pitchFamily="18" charset="0"/>
              </a:rPr>
              <a:t>” әріптерін дәптеріңізге жазыңыз!</a:t>
            </a:r>
            <a:endParaRPr lang="ru-RU" dirty="0">
              <a:solidFill>
                <a:srgbClr val="F20E7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одзаголовок 10"/>
          <p:cNvSpPr txBox="1">
            <a:spLocks/>
          </p:cNvSpPr>
          <p:nvPr/>
        </p:nvSpPr>
        <p:spPr>
          <a:xfrm>
            <a:off x="2428868" y="7429520"/>
            <a:ext cx="3929066" cy="1714480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47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k-KZ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A006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Жаңа сөздерді жаттаңыз!</a:t>
            </a:r>
            <a:endParaRPr lang="en-US" sz="3200" b="1" i="1" dirty="0" smtClean="0">
              <a:solidFill>
                <a:srgbClr val="FA0065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Jellyfish </a:t>
            </a:r>
            <a:r>
              <a:rPr kumimoji="0" lang="kk-KZ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медуза</a:t>
            </a:r>
            <a:endParaRPr kumimoji="0" lang="en-US" sz="3200" b="1" i="1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Jump</a:t>
            </a:r>
            <a:r>
              <a:rPr lang="kk-KZ" sz="32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секіру</a:t>
            </a:r>
            <a:endParaRPr lang="en-US" sz="32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Juice</a:t>
            </a:r>
            <a:r>
              <a:rPr kumimoji="0" lang="kk-KZ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шырын</a:t>
            </a:r>
            <a:endParaRPr kumimoji="0" lang="en-US" sz="3200" b="1" i="1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Jello</a:t>
            </a:r>
            <a:r>
              <a:rPr lang="kk-KZ" sz="32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желе</a:t>
            </a:r>
            <a:endParaRPr lang="en-US" sz="32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Jelly</a:t>
            </a:r>
            <a:r>
              <a:rPr kumimoji="0" lang="kk-KZ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джем</a:t>
            </a:r>
            <a:endParaRPr kumimoji="0" lang="en-US" sz="3200" b="1" i="1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/>
          <a:srcRect b="8868"/>
          <a:stretch>
            <a:fillRect/>
          </a:stretch>
        </p:blipFill>
        <p:spPr bwMode="auto">
          <a:xfrm>
            <a:off x="0" y="4214810"/>
            <a:ext cx="1714488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71612" y="4357686"/>
            <a:ext cx="1858964" cy="1965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40088" y="4357686"/>
            <a:ext cx="3617912" cy="1968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6215074"/>
            <a:ext cx="6858000" cy="1149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214290" y="1571604"/>
            <a:ext cx="3571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Jj</a:t>
            </a:r>
            <a:r>
              <a:rPr lang="en-US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Jj</a:t>
            </a:r>
            <a:r>
              <a:rPr lang="en-US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Jj</a:t>
            </a:r>
            <a:r>
              <a:rPr lang="en-US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Jj</a:t>
            </a:r>
            <a:r>
              <a:rPr lang="en-US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Jj</a:t>
            </a:r>
            <a:r>
              <a:rPr lang="en-US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Jj</a:t>
            </a:r>
            <a:r>
              <a:rPr lang="en-US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Jj</a:t>
            </a:r>
            <a:r>
              <a:rPr lang="en-US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en-US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  </a:t>
            </a:r>
            <a:r>
              <a:rPr lang="en-US" sz="24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</a:t>
            </a:r>
            <a:endParaRPr lang="ru-RU" sz="2400" b="1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  </a:t>
            </a:r>
            <a:r>
              <a:rPr lang="en-US" sz="24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</a:t>
            </a:r>
            <a:endParaRPr lang="ru-RU" sz="2400" b="1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4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7166" y="5929322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jump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Documents and Settings\Admin\Рабочий стол\Жузя\pictures\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2928926"/>
            <a:ext cx="1785950" cy="13573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Выноска-облако 17"/>
          <p:cNvSpPr/>
          <p:nvPr/>
        </p:nvSpPr>
        <p:spPr>
          <a:xfrm>
            <a:off x="1928802" y="2857488"/>
            <a:ext cx="1785950" cy="1357322"/>
          </a:xfrm>
          <a:prstGeom prst="cloudCallout">
            <a:avLst>
              <a:gd name="adj1" fmla="val -59713"/>
              <a:gd name="adj2" fmla="val 34004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1928802" y="3286116"/>
            <a:ext cx="1714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are you?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2900" y="7000892"/>
            <a:ext cx="6172200" cy="116732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785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85786"/>
            <a:ext cx="6858000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8728"/>
            <a:ext cx="6858000" cy="1295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/>
          <p:nvPr/>
        </p:nvPicPr>
        <p:blipFill>
          <a:blip r:embed="rId4" cstate="print">
            <a:lum bright="-10000" contrast="30000"/>
          </a:blip>
          <a:srcRect t="22821" r="27994" b="2716"/>
          <a:stretch>
            <a:fillRect/>
          </a:stretch>
        </p:blipFill>
        <p:spPr bwMode="auto">
          <a:xfrm rot="11056092">
            <a:off x="5186390" y="2769006"/>
            <a:ext cx="1567829" cy="2847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/>
          <p:nvPr/>
        </p:nvPicPr>
        <p:blipFill>
          <a:blip r:embed="rId5">
            <a:lum bright="-10000" contrast="30000"/>
          </a:blip>
          <a:srcRect t="17913"/>
          <a:stretch>
            <a:fillRect/>
          </a:stretch>
        </p:blipFill>
        <p:spPr bwMode="auto">
          <a:xfrm rot="10963602">
            <a:off x="63351" y="2884865"/>
            <a:ext cx="1215080" cy="2692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221" name="AutoShape 5"/>
          <p:cNvSpPr>
            <a:spLocks noChangeArrowheads="1"/>
          </p:cNvSpPr>
          <p:nvPr/>
        </p:nvSpPr>
        <p:spPr bwMode="auto">
          <a:xfrm>
            <a:off x="1500174" y="2857488"/>
            <a:ext cx="1838324" cy="2530475"/>
          </a:xfrm>
          <a:prstGeom prst="wedgeRoundRectCallout">
            <a:avLst>
              <a:gd name="adj1" fmla="val -67306"/>
              <a:gd name="adj2" fmla="val 2120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</a:rPr>
              <a:t>-</a:t>
            </a:r>
            <a:r>
              <a:rPr kumimoji="0" lang="ru-RU" sz="12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</a:rPr>
              <a:t>Hello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</a:rPr>
              <a:t>!</a:t>
            </a:r>
            <a:endParaRPr kumimoji="0" lang="en-US" sz="12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en-US" sz="1200" b="1" i="1" dirty="0" smtClean="0">
                <a:solidFill>
                  <a:srgbClr val="FF0000"/>
                </a:solidFill>
                <a:latin typeface="Times New Roman" pitchFamily="18" charset="0"/>
              </a:rPr>
              <a:t>-What is your name?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en-US" sz="1200" b="1" i="1" dirty="0" smtClean="0">
                <a:solidFill>
                  <a:srgbClr val="FF0000"/>
                </a:solidFill>
                <a:latin typeface="Times New Roman" pitchFamily="18" charset="0"/>
              </a:rPr>
              <a:t>-My  name is Kate.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en-US" sz="1200" b="1" i="1" dirty="0" smtClean="0">
                <a:solidFill>
                  <a:srgbClr val="FF0000"/>
                </a:solidFill>
                <a:latin typeface="Times New Roman" pitchFamily="18" charset="0"/>
              </a:rPr>
              <a:t>-How are you?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</a:rPr>
              <a:t>-I am Ok, thanks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en-US" sz="1200" b="1" i="1" dirty="0" smtClean="0">
                <a:solidFill>
                  <a:srgbClr val="FF0000"/>
                </a:solidFill>
                <a:latin typeface="Times New Roman" pitchFamily="18" charset="0"/>
              </a:rPr>
              <a:t>Goodbye!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222" name="AutoShape 6"/>
          <p:cNvSpPr>
            <a:spLocks noChangeArrowheads="1"/>
          </p:cNvSpPr>
          <p:nvPr/>
        </p:nvSpPr>
        <p:spPr bwMode="auto">
          <a:xfrm>
            <a:off x="3429000" y="2857488"/>
            <a:ext cx="1857388" cy="2530475"/>
          </a:xfrm>
          <a:prstGeom prst="wedgeRoundRectCallout">
            <a:avLst>
              <a:gd name="adj1" fmla="val 59181"/>
              <a:gd name="adj2" fmla="val 37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</a:rPr>
              <a:t>-</a:t>
            </a:r>
            <a:r>
              <a:rPr kumimoji="0" lang="ru-RU" sz="1100" b="1" i="1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</a:rPr>
              <a:t>Hi</a:t>
            </a:r>
            <a:r>
              <a:rPr kumimoji="0" lang="ru-RU" sz="1100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</a:rPr>
              <a:t>!</a:t>
            </a:r>
            <a:endParaRPr kumimoji="0" lang="en-US" sz="1100" b="1" i="1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en-US" sz="11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-My name is Jack.</a:t>
            </a:r>
            <a:r>
              <a:rPr lang="en-US" sz="1100" b="1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 And you?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Char char="-"/>
              <a:tabLst/>
            </a:pPr>
            <a:r>
              <a:rPr lang="en-US" sz="1100" b="1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I am fine, thanks. How are you?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tabLst/>
            </a:pPr>
            <a:r>
              <a:rPr lang="en-US" sz="1100" b="1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-Bye!</a:t>
            </a:r>
            <a:endParaRPr lang="en-US" sz="1100" b="1" i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214290" y="928662"/>
            <a:ext cx="1500198" cy="428628"/>
          </a:xfrm>
          <a:prstGeom prst="horizontalScroll">
            <a:avLst/>
          </a:prstGeom>
          <a:solidFill>
            <a:srgbClr val="F20E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Lesson   #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252314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6" y="142844"/>
            <a:ext cx="857256" cy="857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1571612" y="285720"/>
            <a:ext cx="342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FA00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Funny English</a:t>
            </a:r>
            <a:endParaRPr lang="ru-RU" sz="3600" b="1" i="1" dirty="0">
              <a:solidFill>
                <a:srgbClr val="FA006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504" y="1142976"/>
            <a:ext cx="2857496" cy="3498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8" y="7500958"/>
            <a:ext cx="1571612" cy="1643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0" y="1428728"/>
            <a:ext cx="4143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 smtClean="0">
                <a:solidFill>
                  <a:srgbClr val="F20E75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dirty="0" err="1" smtClean="0">
                <a:solidFill>
                  <a:srgbClr val="F20E75"/>
                </a:solidFill>
                <a:latin typeface="Times New Roman" pitchFamily="18" charset="0"/>
                <a:cs typeface="Times New Roman" pitchFamily="18" charset="0"/>
              </a:rPr>
              <a:t>Kk</a:t>
            </a:r>
            <a:r>
              <a:rPr lang="kk-KZ" dirty="0" smtClean="0">
                <a:solidFill>
                  <a:srgbClr val="F20E75"/>
                </a:solidFill>
                <a:latin typeface="Times New Roman" pitchFamily="18" charset="0"/>
                <a:cs typeface="Times New Roman" pitchFamily="18" charset="0"/>
              </a:rPr>
              <a:t>” әріптерін дәптеріңізге жазыңыз!</a:t>
            </a:r>
            <a:endParaRPr lang="ru-RU" dirty="0">
              <a:solidFill>
                <a:srgbClr val="F20E7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одзаголовок 10"/>
          <p:cNvSpPr txBox="1">
            <a:spLocks/>
          </p:cNvSpPr>
          <p:nvPr/>
        </p:nvSpPr>
        <p:spPr>
          <a:xfrm>
            <a:off x="2786058" y="7429520"/>
            <a:ext cx="3571876" cy="1714480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k-KZ" sz="3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A006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Жаңа сөздерді жаттаңыз!</a:t>
            </a:r>
            <a:endParaRPr kumimoji="0" lang="en-US" sz="3800" b="1" i="1" u="none" strike="noStrike" kern="1200" cap="none" spc="0" normalizeH="0" baseline="0" noProof="0" dirty="0" smtClean="0">
              <a:ln>
                <a:noFill/>
              </a:ln>
              <a:solidFill>
                <a:srgbClr val="FA0065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Kangaroo</a:t>
            </a:r>
            <a:r>
              <a:rPr lang="kk-KZ" sz="3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кенгуру</a:t>
            </a:r>
            <a:endParaRPr lang="en-US" sz="32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Key</a:t>
            </a:r>
            <a:r>
              <a:rPr kumimoji="0" lang="kk-KZ" sz="3200" b="1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кілт</a:t>
            </a:r>
            <a:endParaRPr kumimoji="0" lang="en-US" sz="3200" b="1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Kick</a:t>
            </a:r>
            <a:r>
              <a:rPr lang="kk-KZ" sz="3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тебу</a:t>
            </a:r>
            <a:endParaRPr lang="en-US" sz="32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Knock</a:t>
            </a:r>
            <a:r>
              <a:rPr kumimoji="0" lang="kk-KZ" sz="3200" b="1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түрту</a:t>
            </a:r>
            <a:r>
              <a:rPr kumimoji="0" lang="kk-KZ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</a:t>
            </a: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/>
          <a:srcRect b="11111"/>
          <a:stretch>
            <a:fillRect/>
          </a:stretch>
        </p:blipFill>
        <p:spPr bwMode="auto">
          <a:xfrm>
            <a:off x="0" y="4429124"/>
            <a:ext cx="1785926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29000" y="4500562"/>
            <a:ext cx="1714512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14950" y="4572000"/>
            <a:ext cx="1643050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28802" y="4857752"/>
            <a:ext cx="1571636" cy="1071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6286512"/>
            <a:ext cx="6858000" cy="1149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0" y="2000232"/>
            <a:ext cx="39290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Kk</a:t>
            </a:r>
            <a:r>
              <a:rPr lang="en-US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Kk</a:t>
            </a:r>
            <a:r>
              <a:rPr lang="en-US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Kk</a:t>
            </a:r>
            <a:r>
              <a:rPr lang="en-US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Kk</a:t>
            </a:r>
            <a:r>
              <a:rPr lang="en-US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Kk</a:t>
            </a:r>
            <a:r>
              <a:rPr lang="en-US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Kk</a:t>
            </a:r>
            <a:r>
              <a:rPr lang="en-US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8604" y="6072198"/>
            <a:ext cx="6072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Kangaroo</a:t>
            </a:r>
            <a:r>
              <a:rPr lang="kk-KZ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Key</a:t>
            </a:r>
            <a:r>
              <a:rPr lang="kk-KZ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Kick</a:t>
            </a:r>
            <a:r>
              <a:rPr lang="kk-KZ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Knock</a:t>
            </a:r>
            <a:endParaRPr lang="ru-RU" dirty="0"/>
          </a:p>
        </p:txBody>
      </p:sp>
      <p:pic>
        <p:nvPicPr>
          <p:cNvPr id="19" name="Рисунок 18"/>
          <p:cNvPicPr/>
          <p:nvPr/>
        </p:nvPicPr>
        <p:blipFill>
          <a:blip r:embed="rId10"/>
          <a:srcRect l="55644" t="12739" r="5356" b="52548"/>
          <a:stretch>
            <a:fillRect/>
          </a:stretch>
        </p:blipFill>
        <p:spPr bwMode="auto">
          <a:xfrm>
            <a:off x="214290" y="2500298"/>
            <a:ext cx="3571900" cy="1928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 l="9677" t="57006" r="44657" b="6051"/>
          <a:stretch>
            <a:fillRect/>
          </a:stretch>
        </p:blipFill>
        <p:spPr bwMode="auto">
          <a:xfrm>
            <a:off x="214290" y="5715008"/>
            <a:ext cx="2928934" cy="1000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5" descr="MCj04123980000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55323">
            <a:off x="2848265" y="8220523"/>
            <a:ext cx="1554396" cy="867001"/>
          </a:xfrm>
          <a:prstGeom prst="rect">
            <a:avLst/>
          </a:prstGeom>
          <a:noFill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6858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857224"/>
            <a:ext cx="6858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714480"/>
            <a:ext cx="6819900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Рисунок 11"/>
          <p:cNvPicPr/>
          <p:nvPr/>
        </p:nvPicPr>
        <p:blipFill>
          <a:blip r:embed="rId6" cstate="print">
            <a:lum bright="-10000" contrast="30000"/>
          </a:blip>
          <a:srcRect t="22821" r="27994" b="2716"/>
          <a:stretch>
            <a:fillRect/>
          </a:stretch>
        </p:blipFill>
        <p:spPr bwMode="auto">
          <a:xfrm rot="11056092">
            <a:off x="5186390" y="2769006"/>
            <a:ext cx="1567829" cy="2847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/>
          <p:nvPr/>
        </p:nvPicPr>
        <p:blipFill>
          <a:blip r:embed="rId7">
            <a:lum bright="-10000" contrast="30000"/>
          </a:blip>
          <a:srcRect t="17913"/>
          <a:stretch>
            <a:fillRect/>
          </a:stretch>
        </p:blipFill>
        <p:spPr bwMode="auto">
          <a:xfrm rot="10963602">
            <a:off x="63351" y="2884865"/>
            <a:ext cx="1215080" cy="2692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AutoShape 5"/>
          <p:cNvSpPr>
            <a:spLocks noChangeArrowheads="1"/>
          </p:cNvSpPr>
          <p:nvPr/>
        </p:nvSpPr>
        <p:spPr bwMode="auto">
          <a:xfrm>
            <a:off x="1142984" y="3000364"/>
            <a:ext cx="1838324" cy="2071702"/>
          </a:xfrm>
          <a:prstGeom prst="wedgeRoundRectCallout">
            <a:avLst>
              <a:gd name="adj1" fmla="val -67306"/>
              <a:gd name="adj2" fmla="val 2120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</a:rPr>
              <a:t>-</a:t>
            </a:r>
            <a:r>
              <a:rPr kumimoji="0" lang="ru-RU" sz="12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</a:rPr>
              <a:t>Hello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</a:rPr>
              <a:t>!</a:t>
            </a:r>
            <a:endParaRPr kumimoji="0" lang="en-US" sz="12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en-US" sz="1200" b="1" i="1" dirty="0" smtClean="0">
                <a:solidFill>
                  <a:srgbClr val="FF0000"/>
                </a:solidFill>
                <a:latin typeface="Times New Roman" pitchFamily="18" charset="0"/>
              </a:rPr>
              <a:t>-What is your name?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en-US" sz="1200" b="1" i="1" dirty="0" smtClean="0">
                <a:solidFill>
                  <a:srgbClr val="FF0000"/>
                </a:solidFill>
                <a:latin typeface="Times New Roman" pitchFamily="18" charset="0"/>
              </a:rPr>
              <a:t>-My  name is Kate.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en-US" sz="1200" b="1" i="1" dirty="0" smtClean="0">
                <a:solidFill>
                  <a:srgbClr val="FF0000"/>
                </a:solidFill>
                <a:latin typeface="Times New Roman" pitchFamily="18" charset="0"/>
              </a:rPr>
              <a:t>-How are you?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</a:rPr>
              <a:t>-I am Ok, thanks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en-US" sz="1200" b="1" i="1" dirty="0" smtClean="0">
                <a:solidFill>
                  <a:srgbClr val="FF0000"/>
                </a:solidFill>
                <a:latin typeface="Times New Roman" pitchFamily="18" charset="0"/>
              </a:rPr>
              <a:t>Goodbye!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" name="AutoShape 6"/>
          <p:cNvSpPr>
            <a:spLocks noChangeArrowheads="1"/>
          </p:cNvSpPr>
          <p:nvPr/>
        </p:nvSpPr>
        <p:spPr bwMode="auto">
          <a:xfrm>
            <a:off x="3571876" y="3143240"/>
            <a:ext cx="1857388" cy="2071702"/>
          </a:xfrm>
          <a:prstGeom prst="wedgeRoundRectCallout">
            <a:avLst>
              <a:gd name="adj1" fmla="val 59181"/>
              <a:gd name="adj2" fmla="val 37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</a:rPr>
              <a:t>-</a:t>
            </a:r>
            <a:r>
              <a:rPr kumimoji="0" lang="ru-RU" sz="1100" b="1" i="1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</a:rPr>
              <a:t>Hi</a:t>
            </a:r>
            <a:r>
              <a:rPr kumimoji="0" lang="ru-RU" sz="1100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</a:rPr>
              <a:t>!</a:t>
            </a:r>
            <a:endParaRPr kumimoji="0" lang="en-US" sz="1100" b="1" i="1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en-US" sz="11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-My name is Jack.</a:t>
            </a:r>
            <a:r>
              <a:rPr lang="en-US" sz="1100" b="1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 And you?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Char char="-"/>
              <a:tabLst/>
            </a:pPr>
            <a:r>
              <a:rPr lang="en-US" sz="1100" b="1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I am fine, thanks. How are you?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tabLst/>
            </a:pPr>
            <a:r>
              <a:rPr lang="en-US" sz="1100" b="1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-Bye!</a:t>
            </a:r>
            <a:endParaRPr lang="en-US" sz="1100" b="1" i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214290" y="928662"/>
            <a:ext cx="1500198" cy="428628"/>
          </a:xfrm>
          <a:prstGeom prst="horizontalScroll">
            <a:avLst/>
          </a:prstGeom>
          <a:solidFill>
            <a:srgbClr val="F20E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Lesson   #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252314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6" y="142844"/>
            <a:ext cx="857256" cy="857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1571612" y="285720"/>
            <a:ext cx="342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FA00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Funny English</a:t>
            </a:r>
            <a:endParaRPr lang="ru-RU" sz="3600" b="1" i="1" dirty="0">
              <a:solidFill>
                <a:srgbClr val="FA006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80" y="7643834"/>
            <a:ext cx="1428760" cy="1500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43314" y="1285852"/>
            <a:ext cx="3214686" cy="3141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0" y="1357291"/>
            <a:ext cx="4214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 smtClean="0">
                <a:solidFill>
                  <a:srgbClr val="F20E75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dirty="0" err="1" smtClean="0">
                <a:solidFill>
                  <a:srgbClr val="F20E75"/>
                </a:solidFill>
                <a:latin typeface="Times New Roman" pitchFamily="18" charset="0"/>
                <a:cs typeface="Times New Roman" pitchFamily="18" charset="0"/>
              </a:rPr>
              <a:t>Ll</a:t>
            </a:r>
            <a:r>
              <a:rPr lang="kk-KZ" dirty="0" smtClean="0">
                <a:solidFill>
                  <a:srgbClr val="F20E75"/>
                </a:solidFill>
                <a:latin typeface="Times New Roman" pitchFamily="18" charset="0"/>
                <a:cs typeface="Times New Roman" pitchFamily="18" charset="0"/>
              </a:rPr>
              <a:t>” әріптерін дәптеріңізге жазыңыз!</a:t>
            </a:r>
            <a:endParaRPr lang="ru-RU" dirty="0">
              <a:solidFill>
                <a:srgbClr val="F20E7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одзаголовок 10"/>
          <p:cNvSpPr txBox="1">
            <a:spLocks/>
          </p:cNvSpPr>
          <p:nvPr/>
        </p:nvSpPr>
        <p:spPr>
          <a:xfrm>
            <a:off x="2428868" y="7429520"/>
            <a:ext cx="3929066" cy="1714480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k-KZ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A006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Жаңа сөздерді жаттаңыз!</a:t>
            </a:r>
            <a:endParaRPr kumimoji="0" lang="en-US" sz="2000" b="1" i="1" u="none" strike="noStrike" kern="1200" cap="none" spc="0" normalizeH="0" baseline="0" noProof="0" dirty="0" smtClean="0">
              <a:ln>
                <a:noFill/>
              </a:ln>
              <a:solidFill>
                <a:srgbClr val="FA0065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Lion</a:t>
            </a:r>
            <a:r>
              <a:rPr kumimoji="0" lang="kk-KZ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жолбарыс</a:t>
            </a:r>
            <a:endParaRPr kumimoji="0" lang="en-US" b="1" i="1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Lollipop</a:t>
            </a:r>
            <a:r>
              <a:rPr lang="kk-KZ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кәмпит</a:t>
            </a:r>
            <a:endParaRPr lang="en-US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Laugh</a:t>
            </a:r>
            <a:r>
              <a:rPr kumimoji="0" lang="kk-KZ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күлу</a:t>
            </a:r>
            <a:endParaRPr kumimoji="0" lang="en-US" b="1" i="1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Listen</a:t>
            </a:r>
            <a:r>
              <a:rPr lang="kk-KZ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тыңдау</a:t>
            </a:r>
            <a:endParaRPr kumimoji="0" lang="en-US" b="1" i="1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90" y="4357686"/>
            <a:ext cx="1785950" cy="1878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71942" y="4286248"/>
            <a:ext cx="2000264" cy="2041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71678" y="4286248"/>
            <a:ext cx="1785950" cy="1952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6215074"/>
            <a:ext cx="6858000" cy="1214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0" y="1785918"/>
            <a:ext cx="3929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Ll</a:t>
            </a:r>
            <a:r>
              <a:rPr lang="en-U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Ll</a:t>
            </a:r>
            <a:r>
              <a:rPr lang="en-U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Ll</a:t>
            </a:r>
            <a:r>
              <a:rPr lang="en-U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Ll</a:t>
            </a:r>
            <a:r>
              <a:rPr lang="en-U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Ll</a:t>
            </a:r>
            <a:r>
              <a:rPr lang="en-U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Ll</a:t>
            </a:r>
            <a:r>
              <a:rPr lang="en-U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Ll</a:t>
            </a:r>
            <a:r>
              <a:rPr lang="en-U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Ll</a:t>
            </a:r>
            <a:r>
              <a:rPr lang="en-U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Ll</a:t>
            </a:r>
            <a:r>
              <a:rPr lang="en-U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Ll</a:t>
            </a:r>
            <a:r>
              <a:rPr lang="en-U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endParaRPr lang="ru-RU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/>
          <p:cNvPicPr/>
          <p:nvPr/>
        </p:nvPicPr>
        <p:blipFill>
          <a:blip r:embed="rId9"/>
          <a:srcRect l="8992" t="19108" r="50531" b="46815"/>
          <a:stretch>
            <a:fillRect/>
          </a:stretch>
        </p:blipFill>
        <p:spPr bwMode="auto">
          <a:xfrm>
            <a:off x="214290" y="2214546"/>
            <a:ext cx="3357586" cy="1714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785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85786"/>
            <a:ext cx="68580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2214546"/>
            <a:ext cx="6858000" cy="694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85728" y="1928794"/>
            <a:ext cx="4572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Жұбын тауып алфавит бойынша жазыңыз</a:t>
            </a:r>
            <a:endParaRPr lang="ru-RU" sz="1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000364"/>
            <a:ext cx="67945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285728" y="2786050"/>
            <a:ext cx="4572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Қалып қойған әріптерді жазыңыз</a:t>
            </a:r>
            <a:endParaRPr lang="ru-RU" sz="1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929058"/>
            <a:ext cx="685800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285728" y="3643306"/>
            <a:ext cx="4572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Әріптерді шатастырмай жазыңыз</a:t>
            </a:r>
            <a:endParaRPr lang="ru-RU" sz="1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5728" y="5286380"/>
            <a:ext cx="4572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Әріптерден сөз құрастырыңыз</a:t>
            </a:r>
            <a:endParaRPr lang="ru-RU" sz="1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5929322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o,l,e,v</a:t>
            </a:r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214290" y="928662"/>
            <a:ext cx="1500198" cy="428628"/>
          </a:xfrm>
          <a:prstGeom prst="horizontalScroll">
            <a:avLst/>
          </a:prstGeom>
          <a:solidFill>
            <a:srgbClr val="F20E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Lesson   #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252314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6" y="142844"/>
            <a:ext cx="857256" cy="857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1571612" y="285720"/>
            <a:ext cx="342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FA00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Funny English</a:t>
            </a:r>
            <a:endParaRPr lang="ru-RU" sz="3600" b="1" i="1" dirty="0">
              <a:solidFill>
                <a:srgbClr val="FA006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8" y="1142976"/>
            <a:ext cx="3000372" cy="3286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66" y="7572395"/>
            <a:ext cx="1357298" cy="1571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0" y="1357290"/>
            <a:ext cx="4143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 smtClean="0">
                <a:solidFill>
                  <a:srgbClr val="F20E75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dirty="0" smtClean="0">
                <a:solidFill>
                  <a:srgbClr val="F20E75"/>
                </a:solidFill>
                <a:latin typeface="Times New Roman" pitchFamily="18" charset="0"/>
                <a:cs typeface="Times New Roman" pitchFamily="18" charset="0"/>
              </a:rPr>
              <a:t>Mm</a:t>
            </a:r>
            <a:r>
              <a:rPr lang="kk-KZ" dirty="0" smtClean="0">
                <a:solidFill>
                  <a:srgbClr val="F20E75"/>
                </a:solidFill>
                <a:latin typeface="Times New Roman" pitchFamily="18" charset="0"/>
                <a:cs typeface="Times New Roman" pitchFamily="18" charset="0"/>
              </a:rPr>
              <a:t>” әріптерін дәптеріңізге жазыңыз!</a:t>
            </a:r>
            <a:endParaRPr lang="ru-RU" dirty="0">
              <a:solidFill>
                <a:srgbClr val="F20E7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одзаголовок 10"/>
          <p:cNvSpPr txBox="1">
            <a:spLocks/>
          </p:cNvSpPr>
          <p:nvPr/>
        </p:nvSpPr>
        <p:spPr>
          <a:xfrm>
            <a:off x="2000240" y="7429520"/>
            <a:ext cx="4286256" cy="1714480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k-KZ" sz="2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A006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Жаңа сөздерді жаттаңыз!</a:t>
            </a:r>
            <a:endParaRPr kumimoji="0" lang="en-US" sz="3200" b="1" i="1" u="none" strike="noStrike" kern="1200" cap="none" spc="0" normalizeH="0" baseline="0" noProof="0" dirty="0" smtClean="0">
              <a:ln>
                <a:noFill/>
              </a:ln>
              <a:solidFill>
                <a:srgbClr val="FA0065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Mouse</a:t>
            </a:r>
            <a:r>
              <a:rPr kumimoji="0" lang="kk-KZ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тышқан</a:t>
            </a: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Man</a:t>
            </a:r>
            <a:r>
              <a:rPr lang="kk-KZ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ер адам</a:t>
            </a:r>
            <a:endParaRPr lang="en-US" sz="16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Monkey</a:t>
            </a:r>
            <a:r>
              <a:rPr kumimoji="0" lang="kk-KZ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маймыл</a:t>
            </a: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Moon</a:t>
            </a:r>
            <a:r>
              <a:rPr lang="kk-KZ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ай</a:t>
            </a:r>
            <a:endParaRPr lang="en-US" sz="16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Mushroom</a:t>
            </a:r>
            <a:r>
              <a:rPr kumimoji="0" lang="kk-KZ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саңырауқұлақ</a:t>
            </a: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285728" y="4643438"/>
            <a:ext cx="1898650" cy="1719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/>
          <a:srcRect b="6988"/>
          <a:stretch>
            <a:fillRect/>
          </a:stretch>
        </p:blipFill>
        <p:spPr bwMode="auto">
          <a:xfrm rot="10800000">
            <a:off x="2500305" y="4572000"/>
            <a:ext cx="1792287" cy="1758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43446" y="4714876"/>
            <a:ext cx="1928826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6286512"/>
            <a:ext cx="6858000" cy="1149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0" y="1785918"/>
            <a:ext cx="4143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Mm 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Mm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Mm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Mm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Mm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Mm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Mm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/>
          <p:cNvPicPr/>
          <p:nvPr/>
        </p:nvPicPr>
        <p:blipFill>
          <a:blip r:embed="rId9"/>
          <a:srcRect l="8992" t="59937" r="50173" b="6269"/>
          <a:stretch>
            <a:fillRect/>
          </a:stretch>
        </p:blipFill>
        <p:spPr bwMode="auto">
          <a:xfrm>
            <a:off x="214290" y="2285984"/>
            <a:ext cx="3643338" cy="1785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8" y="5786446"/>
            <a:ext cx="4800600" cy="390532"/>
          </a:xfrm>
        </p:spPr>
        <p:txBody>
          <a:bodyPr>
            <a:normAutofit fontScale="70000" lnSpcReduction="20000"/>
          </a:bodyPr>
          <a:lstStyle/>
          <a:p>
            <a:pPr marL="514350" indent="-514350" algn="l"/>
            <a:r>
              <a:rPr lang="kk-KZ" dirty="0" smtClean="0">
                <a:solidFill>
                  <a:srgbClr val="FA0065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dirty="0" smtClean="0">
                <a:solidFill>
                  <a:srgbClr val="FA0065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kk-KZ" dirty="0" smtClean="0">
                <a:solidFill>
                  <a:srgbClr val="FA0065"/>
                </a:solidFill>
                <a:latin typeface="Times New Roman" pitchFamily="18" charset="0"/>
                <a:cs typeface="Times New Roman" pitchFamily="18" charset="0"/>
              </a:rPr>
              <a:t>” және “</a:t>
            </a:r>
            <a:r>
              <a:rPr lang="en-US" dirty="0" smtClean="0">
                <a:solidFill>
                  <a:srgbClr val="FA0065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kk-KZ" dirty="0" smtClean="0">
                <a:solidFill>
                  <a:srgbClr val="FA0065"/>
                </a:solidFill>
                <a:latin typeface="Times New Roman" pitchFamily="18" charset="0"/>
                <a:cs typeface="Times New Roman" pitchFamily="18" charset="0"/>
              </a:rPr>
              <a:t>” әріптерін табыңыз!</a:t>
            </a:r>
            <a:endParaRPr lang="ru-RU" dirty="0">
              <a:solidFill>
                <a:srgbClr val="FA006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214290" y="928662"/>
            <a:ext cx="1500198" cy="428628"/>
          </a:xfrm>
          <a:prstGeom prst="horizontalScroll">
            <a:avLst/>
          </a:prstGeom>
          <a:solidFill>
            <a:srgbClr val="F20E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Lesson   #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252314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6" y="142844"/>
            <a:ext cx="857256" cy="857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1571612" y="285720"/>
            <a:ext cx="342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FA00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Funny English</a:t>
            </a:r>
            <a:endParaRPr lang="ru-RU" sz="3600" b="1" i="1" dirty="0">
              <a:solidFill>
                <a:srgbClr val="FA006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2714620" y="7358082"/>
            <a:ext cx="3500438" cy="1785918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/>
            <a:r>
              <a:rPr lang="kk-KZ" sz="2000" b="1" i="1" dirty="0" smtClean="0">
                <a:solidFill>
                  <a:srgbClr val="FA0065"/>
                </a:solidFill>
                <a:latin typeface="Monotype Corsiva" pitchFamily="66" charset="0"/>
                <a:cs typeface="Times New Roman" pitchFamily="18" charset="0"/>
              </a:rPr>
              <a:t>     Жаңа сөздерді жаттаңыз!</a:t>
            </a:r>
            <a:endParaRPr lang="en-US" sz="2000" b="1" i="1" dirty="0" smtClean="0">
              <a:solidFill>
                <a:srgbClr val="FA0065"/>
              </a:solidFill>
              <a:latin typeface="Monotype Corsiva" pitchFamily="66" charset="0"/>
              <a:cs typeface="Times New Roman" pitchFamily="18" charset="0"/>
            </a:endParaRPr>
          </a:p>
          <a:p>
            <a:pPr marL="342900" indent="-342900"/>
            <a:r>
              <a:rPr lang="kk-KZ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           </a:t>
            </a:r>
            <a:r>
              <a:rPr lang="en-US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Nestling   </a:t>
            </a:r>
            <a:r>
              <a:rPr lang="kk-KZ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балапан</a:t>
            </a:r>
            <a:endParaRPr lang="en-US" b="1" i="1" dirty="0" smtClean="0">
              <a:solidFill>
                <a:srgbClr val="0070C0"/>
              </a:solidFill>
              <a:latin typeface="Monotype Corsiva" pitchFamily="66" charset="0"/>
              <a:cs typeface="Times New Roman" pitchFamily="18" charset="0"/>
            </a:endParaRPr>
          </a:p>
          <a:p>
            <a:pPr marL="342900" indent="-342900"/>
            <a:r>
              <a:rPr lang="kk-KZ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           </a:t>
            </a:r>
            <a:r>
              <a:rPr lang="en-US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No</a:t>
            </a:r>
            <a:r>
              <a:rPr lang="kk-KZ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en-US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            </a:t>
            </a:r>
            <a:r>
              <a:rPr lang="kk-KZ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жоқ</a:t>
            </a:r>
            <a:endParaRPr lang="en-US" b="1" i="1" dirty="0" smtClean="0">
              <a:solidFill>
                <a:srgbClr val="0070C0"/>
              </a:solidFill>
              <a:latin typeface="Monotype Corsiva" pitchFamily="66" charset="0"/>
              <a:cs typeface="Times New Roman" pitchFamily="18" charset="0"/>
            </a:endParaRPr>
          </a:p>
          <a:p>
            <a:pPr marL="342900" indent="-342900"/>
            <a:r>
              <a:rPr lang="kk-KZ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           </a:t>
            </a:r>
            <a:r>
              <a:rPr lang="en-US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Nest</a:t>
            </a:r>
            <a:r>
              <a:rPr lang="kk-KZ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en-US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        </a:t>
            </a:r>
            <a:r>
              <a:rPr lang="kk-KZ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 ұя</a:t>
            </a:r>
            <a:endParaRPr lang="en-US" b="1" i="1" dirty="0" smtClean="0">
              <a:solidFill>
                <a:srgbClr val="0070C0"/>
              </a:solidFill>
              <a:latin typeface="Monotype Corsiva" pitchFamily="66" charset="0"/>
              <a:cs typeface="Times New Roman" pitchFamily="18" charset="0"/>
            </a:endParaRPr>
          </a:p>
          <a:p>
            <a:pPr marL="342900" indent="-342900"/>
            <a:r>
              <a:rPr lang="en-US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    </a:t>
            </a:r>
            <a:r>
              <a:rPr lang="kk-KZ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     </a:t>
            </a:r>
            <a:r>
              <a:rPr lang="en-US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Nut</a:t>
            </a:r>
            <a:r>
              <a:rPr lang="kk-KZ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            жаңғақ</a:t>
            </a:r>
            <a:endParaRPr lang="en-US" b="1" i="1" dirty="0" smtClean="0">
              <a:solidFill>
                <a:srgbClr val="0070C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428728"/>
            <a:ext cx="4143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 smtClean="0">
                <a:solidFill>
                  <a:srgbClr val="F20E75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dirty="0" err="1" smtClean="0">
                <a:solidFill>
                  <a:srgbClr val="F20E75"/>
                </a:solidFill>
                <a:latin typeface="Times New Roman" pitchFamily="18" charset="0"/>
                <a:cs typeface="Times New Roman" pitchFamily="18" charset="0"/>
              </a:rPr>
              <a:t>Nn</a:t>
            </a:r>
            <a:r>
              <a:rPr lang="kk-KZ" dirty="0" smtClean="0">
                <a:solidFill>
                  <a:srgbClr val="F20E75"/>
                </a:solidFill>
                <a:latin typeface="Times New Roman" pitchFamily="18" charset="0"/>
                <a:cs typeface="Times New Roman" pitchFamily="18" charset="0"/>
              </a:rPr>
              <a:t>” әріптерін дәптеріңізге жазыңыз!</a:t>
            </a:r>
            <a:endParaRPr lang="ru-RU" dirty="0">
              <a:solidFill>
                <a:srgbClr val="F20E7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 b="47619"/>
          <a:stretch>
            <a:fillRect/>
          </a:stretch>
        </p:blipFill>
        <p:spPr bwMode="auto">
          <a:xfrm>
            <a:off x="0" y="1643042"/>
            <a:ext cx="4000504" cy="642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3929066" y="1142974"/>
            <a:ext cx="2928934" cy="3286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80" y="7429520"/>
            <a:ext cx="1785950" cy="1714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6072198"/>
            <a:ext cx="6858000" cy="1292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3714744"/>
            <a:ext cx="3643314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643314" y="4357686"/>
            <a:ext cx="2857520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/>
          <p:nvPr/>
        </p:nvPicPr>
        <p:blipFill>
          <a:blip r:embed="rId9"/>
          <a:srcRect l="11651" t="51592" r="44657" b="11721"/>
          <a:stretch>
            <a:fillRect/>
          </a:stretch>
        </p:blipFill>
        <p:spPr bwMode="auto">
          <a:xfrm>
            <a:off x="214290" y="2285984"/>
            <a:ext cx="3786214" cy="1428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3786182"/>
            <a:ext cx="4800600" cy="390532"/>
          </a:xfrm>
        </p:spPr>
        <p:txBody>
          <a:bodyPr>
            <a:normAutofit fontScale="70000" lnSpcReduction="20000"/>
          </a:bodyPr>
          <a:lstStyle/>
          <a:p>
            <a:pPr marL="514350" indent="-514350" algn="l"/>
            <a:r>
              <a:rPr lang="kk-KZ" dirty="0" smtClean="0">
                <a:solidFill>
                  <a:srgbClr val="FA0065"/>
                </a:solidFill>
                <a:latin typeface="Times New Roman" pitchFamily="18" charset="0"/>
                <a:cs typeface="Times New Roman" pitchFamily="18" charset="0"/>
              </a:rPr>
              <a:t>“А” немесе “а” әріптерін табыңыз!</a:t>
            </a:r>
            <a:endParaRPr lang="ru-RU" dirty="0">
              <a:solidFill>
                <a:srgbClr val="FA006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214290" y="928662"/>
            <a:ext cx="1500198" cy="428628"/>
          </a:xfrm>
          <a:prstGeom prst="horizontalScroll">
            <a:avLst/>
          </a:prstGeom>
          <a:solidFill>
            <a:srgbClr val="F20E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Lesson  #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252314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6" y="142844"/>
            <a:ext cx="857256" cy="857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1571612" y="285720"/>
            <a:ext cx="342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FA00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Funny English</a:t>
            </a:r>
            <a:endParaRPr lang="ru-RU" sz="3600" b="1" i="1" dirty="0">
              <a:solidFill>
                <a:srgbClr val="FA006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2928934" y="7143768"/>
            <a:ext cx="3714776" cy="2000232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/>
            <a:r>
              <a:rPr lang="kk-KZ" sz="2400" b="1" i="1" dirty="0" smtClean="0">
                <a:solidFill>
                  <a:srgbClr val="FA00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Жаңа сөздерді жаттаңыз!</a:t>
            </a:r>
            <a:endParaRPr lang="en-US" sz="2400" b="1" i="1" dirty="0" smtClean="0">
              <a:solidFill>
                <a:srgbClr val="FA006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Times New Roman" pitchFamily="18" charset="0"/>
            </a:endParaRPr>
          </a:p>
          <a:p>
            <a:pPr marL="342900" indent="-342900"/>
            <a:r>
              <a:rPr lang="en-US" sz="20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Apple              </a:t>
            </a:r>
            <a:r>
              <a:rPr lang="kk-KZ" sz="20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алма</a:t>
            </a:r>
            <a:endParaRPr lang="en-US" sz="2000" b="1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Times New Roman" pitchFamily="18" charset="0"/>
            </a:endParaRPr>
          </a:p>
          <a:p>
            <a:pPr marL="342900" indent="-342900"/>
            <a:r>
              <a:rPr lang="en-US" sz="20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Ant</a:t>
            </a:r>
            <a:r>
              <a:rPr lang="kk-KZ" sz="20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en-US" sz="20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               </a:t>
            </a:r>
            <a:r>
              <a:rPr lang="kk-KZ" sz="20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құмырсқа</a:t>
            </a:r>
            <a:endParaRPr lang="en-US" sz="2000" b="1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Times New Roman" pitchFamily="18" charset="0"/>
            </a:endParaRPr>
          </a:p>
          <a:p>
            <a:pPr marL="342900" indent="-342900"/>
            <a:r>
              <a:rPr lang="en-US" sz="20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Please </a:t>
            </a:r>
            <a:r>
              <a:rPr lang="kk-KZ" sz="20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          Өтінемін!</a:t>
            </a:r>
            <a:endParaRPr lang="en-US" sz="2000" b="1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Times New Roman" pitchFamily="18" charset="0"/>
            </a:endParaRPr>
          </a:p>
          <a:p>
            <a:pPr marL="342900" indent="-342900"/>
            <a:r>
              <a:rPr lang="en-US" sz="20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thank you</a:t>
            </a:r>
            <a:r>
              <a:rPr lang="kk-KZ" sz="20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      Рахмет!</a:t>
            </a:r>
            <a:endParaRPr lang="en-US" sz="2000" b="1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t="18182" r="-732" b="45454"/>
          <a:stretch>
            <a:fillRect/>
          </a:stretch>
        </p:blipFill>
        <p:spPr bwMode="auto">
          <a:xfrm>
            <a:off x="0" y="1785918"/>
            <a:ext cx="3714752" cy="857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071934"/>
            <a:ext cx="6858000" cy="1000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6190" y="1071538"/>
            <a:ext cx="2857520" cy="2786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extBox 10"/>
          <p:cNvSpPr txBox="1"/>
          <p:nvPr/>
        </p:nvSpPr>
        <p:spPr>
          <a:xfrm>
            <a:off x="0" y="1428728"/>
            <a:ext cx="4214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 smtClean="0">
                <a:solidFill>
                  <a:srgbClr val="F20E75"/>
                </a:solidFill>
                <a:latin typeface="Times New Roman" pitchFamily="18" charset="0"/>
                <a:cs typeface="Times New Roman" pitchFamily="18" charset="0"/>
              </a:rPr>
              <a:t>“Аа” әріптерін дәптеріңізге жазыңыз!</a:t>
            </a:r>
            <a:endParaRPr lang="ru-RU" dirty="0">
              <a:solidFill>
                <a:srgbClr val="F20E7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42" y="7429520"/>
            <a:ext cx="2143140" cy="1714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5400000">
            <a:off x="728642" y="2271698"/>
            <a:ext cx="1214448" cy="1814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C:\Documents and Settings\Admin\Рабочий стол\Жузя\pictures\222\f44a41b11c24872ad5885680b578eca0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4929190"/>
            <a:ext cx="1928802" cy="21986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4" descr="C:\Documents and Settings\Admin\Рабочий стол\Жузя\pictures\222\y_7f311b1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43446" y="4929190"/>
            <a:ext cx="2019294" cy="2071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Овальная выноска 15"/>
          <p:cNvSpPr/>
          <p:nvPr/>
        </p:nvSpPr>
        <p:spPr>
          <a:xfrm>
            <a:off x="2143116" y="5929322"/>
            <a:ext cx="1428760" cy="785818"/>
          </a:xfrm>
          <a:prstGeom prst="wedgeEllipseCallout">
            <a:avLst>
              <a:gd name="adj1" fmla="val -58350"/>
              <a:gd name="adj2" fmla="val -7392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214554" y="6143636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Please!</a:t>
            </a:r>
            <a:endParaRPr lang="ru-RU" b="1" i="1" dirty="0"/>
          </a:p>
        </p:txBody>
      </p:sp>
      <p:sp>
        <p:nvSpPr>
          <p:cNvPr id="18" name="Овальная выноска 17"/>
          <p:cNvSpPr/>
          <p:nvPr/>
        </p:nvSpPr>
        <p:spPr>
          <a:xfrm>
            <a:off x="3500438" y="5286380"/>
            <a:ext cx="1428760" cy="785818"/>
          </a:xfrm>
          <a:prstGeom prst="wedgeEllipseCallout">
            <a:avLst>
              <a:gd name="adj1" fmla="val 50891"/>
              <a:gd name="adj2" fmla="val 4645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3786190" y="5500694"/>
            <a:ext cx="1000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1">
                    <a:lumMod val="50000"/>
                  </a:schemeClr>
                </a:solidFill>
              </a:rPr>
              <a:t>Thanks!</a:t>
            </a:r>
            <a:endParaRPr lang="ru-RU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" name="Рисунок 19"/>
          <p:cNvPicPr/>
          <p:nvPr/>
        </p:nvPicPr>
        <p:blipFill>
          <a:blip r:embed="rId10"/>
          <a:srcRect l="8815" t="26115" r="73093" b="45223"/>
          <a:stretch>
            <a:fillRect/>
          </a:stretch>
        </p:blipFill>
        <p:spPr bwMode="auto">
          <a:xfrm>
            <a:off x="2143116" y="2571736"/>
            <a:ext cx="1428760" cy="1099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214290" y="928662"/>
            <a:ext cx="1500198" cy="428628"/>
          </a:xfrm>
          <a:prstGeom prst="horizontalScroll">
            <a:avLst/>
          </a:prstGeom>
          <a:solidFill>
            <a:srgbClr val="F20E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Lesson  #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252314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6" y="142844"/>
            <a:ext cx="857256" cy="857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1571612" y="285720"/>
            <a:ext cx="342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FA00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Funny English</a:t>
            </a:r>
            <a:endParaRPr lang="ru-RU" sz="3600" b="1" i="1" dirty="0">
              <a:solidFill>
                <a:srgbClr val="FA006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3143248" y="7358082"/>
            <a:ext cx="3286124" cy="1785918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/>
            <a:endParaRPr lang="en-US" sz="2000" b="1" i="1" dirty="0" smtClean="0">
              <a:solidFill>
                <a:srgbClr val="FA0065"/>
              </a:solidFill>
              <a:latin typeface="Monotype Corsiva" pitchFamily="66" charset="0"/>
              <a:cs typeface="Times New Roman" pitchFamily="18" charset="0"/>
            </a:endParaRPr>
          </a:p>
          <a:p>
            <a:pPr marL="342900" indent="-342900"/>
            <a:r>
              <a:rPr lang="kk-KZ" sz="2000" b="1" i="1" dirty="0" smtClean="0">
                <a:solidFill>
                  <a:srgbClr val="FA0065"/>
                </a:solidFill>
                <a:latin typeface="Monotype Corsiva" pitchFamily="66" charset="0"/>
                <a:cs typeface="Times New Roman" pitchFamily="18" charset="0"/>
              </a:rPr>
              <a:t>Жаңа сөздерді жаттаңыз!</a:t>
            </a:r>
            <a:endParaRPr lang="en-US" sz="2000" b="1" i="1" dirty="0" smtClean="0">
              <a:solidFill>
                <a:srgbClr val="FA0065"/>
              </a:solidFill>
              <a:latin typeface="Monotype Corsiva" pitchFamily="66" charset="0"/>
              <a:cs typeface="Times New Roman" pitchFamily="18" charset="0"/>
            </a:endParaRPr>
          </a:p>
          <a:p>
            <a:pPr marL="342900" indent="-342900"/>
            <a:r>
              <a:rPr lang="kk-KZ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     </a:t>
            </a:r>
            <a:r>
              <a:rPr lang="en-US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Orange          </a:t>
            </a:r>
            <a:r>
              <a:rPr lang="kk-KZ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апельсин</a:t>
            </a:r>
          </a:p>
          <a:p>
            <a:pPr marL="342900" indent="-342900"/>
            <a:r>
              <a:rPr lang="kk-KZ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     </a:t>
            </a:r>
            <a:r>
              <a:rPr lang="en-US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Tomato</a:t>
            </a:r>
            <a:r>
              <a:rPr lang="kk-KZ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en-US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        </a:t>
            </a:r>
            <a:r>
              <a:rPr lang="kk-KZ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қызанақ</a:t>
            </a:r>
            <a:endParaRPr lang="en-US" b="1" i="1" dirty="0" smtClean="0">
              <a:solidFill>
                <a:srgbClr val="0070C0"/>
              </a:solidFill>
              <a:latin typeface="Monotype Corsiva" pitchFamily="66" charset="0"/>
              <a:cs typeface="Times New Roman" pitchFamily="18" charset="0"/>
            </a:endParaRPr>
          </a:p>
          <a:p>
            <a:pPr marL="342900" indent="-342900"/>
            <a:r>
              <a:rPr lang="kk-KZ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     </a:t>
            </a:r>
            <a:r>
              <a:rPr lang="en-US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Onion</a:t>
            </a:r>
            <a:r>
              <a:rPr lang="kk-KZ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en-US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          </a:t>
            </a:r>
            <a:r>
              <a:rPr lang="kk-KZ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жуа</a:t>
            </a:r>
            <a:endParaRPr lang="en-US" b="1" i="1" dirty="0" smtClean="0">
              <a:solidFill>
                <a:srgbClr val="0070C0"/>
              </a:solidFill>
              <a:latin typeface="Monotype Corsiva" pitchFamily="66" charset="0"/>
              <a:cs typeface="Times New Roman" pitchFamily="18" charset="0"/>
            </a:endParaRPr>
          </a:p>
          <a:p>
            <a:pPr marL="342900" indent="-342900"/>
            <a:r>
              <a:rPr lang="kk-KZ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     </a:t>
            </a:r>
            <a:r>
              <a:rPr lang="en-US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Doll</a:t>
            </a:r>
            <a:r>
              <a:rPr lang="kk-KZ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en-US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              </a:t>
            </a:r>
            <a:r>
              <a:rPr lang="kk-KZ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қуыршақ</a:t>
            </a:r>
            <a:endParaRPr lang="en-US" b="1" i="1" dirty="0" smtClean="0">
              <a:solidFill>
                <a:srgbClr val="0070C0"/>
              </a:solidFill>
              <a:latin typeface="Monotype Corsiva" pitchFamily="66" charset="0"/>
              <a:cs typeface="Times New Roman" pitchFamily="18" charset="0"/>
            </a:endParaRPr>
          </a:p>
          <a:p>
            <a:pPr marL="342900" indent="-342900"/>
            <a:r>
              <a:rPr lang="kk-KZ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     </a:t>
            </a:r>
            <a:endParaRPr lang="en-US" b="1" i="1" dirty="0" smtClean="0">
              <a:solidFill>
                <a:srgbClr val="0070C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357290"/>
            <a:ext cx="4071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 smtClean="0">
                <a:solidFill>
                  <a:srgbClr val="F20E75"/>
                </a:solidFill>
                <a:latin typeface="Times New Roman" pitchFamily="18" charset="0"/>
                <a:cs typeface="Times New Roman" pitchFamily="18" charset="0"/>
              </a:rPr>
              <a:t>“Оо” әріптерін дәптеріңізге жазыңыз!</a:t>
            </a:r>
            <a:endParaRPr lang="ru-RU" dirty="0">
              <a:solidFill>
                <a:srgbClr val="F20E7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3786190" y="1071538"/>
            <a:ext cx="3071810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/>
          <a:srcRect b="45454"/>
          <a:stretch>
            <a:fillRect/>
          </a:stretch>
        </p:blipFill>
        <p:spPr bwMode="auto">
          <a:xfrm>
            <a:off x="0" y="1857356"/>
            <a:ext cx="3786190" cy="857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04" y="7572395"/>
            <a:ext cx="1857388" cy="1571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6000760"/>
            <a:ext cx="3357562" cy="135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286124" y="4357686"/>
            <a:ext cx="3571876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/>
          <p:nvPr/>
        </p:nvPicPr>
        <p:blipFill>
          <a:blip r:embed="rId8"/>
          <a:srcRect l="17229" t="11169" r="44448" b="54687"/>
          <a:stretch>
            <a:fillRect/>
          </a:stretch>
        </p:blipFill>
        <p:spPr bwMode="auto">
          <a:xfrm>
            <a:off x="0" y="2643174"/>
            <a:ext cx="3714752" cy="16430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" name="Рисунок 17"/>
          <p:cNvPicPr/>
          <p:nvPr/>
        </p:nvPicPr>
        <p:blipFill>
          <a:blip r:embed="rId8"/>
          <a:srcRect l="56397" t="58525" r="5067" b="7123"/>
          <a:stretch>
            <a:fillRect/>
          </a:stretch>
        </p:blipFill>
        <p:spPr bwMode="auto">
          <a:xfrm>
            <a:off x="0" y="4429124"/>
            <a:ext cx="3357562" cy="1571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2900" y="3714744"/>
            <a:ext cx="6172200" cy="4453474"/>
          </a:xfrm>
        </p:spPr>
        <p:txBody>
          <a:bodyPr>
            <a:normAutofit/>
          </a:bodyPr>
          <a:lstStyle/>
          <a:p>
            <a:r>
              <a:rPr lang="kk-KZ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Сөздерді ағылшын тіліне аударып көріңіз!</a:t>
            </a:r>
          </a:p>
          <a:p>
            <a:pPr>
              <a:buNone/>
            </a:pPr>
            <a:r>
              <a:rPr lang="kk-KZ" sz="1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Қолшатыр </a:t>
            </a:r>
            <a:r>
              <a:rPr lang="en-US" sz="1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_____________</a:t>
            </a:r>
            <a:endParaRPr lang="kk-KZ" sz="1600" b="1" i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kk-KZ" sz="1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Қуыршақ</a:t>
            </a:r>
            <a:r>
              <a:rPr lang="en-US" sz="1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______________</a:t>
            </a:r>
            <a:endParaRPr lang="kk-KZ" sz="1600" b="1" i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kk-KZ" sz="1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Әуен</a:t>
            </a:r>
            <a:r>
              <a:rPr lang="en-US" sz="1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______________________</a:t>
            </a:r>
            <a:endParaRPr lang="kk-KZ" sz="1600" b="1" i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kk-KZ" sz="1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Жуа</a:t>
            </a:r>
            <a:r>
              <a:rPr lang="en-US" sz="1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______________________</a:t>
            </a:r>
            <a:endParaRPr lang="kk-KZ" sz="1600" b="1" i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kk-KZ" sz="1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Қызанақ</a:t>
            </a:r>
            <a:r>
              <a:rPr lang="en-US" sz="1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_________________________</a:t>
            </a:r>
            <a:endParaRPr lang="kk-KZ" sz="1600" b="1" i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kk-KZ" sz="1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Апельсин</a:t>
            </a:r>
            <a:r>
              <a:rPr lang="en-US" sz="1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__________________________</a:t>
            </a:r>
            <a:endParaRPr lang="kk-KZ" sz="1600" b="1" i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kk-KZ" sz="1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Жаңғақ</a:t>
            </a:r>
            <a:r>
              <a:rPr lang="en-US" sz="1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__________________________</a:t>
            </a:r>
            <a:endParaRPr lang="kk-KZ" sz="1600" b="1" i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kk-KZ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1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50" name="Picture 2" descr="C:\Documents and Settings\Admin\Рабочий стол\Жузя\pictures\222\y_504926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34" y="7500958"/>
            <a:ext cx="1357322" cy="1643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4463"/>
            <a:ext cx="6858000" cy="723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14348"/>
            <a:ext cx="6858000" cy="723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643042"/>
            <a:ext cx="6858000" cy="2000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214290" y="928662"/>
            <a:ext cx="1500198" cy="428628"/>
          </a:xfrm>
          <a:prstGeom prst="horizontalScroll">
            <a:avLst/>
          </a:prstGeom>
          <a:solidFill>
            <a:srgbClr val="F20E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Lesson #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252314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6" y="142844"/>
            <a:ext cx="857256" cy="857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1571612" y="285720"/>
            <a:ext cx="342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FA00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Funny English</a:t>
            </a:r>
            <a:endParaRPr lang="ru-RU" sz="3600" b="1" i="1" dirty="0">
              <a:solidFill>
                <a:srgbClr val="FA006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90" y="1214414"/>
            <a:ext cx="3071810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94" y="7500958"/>
            <a:ext cx="1500198" cy="1643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0" y="1357290"/>
            <a:ext cx="4357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 smtClean="0">
                <a:solidFill>
                  <a:srgbClr val="F20E75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dirty="0" smtClean="0">
                <a:solidFill>
                  <a:srgbClr val="F20E75"/>
                </a:solidFill>
                <a:latin typeface="Times New Roman" pitchFamily="18" charset="0"/>
                <a:cs typeface="Times New Roman" pitchFamily="18" charset="0"/>
              </a:rPr>
              <a:t>Pp</a:t>
            </a:r>
            <a:r>
              <a:rPr lang="kk-KZ" dirty="0" smtClean="0">
                <a:solidFill>
                  <a:srgbClr val="F20E75"/>
                </a:solidFill>
                <a:latin typeface="Times New Roman" pitchFamily="18" charset="0"/>
                <a:cs typeface="Times New Roman" pitchFamily="18" charset="0"/>
              </a:rPr>
              <a:t>” әріптерін дәптеріңізге жазыңыз!</a:t>
            </a:r>
            <a:endParaRPr lang="ru-RU" dirty="0">
              <a:solidFill>
                <a:srgbClr val="F20E7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одзаголовок 10"/>
          <p:cNvSpPr txBox="1">
            <a:spLocks/>
          </p:cNvSpPr>
          <p:nvPr/>
        </p:nvSpPr>
        <p:spPr>
          <a:xfrm>
            <a:off x="2500306" y="7358082"/>
            <a:ext cx="3714752" cy="1785918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  <a:ln w="63500" cap="flat" cmpd="tri" algn="ctr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k-KZ" sz="29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A006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Жаңа сөздерді жаттаңыз!</a:t>
            </a:r>
            <a:endParaRPr kumimoji="0" lang="en-US" sz="3300" b="1" i="1" u="none" strike="noStrike" kern="1200" cap="none" spc="0" normalizeH="0" baseline="0" noProof="0" dirty="0" smtClean="0">
              <a:ln>
                <a:noFill/>
              </a:ln>
              <a:solidFill>
                <a:srgbClr val="FA0065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Palm</a:t>
            </a:r>
            <a:r>
              <a:rPr kumimoji="0" lang="kk-KZ" sz="2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пальма</a:t>
            </a:r>
            <a:endParaRPr kumimoji="0" lang="en-US" sz="2500" b="1" i="1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5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Pupil</a:t>
            </a:r>
            <a:r>
              <a:rPr lang="kk-KZ" sz="25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оқушы</a:t>
            </a:r>
            <a:endParaRPr lang="en-US" sz="25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Pen</a:t>
            </a:r>
            <a:r>
              <a:rPr kumimoji="0" lang="kk-KZ" sz="2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қалам</a:t>
            </a:r>
            <a:endParaRPr kumimoji="0" lang="en-US" sz="2500" b="1" i="1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5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Potato</a:t>
            </a:r>
            <a:r>
              <a:rPr lang="kk-KZ" sz="25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картоп</a:t>
            </a:r>
            <a:endParaRPr lang="en-US" sz="25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Popcorn </a:t>
            </a:r>
            <a:r>
              <a:rPr kumimoji="0" lang="kk-KZ" sz="2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попкорн</a:t>
            </a:r>
            <a:endParaRPr kumimoji="0" lang="en-US" sz="2500" b="1" i="1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pear</a:t>
            </a:r>
            <a:r>
              <a:rPr kumimoji="0" lang="kk-KZ" sz="2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алмұрт</a:t>
            </a: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1201707">
            <a:off x="132928" y="4077163"/>
            <a:ext cx="1453579" cy="2365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951150">
            <a:off x="1716586" y="4244700"/>
            <a:ext cx="1640282" cy="2166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7"/>
          <a:srcRect b="9828"/>
          <a:stretch>
            <a:fillRect/>
          </a:stretch>
        </p:blipFill>
        <p:spPr bwMode="auto">
          <a:xfrm>
            <a:off x="3214686" y="4857752"/>
            <a:ext cx="1900239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8"/>
          <a:srcRect b="13821"/>
          <a:stretch>
            <a:fillRect/>
          </a:stretch>
        </p:blipFill>
        <p:spPr bwMode="auto">
          <a:xfrm>
            <a:off x="5143512" y="4500562"/>
            <a:ext cx="1536701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214290" y="6786578"/>
            <a:ext cx="6357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</a:t>
            </a:r>
            <a:endParaRPr lang="ru-RU" dirty="0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6286512"/>
            <a:ext cx="6858000" cy="1149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214290" y="1857356"/>
            <a:ext cx="364333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Pp 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Pp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Pp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Pp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Pp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Pp</a:t>
            </a:r>
            <a:endParaRPr lang="ru-RU" sz="24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28604" y="6072198"/>
            <a:ext cx="61436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en-US" b="1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Pupil</a:t>
            </a:r>
            <a:r>
              <a:rPr lang="kk-KZ" b="1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b="1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Pen</a:t>
            </a:r>
            <a:r>
              <a:rPr lang="kk-KZ" b="1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en-US" b="1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Potato</a:t>
            </a:r>
            <a:r>
              <a:rPr lang="kk-KZ" b="1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US" b="1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Popcorn</a:t>
            </a:r>
          </a:p>
        </p:txBody>
      </p:sp>
      <p:pic>
        <p:nvPicPr>
          <p:cNvPr id="19" name="Рисунок 18"/>
          <p:cNvPicPr/>
          <p:nvPr/>
        </p:nvPicPr>
        <p:blipFill>
          <a:blip r:embed="rId10"/>
          <a:srcRect l="54406" t="32166" r="3930" b="30892"/>
          <a:stretch>
            <a:fillRect/>
          </a:stretch>
        </p:blipFill>
        <p:spPr bwMode="auto">
          <a:xfrm>
            <a:off x="214290" y="2428860"/>
            <a:ext cx="3500462" cy="1785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214290" y="928662"/>
            <a:ext cx="1500198" cy="428628"/>
          </a:xfrm>
          <a:prstGeom prst="horizontalScroll">
            <a:avLst/>
          </a:prstGeom>
          <a:solidFill>
            <a:srgbClr val="F20E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Lesson  #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252314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6" y="142844"/>
            <a:ext cx="857256" cy="857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1571612" y="285720"/>
            <a:ext cx="342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FA00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Funny English</a:t>
            </a:r>
            <a:endParaRPr lang="ru-RU" sz="3600" b="1" i="1" dirty="0">
              <a:solidFill>
                <a:srgbClr val="FA006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90" y="1214414"/>
            <a:ext cx="3071810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56" y="7643834"/>
            <a:ext cx="1357298" cy="1500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0" y="1357290"/>
            <a:ext cx="4071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 smtClean="0">
                <a:solidFill>
                  <a:srgbClr val="F20E75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dirty="0" err="1" smtClean="0">
                <a:solidFill>
                  <a:srgbClr val="F20E75"/>
                </a:solidFill>
                <a:latin typeface="Times New Roman" pitchFamily="18" charset="0"/>
                <a:cs typeface="Times New Roman" pitchFamily="18" charset="0"/>
              </a:rPr>
              <a:t>Qq</a:t>
            </a:r>
            <a:r>
              <a:rPr lang="kk-KZ" dirty="0" smtClean="0">
                <a:solidFill>
                  <a:srgbClr val="F20E75"/>
                </a:solidFill>
                <a:latin typeface="Times New Roman" pitchFamily="18" charset="0"/>
                <a:cs typeface="Times New Roman" pitchFamily="18" charset="0"/>
              </a:rPr>
              <a:t>” әріптерін дәптеріңізге жазыңыз!</a:t>
            </a:r>
            <a:endParaRPr lang="ru-RU" dirty="0">
              <a:solidFill>
                <a:srgbClr val="F20E7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одзаголовок 10"/>
          <p:cNvSpPr txBox="1">
            <a:spLocks/>
          </p:cNvSpPr>
          <p:nvPr/>
        </p:nvSpPr>
        <p:spPr>
          <a:xfrm>
            <a:off x="2357430" y="7429520"/>
            <a:ext cx="3857628" cy="1714480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k-KZ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A006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Жаңа сөздерді жаттаңыз!</a:t>
            </a:r>
            <a:endParaRPr kumimoji="0" lang="en-US" sz="3200" b="1" i="1" u="none" strike="noStrike" kern="1200" cap="none" spc="0" normalizeH="0" baseline="0" noProof="0" dirty="0" smtClean="0">
              <a:ln>
                <a:noFill/>
              </a:ln>
              <a:solidFill>
                <a:srgbClr val="FA0065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k-KZ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Nestling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k-KZ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k-KZ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Nine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k-KZ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Train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k-KZ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Plane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k-KZ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66" y="4857752"/>
            <a:ext cx="104775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6357950"/>
            <a:ext cx="6858000" cy="1149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0" y="1857356"/>
            <a:ext cx="3786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Qq</a:t>
            </a:r>
            <a:r>
              <a:rPr lang="en-US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Qq</a:t>
            </a:r>
            <a:r>
              <a:rPr lang="en-US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Qq</a:t>
            </a:r>
            <a:r>
              <a:rPr lang="en-US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Qq</a:t>
            </a:r>
            <a:r>
              <a:rPr lang="en-US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Qq</a:t>
            </a:r>
            <a:r>
              <a:rPr lang="en-US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Qq</a:t>
            </a:r>
            <a:r>
              <a:rPr lang="en-US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Qq</a:t>
            </a:r>
            <a:r>
              <a:rPr lang="en-US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endParaRPr lang="ru-RU" sz="24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214290" y="928662"/>
            <a:ext cx="1500198" cy="428628"/>
          </a:xfrm>
          <a:prstGeom prst="horizontalScroll">
            <a:avLst/>
          </a:prstGeom>
          <a:solidFill>
            <a:srgbClr val="F20E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Lesson   #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252314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6" y="142844"/>
            <a:ext cx="857256" cy="857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1571612" y="285720"/>
            <a:ext cx="342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FA00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Funny English</a:t>
            </a:r>
            <a:endParaRPr lang="ru-RU" sz="3600" b="1" i="1" dirty="0">
              <a:solidFill>
                <a:srgbClr val="FA006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90" y="1285852"/>
            <a:ext cx="3071810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66" y="7429519"/>
            <a:ext cx="1714488" cy="1714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0" y="1357290"/>
            <a:ext cx="4143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 smtClean="0">
                <a:solidFill>
                  <a:srgbClr val="F20E75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dirty="0" err="1" smtClean="0">
                <a:solidFill>
                  <a:srgbClr val="F20E75"/>
                </a:solidFill>
                <a:latin typeface="Times New Roman" pitchFamily="18" charset="0"/>
                <a:cs typeface="Times New Roman" pitchFamily="18" charset="0"/>
              </a:rPr>
              <a:t>Rr</a:t>
            </a:r>
            <a:r>
              <a:rPr lang="kk-KZ" dirty="0" smtClean="0">
                <a:solidFill>
                  <a:srgbClr val="F20E75"/>
                </a:solidFill>
                <a:latin typeface="Times New Roman" pitchFamily="18" charset="0"/>
                <a:cs typeface="Times New Roman" pitchFamily="18" charset="0"/>
              </a:rPr>
              <a:t>” әріптерін дәптеріңізге жазыңыз!</a:t>
            </a:r>
            <a:endParaRPr lang="ru-RU" dirty="0">
              <a:solidFill>
                <a:srgbClr val="F20E7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одзаголовок 10"/>
          <p:cNvSpPr txBox="1">
            <a:spLocks/>
          </p:cNvSpPr>
          <p:nvPr/>
        </p:nvSpPr>
        <p:spPr>
          <a:xfrm>
            <a:off x="2285992" y="7358082"/>
            <a:ext cx="4071942" cy="1785918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k-KZ" sz="23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A006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Жаңа сөздерді жаттаңыз!</a:t>
            </a:r>
            <a:endParaRPr kumimoji="0" lang="en-US" sz="2300" b="1" i="1" u="none" strike="noStrike" kern="1200" cap="none" spc="0" normalizeH="0" baseline="0" noProof="0" dirty="0" smtClean="0">
              <a:ln>
                <a:noFill/>
              </a:ln>
              <a:solidFill>
                <a:srgbClr val="FA0065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Ring</a:t>
            </a:r>
            <a:r>
              <a:rPr kumimoji="0" lang="kk-KZ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сақина</a:t>
            </a:r>
            <a:endParaRPr kumimoji="0" lang="en-US" b="1" i="1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Rabbit</a:t>
            </a:r>
            <a:r>
              <a:rPr lang="kk-KZ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қоян</a:t>
            </a:r>
            <a:endParaRPr lang="en-US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Ride</a:t>
            </a:r>
            <a:r>
              <a:rPr kumimoji="0" lang="en-US" b="1" i="1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 bike</a:t>
            </a:r>
            <a:r>
              <a:rPr kumimoji="0" lang="kk-KZ" b="1" i="1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велосипед айдау</a:t>
            </a:r>
            <a:endParaRPr kumimoji="0" lang="en-US" b="1" i="1" u="none" strike="noStrike" kern="1200" cap="none" spc="0" normalizeH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b="1" i="1" baseline="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Rocket</a:t>
            </a:r>
            <a:r>
              <a:rPr lang="kk-KZ" b="1" i="1" baseline="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ракета</a:t>
            </a:r>
            <a:endParaRPr lang="en-US" b="1" i="1" baseline="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b="1" i="1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Re</a:t>
            </a:r>
            <a:r>
              <a:rPr lang="en-US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kumimoji="0" lang="en-US" b="1" i="1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  <a:r>
              <a:rPr kumimoji="0" lang="kk-KZ" b="1" i="1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оқу</a:t>
            </a:r>
            <a:endParaRPr kumimoji="0" lang="en-US" b="1" i="1" u="none" strike="noStrike" kern="1200" cap="none" spc="0" normalizeH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b="1" i="1" baseline="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Ram </a:t>
            </a:r>
            <a:r>
              <a:rPr lang="kk-KZ" b="1" i="1" baseline="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қой</a:t>
            </a:r>
            <a:r>
              <a:rPr kumimoji="0" lang="kk-KZ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endParaRPr kumimoji="0" lang="en-US" b="1" i="1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572000"/>
            <a:ext cx="1714488" cy="1700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14488" y="4357686"/>
            <a:ext cx="1649414" cy="208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00438" y="4572000"/>
            <a:ext cx="1376365" cy="1681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86322" y="4357686"/>
            <a:ext cx="2071678" cy="2020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6215074"/>
            <a:ext cx="6858000" cy="1149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0" y="1857356"/>
            <a:ext cx="3786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Rr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Rr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Rr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Rr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Rr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Rr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Rr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/>
          <p:cNvPicPr/>
          <p:nvPr/>
        </p:nvPicPr>
        <p:blipFill>
          <a:blip r:embed="rId10"/>
          <a:srcRect l="12029" t="54777" r="45194" b="8280"/>
          <a:stretch>
            <a:fillRect/>
          </a:stretch>
        </p:blipFill>
        <p:spPr bwMode="auto">
          <a:xfrm>
            <a:off x="285728" y="2428860"/>
            <a:ext cx="3429024" cy="1857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214290" y="928662"/>
            <a:ext cx="1500198" cy="428628"/>
          </a:xfrm>
          <a:prstGeom prst="horizontalScroll">
            <a:avLst/>
          </a:prstGeom>
          <a:solidFill>
            <a:srgbClr val="F20E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Lesson  #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252314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36" y="142844"/>
            <a:ext cx="857256" cy="857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1571612" y="285720"/>
            <a:ext cx="342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FA00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Funny English</a:t>
            </a:r>
            <a:endParaRPr lang="ru-RU" sz="3600" b="1" i="1" dirty="0">
              <a:solidFill>
                <a:srgbClr val="FA006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66" y="1214415"/>
            <a:ext cx="2928934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32" y="7572396"/>
            <a:ext cx="1500198" cy="1571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0" y="1428728"/>
            <a:ext cx="4214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dirty="0" smtClean="0">
                <a:solidFill>
                  <a:srgbClr val="F20E75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000" dirty="0" smtClean="0">
                <a:solidFill>
                  <a:srgbClr val="F20E75"/>
                </a:solidFill>
                <a:latin typeface="Times New Roman" pitchFamily="18" charset="0"/>
                <a:cs typeface="Times New Roman" pitchFamily="18" charset="0"/>
              </a:rPr>
              <a:t>Ss</a:t>
            </a:r>
            <a:r>
              <a:rPr lang="kk-KZ" sz="2000" dirty="0" smtClean="0">
                <a:solidFill>
                  <a:srgbClr val="F20E75"/>
                </a:solidFill>
                <a:latin typeface="Times New Roman" pitchFamily="18" charset="0"/>
                <a:cs typeface="Times New Roman" pitchFamily="18" charset="0"/>
              </a:rPr>
              <a:t>” әріптерін дәптеріңізге жазыңыз!</a:t>
            </a:r>
            <a:endParaRPr lang="ru-RU" sz="2000" dirty="0">
              <a:solidFill>
                <a:srgbClr val="F20E7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одзаголовок 10"/>
          <p:cNvSpPr txBox="1">
            <a:spLocks/>
          </p:cNvSpPr>
          <p:nvPr/>
        </p:nvSpPr>
        <p:spPr>
          <a:xfrm>
            <a:off x="2714620" y="7429520"/>
            <a:ext cx="3429000" cy="1714480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k-KZ" b="1" i="1" u="none" strike="noStrike" kern="1200" cap="none" spc="0" normalizeH="0" baseline="0" noProof="0" dirty="0" smtClean="0">
                <a:ln>
                  <a:noFill/>
                </a:ln>
                <a:solidFill>
                  <a:srgbClr val="FA006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Жаңа сөздерді жаттаңыз!</a:t>
            </a:r>
            <a:endParaRPr kumimoji="0" lang="en-US" b="1" i="1" u="none" strike="noStrike" kern="1200" cap="none" spc="0" normalizeH="0" baseline="0" noProof="0" dirty="0" smtClean="0">
              <a:ln>
                <a:noFill/>
              </a:ln>
              <a:solidFill>
                <a:srgbClr val="FA0065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Spider</a:t>
            </a:r>
            <a:r>
              <a:rPr lang="kk-KZ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паук</a:t>
            </a:r>
            <a:endParaRPr lang="en-US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Snake</a:t>
            </a:r>
            <a:r>
              <a:rPr kumimoji="0" lang="en-US" b="1" i="1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kk-KZ" b="1" i="1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жылан</a:t>
            </a:r>
            <a:endParaRPr kumimoji="0" lang="en-US" b="1" i="1" u="none" strike="noStrike" kern="1200" cap="none" spc="0" normalizeH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b="1" i="1" baseline="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Skirt</a:t>
            </a:r>
            <a:r>
              <a:rPr lang="kk-KZ" b="1" i="1" baseline="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юбка</a:t>
            </a:r>
            <a:endParaRPr lang="en-US" b="1" i="1" baseline="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b="1" i="1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Shark</a:t>
            </a:r>
            <a:r>
              <a:rPr kumimoji="0" lang="kk-KZ" b="1" i="1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акула </a:t>
            </a:r>
            <a:endParaRPr kumimoji="0" lang="en-US" b="1" i="1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indent="-342900" algn="ctr"/>
            <a:r>
              <a:rPr lang="en-US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Sit down</a:t>
            </a:r>
            <a:r>
              <a:rPr lang="kk-KZ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Отырыңыз!</a:t>
            </a:r>
            <a:endParaRPr lang="en-US" sz="16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/>
            <a:r>
              <a:rPr lang="en-US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Stand up</a:t>
            </a:r>
            <a:r>
              <a:rPr lang="kk-KZ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Тұрыңыз!</a:t>
            </a:r>
            <a:endParaRPr lang="ru-RU" sz="16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0800000">
            <a:off x="0" y="4286248"/>
            <a:ext cx="2000240" cy="2170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0800000">
            <a:off x="1928801" y="4357685"/>
            <a:ext cx="1571636" cy="2027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00438" y="4071934"/>
            <a:ext cx="3098800" cy="240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6215074"/>
            <a:ext cx="6858000" cy="1149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214290" y="1857356"/>
            <a:ext cx="3786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Ss  </a:t>
            </a:r>
            <a:r>
              <a:rPr lang="en-US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Ss</a:t>
            </a: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Ss</a:t>
            </a: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Ss</a:t>
            </a: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Ss</a:t>
            </a: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Ss</a:t>
            </a: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Ss</a:t>
            </a: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Ss</a:t>
            </a: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endParaRPr lang="ru-RU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/>
          <p:cNvPicPr/>
          <p:nvPr/>
        </p:nvPicPr>
        <p:blipFill>
          <a:blip r:embed="rId10"/>
          <a:srcRect l="14172" t="57006" r="45750" b="6369"/>
          <a:stretch>
            <a:fillRect/>
          </a:stretch>
        </p:blipFill>
        <p:spPr bwMode="auto">
          <a:xfrm>
            <a:off x="214290" y="2357422"/>
            <a:ext cx="3857652" cy="1785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2900" y="3714744"/>
            <a:ext cx="6172200" cy="4453474"/>
          </a:xfrm>
        </p:spPr>
        <p:txBody>
          <a:bodyPr>
            <a:normAutofit/>
          </a:bodyPr>
          <a:lstStyle/>
          <a:p>
            <a:r>
              <a:rPr lang="kk-KZ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Сөздерді ағылшын тіліне аударып көріңіз!</a:t>
            </a:r>
          </a:p>
          <a:p>
            <a:pPr>
              <a:buNone/>
            </a:pPr>
            <a:r>
              <a:rPr lang="kk-KZ" sz="1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Алма </a:t>
            </a:r>
            <a:r>
              <a:rPr lang="en-US" sz="1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_______________</a:t>
            </a:r>
            <a:endParaRPr lang="kk-KZ" sz="1600" b="1" i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kk-KZ" sz="1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1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kk-KZ" sz="1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Ананас</a:t>
            </a:r>
            <a:r>
              <a:rPr lang="en-US" sz="1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______________</a:t>
            </a:r>
            <a:endParaRPr lang="kk-KZ" sz="1600" b="1" i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kk-KZ" sz="1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1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kk-KZ" sz="1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Құмырсқа</a:t>
            </a:r>
            <a:r>
              <a:rPr lang="en-US" sz="1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______________________</a:t>
            </a:r>
            <a:endParaRPr lang="kk-KZ" sz="1600" b="1" i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kk-KZ" sz="1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1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1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Сәлем</a:t>
            </a:r>
            <a:r>
              <a:rPr lang="en-US" sz="1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_________________________</a:t>
            </a:r>
            <a:endParaRPr lang="kk-KZ" sz="1600" b="1" i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kk-KZ" sz="1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kk-KZ" sz="1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Рахмет</a:t>
            </a:r>
            <a:r>
              <a:rPr lang="en-US" sz="1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_________________________</a:t>
            </a:r>
            <a:endParaRPr lang="kk-KZ" sz="1600" b="1" i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kk-KZ" sz="1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1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1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Өтініш</a:t>
            </a:r>
            <a:r>
              <a:rPr lang="en-US" sz="1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__________________________</a:t>
            </a:r>
            <a:endParaRPr lang="kk-KZ" sz="1600" b="1" i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282"/>
            <a:ext cx="6643710" cy="1071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28794"/>
            <a:ext cx="6858000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71538"/>
            <a:ext cx="6643710" cy="1000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Documents and Settings\Admin\Рабочий стол\Жузя\pictures\222\95051389_880861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1678" y="6143636"/>
            <a:ext cx="2286016" cy="2130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214290" y="928662"/>
            <a:ext cx="1500198" cy="428628"/>
          </a:xfrm>
          <a:prstGeom prst="horizontalScroll">
            <a:avLst/>
          </a:prstGeom>
          <a:solidFill>
            <a:srgbClr val="F20E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Lesson   #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252314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6" y="142844"/>
            <a:ext cx="857256" cy="857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1571612" y="285720"/>
            <a:ext cx="342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FA00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Funny English</a:t>
            </a:r>
            <a:endParaRPr lang="ru-RU" sz="3600" b="1" i="1" dirty="0">
              <a:solidFill>
                <a:srgbClr val="FA006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90" y="1142976"/>
            <a:ext cx="3071810" cy="3621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1000487">
            <a:off x="3596" y="4695991"/>
            <a:ext cx="2357585" cy="1555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2285992" y="5000628"/>
            <a:ext cx="2571768" cy="1214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4857760" y="4857752"/>
            <a:ext cx="1785950" cy="142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0042" y="7572396"/>
            <a:ext cx="1571636" cy="1571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0" y="1357290"/>
            <a:ext cx="3929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 smtClean="0">
                <a:solidFill>
                  <a:srgbClr val="F20E75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dirty="0" err="1" smtClean="0">
                <a:solidFill>
                  <a:srgbClr val="F20E75"/>
                </a:solidFill>
                <a:latin typeface="Times New Roman" pitchFamily="18" charset="0"/>
                <a:cs typeface="Times New Roman" pitchFamily="18" charset="0"/>
              </a:rPr>
              <a:t>Tt</a:t>
            </a:r>
            <a:r>
              <a:rPr lang="kk-KZ" dirty="0" smtClean="0">
                <a:solidFill>
                  <a:srgbClr val="F20E75"/>
                </a:solidFill>
                <a:latin typeface="Times New Roman" pitchFamily="18" charset="0"/>
                <a:cs typeface="Times New Roman" pitchFamily="18" charset="0"/>
              </a:rPr>
              <a:t>” әріптерін дәптеріңізге жазыңыз!</a:t>
            </a:r>
            <a:endParaRPr lang="ru-RU" dirty="0">
              <a:solidFill>
                <a:srgbClr val="F20E7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одзаголовок 10"/>
          <p:cNvSpPr txBox="1">
            <a:spLocks/>
          </p:cNvSpPr>
          <p:nvPr/>
        </p:nvSpPr>
        <p:spPr>
          <a:xfrm>
            <a:off x="2357430" y="7429520"/>
            <a:ext cx="3786190" cy="1714480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k-KZ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A006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Жаңа сөздерді жаттаңыз!</a:t>
            </a:r>
            <a:endParaRPr kumimoji="0" lang="en-US" sz="2000" b="1" i="1" u="none" strike="noStrike" kern="1200" cap="none" spc="0" normalizeH="0" baseline="0" noProof="0" dirty="0" smtClean="0">
              <a:ln>
                <a:noFill/>
              </a:ln>
              <a:solidFill>
                <a:srgbClr val="FA0065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Tiger</a:t>
            </a:r>
            <a:r>
              <a:rPr kumimoji="0" lang="kk-KZ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kk-KZ" sz="1600" b="1" i="1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жолбарыс</a:t>
            </a: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Tree</a:t>
            </a:r>
            <a:r>
              <a:rPr lang="kk-KZ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ағаш</a:t>
            </a:r>
            <a:endParaRPr lang="en-US" sz="16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Train</a:t>
            </a:r>
            <a:r>
              <a:rPr kumimoji="0" lang="kk-KZ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поезд</a:t>
            </a: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Teacher</a:t>
            </a:r>
            <a:r>
              <a:rPr lang="kk-KZ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мұғалім</a:t>
            </a: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6286512"/>
            <a:ext cx="6858000" cy="1149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0" y="1714480"/>
            <a:ext cx="3714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Tt</a:t>
            </a:r>
            <a:r>
              <a:rPr lang="en-US" sz="28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Tt</a:t>
            </a:r>
            <a:r>
              <a:rPr lang="en-US" sz="28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Tt</a:t>
            </a:r>
            <a:r>
              <a:rPr lang="en-US" sz="28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Tt</a:t>
            </a:r>
            <a:r>
              <a:rPr lang="en-US" sz="28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Tt</a:t>
            </a:r>
            <a:r>
              <a:rPr lang="en-US" sz="28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Tt</a:t>
            </a:r>
            <a:r>
              <a:rPr lang="en-US" sz="28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Tt</a:t>
            </a:r>
            <a:endParaRPr lang="ru-RU" sz="28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7166" y="6072198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Teacher</a:t>
            </a:r>
            <a:r>
              <a:rPr lang="kk-KZ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en-US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Tiger</a:t>
            </a:r>
            <a:r>
              <a:rPr lang="kk-KZ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en-US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Train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17" name="Рисунок 16"/>
          <p:cNvPicPr/>
          <p:nvPr/>
        </p:nvPicPr>
        <p:blipFill>
          <a:blip r:embed="rId9"/>
          <a:srcRect l="17576" t="51911" r="38040" b="10158"/>
          <a:stretch>
            <a:fillRect/>
          </a:stretch>
        </p:blipFill>
        <p:spPr bwMode="auto">
          <a:xfrm>
            <a:off x="214290" y="2285984"/>
            <a:ext cx="3571900" cy="16224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000496"/>
            <a:ext cx="4800600" cy="390532"/>
          </a:xfrm>
        </p:spPr>
        <p:txBody>
          <a:bodyPr>
            <a:normAutofit fontScale="70000" lnSpcReduction="20000"/>
          </a:bodyPr>
          <a:lstStyle/>
          <a:p>
            <a:pPr marL="514350" indent="-514350" algn="l"/>
            <a:r>
              <a:rPr lang="kk-KZ" dirty="0" smtClean="0">
                <a:solidFill>
                  <a:srgbClr val="FA0065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dirty="0" smtClean="0">
                <a:solidFill>
                  <a:srgbClr val="FA0065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lang="kk-KZ" dirty="0" smtClean="0">
                <a:solidFill>
                  <a:srgbClr val="FA0065"/>
                </a:solidFill>
                <a:latin typeface="Times New Roman" pitchFamily="18" charset="0"/>
                <a:cs typeface="Times New Roman" pitchFamily="18" charset="0"/>
              </a:rPr>
              <a:t>” және“</a:t>
            </a:r>
            <a:r>
              <a:rPr lang="en-US" dirty="0" smtClean="0">
                <a:solidFill>
                  <a:srgbClr val="FA0065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lang="kk-KZ" dirty="0" smtClean="0">
                <a:solidFill>
                  <a:srgbClr val="FA0065"/>
                </a:solidFill>
                <a:latin typeface="Times New Roman" pitchFamily="18" charset="0"/>
                <a:cs typeface="Times New Roman" pitchFamily="18" charset="0"/>
              </a:rPr>
              <a:t>” әріптерін табыңыз!</a:t>
            </a:r>
            <a:endParaRPr lang="ru-RU" dirty="0">
              <a:solidFill>
                <a:srgbClr val="FA006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214290" y="928662"/>
            <a:ext cx="1500198" cy="428628"/>
          </a:xfrm>
          <a:prstGeom prst="horizontalScroll">
            <a:avLst/>
          </a:prstGeom>
          <a:solidFill>
            <a:srgbClr val="F20E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Lesson  #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252314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6" y="142844"/>
            <a:ext cx="857256" cy="857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1571612" y="285720"/>
            <a:ext cx="342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FA00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Funny English</a:t>
            </a:r>
            <a:endParaRPr lang="ru-RU" sz="3600" b="1" i="1" dirty="0">
              <a:solidFill>
                <a:srgbClr val="FA006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2928934" y="7429520"/>
            <a:ext cx="3643314" cy="1714480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/>
            <a:r>
              <a:rPr lang="kk-KZ" sz="2400" b="1" i="1" dirty="0" smtClean="0">
                <a:solidFill>
                  <a:srgbClr val="FA0065"/>
                </a:solidFill>
                <a:latin typeface="Monotype Corsiva" pitchFamily="66" charset="0"/>
                <a:cs typeface="Times New Roman" pitchFamily="18" charset="0"/>
              </a:rPr>
              <a:t>Жаңа сөздерді жаттаңыз!</a:t>
            </a:r>
            <a:endParaRPr lang="en-US" sz="2400" b="1" i="1" dirty="0" smtClean="0">
              <a:solidFill>
                <a:srgbClr val="FA0065"/>
              </a:solidFill>
              <a:latin typeface="Monotype Corsiva" pitchFamily="66" charset="0"/>
              <a:cs typeface="Times New Roman" pitchFamily="18" charset="0"/>
            </a:endParaRPr>
          </a:p>
          <a:p>
            <a:pPr marL="342900" indent="-342900"/>
            <a:r>
              <a:rPr lang="kk-KZ" sz="2000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      </a:t>
            </a:r>
            <a:r>
              <a:rPr lang="en-US" sz="2000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Nut             </a:t>
            </a:r>
            <a:r>
              <a:rPr lang="kk-KZ" sz="2000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жаңғақ</a:t>
            </a:r>
            <a:endParaRPr lang="en-US" sz="2000" b="1" i="1" dirty="0" smtClean="0">
              <a:solidFill>
                <a:srgbClr val="0070C0"/>
              </a:solidFill>
              <a:latin typeface="Monotype Corsiva" pitchFamily="66" charset="0"/>
              <a:cs typeface="Times New Roman" pitchFamily="18" charset="0"/>
            </a:endParaRPr>
          </a:p>
          <a:p>
            <a:pPr marL="342900" indent="-342900"/>
            <a:r>
              <a:rPr lang="kk-KZ" sz="2000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     </a:t>
            </a:r>
            <a:r>
              <a:rPr lang="en-US" sz="2000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Tune     </a:t>
            </a:r>
            <a:r>
              <a:rPr lang="kk-KZ" sz="2000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en-US" sz="2000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     </a:t>
            </a:r>
            <a:r>
              <a:rPr lang="kk-KZ" sz="2000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әуен</a:t>
            </a:r>
            <a:endParaRPr lang="en-US" sz="2000" b="1" i="1" dirty="0" smtClean="0">
              <a:solidFill>
                <a:srgbClr val="0070C0"/>
              </a:solidFill>
              <a:latin typeface="Monotype Corsiva" pitchFamily="66" charset="0"/>
              <a:cs typeface="Times New Roman" pitchFamily="18" charset="0"/>
            </a:endParaRPr>
          </a:p>
          <a:p>
            <a:pPr marL="342900" indent="-342900"/>
            <a:r>
              <a:rPr lang="kk-KZ" sz="2000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     </a:t>
            </a:r>
            <a:r>
              <a:rPr lang="en-US" sz="2000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You</a:t>
            </a:r>
            <a:r>
              <a:rPr lang="kk-KZ" sz="2000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              сен,сіз</a:t>
            </a:r>
            <a:endParaRPr lang="en-US" sz="2000" b="1" i="1" dirty="0" smtClean="0">
              <a:solidFill>
                <a:srgbClr val="0070C0"/>
              </a:solidFill>
              <a:latin typeface="Monotype Corsiva" pitchFamily="66" charset="0"/>
              <a:cs typeface="Times New Roman" pitchFamily="18" charset="0"/>
            </a:endParaRPr>
          </a:p>
          <a:p>
            <a:pPr marL="342900" indent="-342900"/>
            <a:r>
              <a:rPr lang="kk-KZ" sz="2000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     </a:t>
            </a:r>
            <a:r>
              <a:rPr lang="en-US" sz="2000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Umbrella</a:t>
            </a:r>
            <a:r>
              <a:rPr lang="kk-KZ" sz="2000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en-US" sz="2000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   </a:t>
            </a:r>
            <a:r>
              <a:rPr lang="kk-KZ" sz="2000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қолшатыр</a:t>
            </a:r>
            <a:endParaRPr lang="en-US" sz="2000" b="1" i="1" dirty="0" smtClean="0">
              <a:solidFill>
                <a:srgbClr val="0070C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286248"/>
            <a:ext cx="6858000" cy="1143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0" y="1428728"/>
            <a:ext cx="4143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 smtClean="0">
                <a:solidFill>
                  <a:srgbClr val="F20E75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dirty="0" err="1" smtClean="0">
                <a:solidFill>
                  <a:srgbClr val="F20E75"/>
                </a:solidFill>
                <a:latin typeface="Times New Roman" pitchFamily="18" charset="0"/>
                <a:cs typeface="Times New Roman" pitchFamily="18" charset="0"/>
              </a:rPr>
              <a:t>Uu</a:t>
            </a:r>
            <a:r>
              <a:rPr lang="kk-KZ" dirty="0" smtClean="0">
                <a:solidFill>
                  <a:srgbClr val="F20E75"/>
                </a:solidFill>
                <a:latin typeface="Times New Roman" pitchFamily="18" charset="0"/>
                <a:cs typeface="Times New Roman" pitchFamily="18" charset="0"/>
              </a:rPr>
              <a:t>” әріптерін дәптеріңізге жазыңыз!</a:t>
            </a:r>
            <a:endParaRPr lang="ru-RU" dirty="0">
              <a:solidFill>
                <a:srgbClr val="F20E7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6190" y="1071538"/>
            <a:ext cx="2857520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 t="12069" b="54741"/>
          <a:stretch>
            <a:fillRect/>
          </a:stretch>
        </p:blipFill>
        <p:spPr bwMode="auto">
          <a:xfrm>
            <a:off x="0" y="1714480"/>
            <a:ext cx="3857628" cy="642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604" y="7500958"/>
            <a:ext cx="2000264" cy="1643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3071810" y="5500694"/>
            <a:ext cx="2000264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Good - bye,</a:t>
            </a:r>
            <a:endParaRPr kumimoji="0" lang="ru-RU" sz="1050" b="1" i="1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Good - bye,</a:t>
            </a:r>
            <a:endParaRPr kumimoji="0" lang="ru-RU" sz="1050" b="1" i="1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Good - bye</a:t>
            </a:r>
            <a:endParaRPr kumimoji="0" lang="ru-RU" sz="1050" b="1" i="1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My doll.</a:t>
            </a:r>
            <a:endParaRPr kumimoji="0" lang="ru-RU" sz="700" b="1" i="1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857760" y="5500694"/>
            <a:ext cx="1633717" cy="2092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1200" dirty="0" smtClean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 smtClean="0">
                <a:solidFill>
                  <a:schemeClr val="accent6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Good - bye,</a:t>
            </a:r>
            <a:endParaRPr lang="ru-RU" sz="10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 smtClean="0">
                <a:solidFill>
                  <a:schemeClr val="accent6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Good - bye,</a:t>
            </a:r>
            <a:endParaRPr lang="ru-RU" sz="10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 smtClean="0">
                <a:solidFill>
                  <a:schemeClr val="accent6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Good - bye</a:t>
            </a:r>
            <a:endParaRPr lang="ru-RU" sz="10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 smtClean="0">
                <a:solidFill>
                  <a:schemeClr val="accent6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You all.</a:t>
            </a:r>
            <a:endParaRPr lang="ru-RU" sz="10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16" name="Рисунок 15"/>
          <p:cNvPicPr/>
          <p:nvPr/>
        </p:nvPicPr>
        <p:blipFill>
          <a:blip r:embed="rId7"/>
          <a:srcRect l="20423" t="10510" r="37320" b="52547"/>
          <a:stretch>
            <a:fillRect/>
          </a:stretch>
        </p:blipFill>
        <p:spPr bwMode="auto">
          <a:xfrm>
            <a:off x="214290" y="2357422"/>
            <a:ext cx="3571900" cy="1500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Рисунок 17"/>
          <p:cNvPicPr/>
          <p:nvPr/>
        </p:nvPicPr>
        <p:blipFill>
          <a:blip r:embed="rId8"/>
          <a:srcRect l="11651" t="51592" r="44657" b="11721"/>
          <a:stretch>
            <a:fillRect/>
          </a:stretch>
        </p:blipFill>
        <p:spPr bwMode="auto">
          <a:xfrm>
            <a:off x="0" y="5500694"/>
            <a:ext cx="2953725" cy="1653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2900" y="3714744"/>
            <a:ext cx="6172200" cy="4453474"/>
          </a:xfrm>
        </p:spPr>
        <p:txBody>
          <a:bodyPr>
            <a:normAutofit/>
          </a:bodyPr>
          <a:lstStyle/>
          <a:p>
            <a:r>
              <a:rPr lang="kk-KZ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Сөздерді ағылшын тіліне аударып көріңіз!</a:t>
            </a:r>
          </a:p>
          <a:p>
            <a:pPr>
              <a:buNone/>
            </a:pPr>
            <a:r>
              <a:rPr lang="kk-KZ" sz="1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Қолшатыр </a:t>
            </a:r>
            <a:r>
              <a:rPr lang="en-US" sz="1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_____________</a:t>
            </a:r>
            <a:endParaRPr lang="kk-KZ" sz="1600" b="1" i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kk-KZ" sz="1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Ананас</a:t>
            </a:r>
            <a:r>
              <a:rPr lang="en-US" sz="1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__________________</a:t>
            </a:r>
            <a:endParaRPr lang="kk-KZ" sz="1600" b="1" i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kk-KZ" sz="1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Әуен</a:t>
            </a:r>
            <a:r>
              <a:rPr lang="en-US" sz="1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______________________</a:t>
            </a:r>
            <a:endParaRPr lang="kk-KZ" sz="1600" b="1" i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kk-KZ" sz="1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Сен, Сіз</a:t>
            </a:r>
            <a:r>
              <a:rPr lang="en-US" sz="1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______________________</a:t>
            </a:r>
            <a:endParaRPr lang="kk-KZ" sz="1600" b="1" i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kk-KZ" sz="1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Рахмет</a:t>
            </a:r>
            <a:r>
              <a:rPr lang="en-US" sz="1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_________________________</a:t>
            </a:r>
            <a:endParaRPr lang="kk-KZ" sz="1600" b="1" i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kk-KZ" sz="1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Өтініш</a:t>
            </a:r>
            <a:r>
              <a:rPr lang="en-US" sz="1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__________________________</a:t>
            </a:r>
            <a:endParaRPr lang="kk-KZ" sz="1600" b="1" i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kk-KZ" sz="1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Жаңғақ</a:t>
            </a:r>
            <a:r>
              <a:rPr lang="en-US" sz="16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__________________________</a:t>
            </a:r>
            <a:endParaRPr lang="kk-KZ" sz="1600" b="1" i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kk-KZ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1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Documents and Settings\Admin\Рабочий стол\Жузя\pictures\222\y_5d7991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306" y="7850206"/>
            <a:ext cx="1516052" cy="1293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85720"/>
            <a:ext cx="6858000" cy="6429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28662"/>
            <a:ext cx="6858000" cy="6429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571604"/>
            <a:ext cx="685800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214290" y="928662"/>
            <a:ext cx="1500198" cy="428628"/>
          </a:xfrm>
          <a:prstGeom prst="horizontalScroll">
            <a:avLst/>
          </a:prstGeom>
          <a:solidFill>
            <a:srgbClr val="F20E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Lesson  #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252314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6" y="142844"/>
            <a:ext cx="857256" cy="857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1571612" y="285720"/>
            <a:ext cx="342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FA00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Funny English</a:t>
            </a:r>
            <a:endParaRPr lang="ru-RU" sz="3600" b="1" i="1" dirty="0">
              <a:solidFill>
                <a:srgbClr val="FA006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91" y="1071538"/>
            <a:ext cx="3071810" cy="3498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66" y="7500957"/>
            <a:ext cx="1785926" cy="1643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0" y="1357290"/>
            <a:ext cx="4357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 smtClean="0">
                <a:solidFill>
                  <a:srgbClr val="F20E75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dirty="0" smtClean="0">
                <a:solidFill>
                  <a:srgbClr val="F20E75"/>
                </a:solidFill>
                <a:latin typeface="Times New Roman" pitchFamily="18" charset="0"/>
                <a:cs typeface="Times New Roman" pitchFamily="18" charset="0"/>
              </a:rPr>
              <a:t>Vv</a:t>
            </a:r>
            <a:r>
              <a:rPr lang="kk-KZ" dirty="0" smtClean="0">
                <a:solidFill>
                  <a:srgbClr val="F20E75"/>
                </a:solidFill>
                <a:latin typeface="Times New Roman" pitchFamily="18" charset="0"/>
                <a:cs typeface="Times New Roman" pitchFamily="18" charset="0"/>
              </a:rPr>
              <a:t>” әріптерін дәптеріңізге жазыңыз!</a:t>
            </a:r>
            <a:endParaRPr lang="ru-RU" dirty="0">
              <a:solidFill>
                <a:srgbClr val="F20E7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одзаголовок 10"/>
          <p:cNvSpPr txBox="1">
            <a:spLocks/>
          </p:cNvSpPr>
          <p:nvPr/>
        </p:nvSpPr>
        <p:spPr>
          <a:xfrm>
            <a:off x="2357430" y="7429520"/>
            <a:ext cx="3929066" cy="1714480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k-KZ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A006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Жаңа сөздерді жаттаңыз!</a:t>
            </a:r>
            <a:endParaRPr kumimoji="0" lang="en-US" sz="3200" b="1" i="1" u="none" strike="noStrike" kern="1200" cap="none" spc="0" normalizeH="0" baseline="0" noProof="0" dirty="0" smtClean="0">
              <a:ln>
                <a:noFill/>
              </a:ln>
              <a:solidFill>
                <a:srgbClr val="FA0065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k-KZ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Nestling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k-KZ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k-KZ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Nine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k-KZ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Train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k-KZ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Plane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k-KZ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66" y="4572000"/>
            <a:ext cx="1624012" cy="170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6215074"/>
            <a:ext cx="6858000" cy="1149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214290" y="1714480"/>
            <a:ext cx="3714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Vv  </a:t>
            </a:r>
            <a:r>
              <a:rPr lang="en-US" sz="2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Vv</a:t>
            </a:r>
            <a:r>
              <a:rPr lang="en-U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Vv</a:t>
            </a:r>
            <a:r>
              <a:rPr lang="en-U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Vv</a:t>
            </a:r>
            <a:r>
              <a:rPr lang="en-U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Vv</a:t>
            </a:r>
            <a:r>
              <a:rPr lang="en-U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Vv</a:t>
            </a:r>
            <a:r>
              <a:rPr lang="en-U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Vv</a:t>
            </a:r>
            <a:r>
              <a:rPr lang="en-U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Vv</a:t>
            </a:r>
            <a:r>
              <a:rPr lang="en-U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endParaRPr lang="ru-RU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7"/>
          <a:srcRect l="50850" t="45223" r="9737" b="18123"/>
          <a:stretch>
            <a:fillRect/>
          </a:stretch>
        </p:blipFill>
        <p:spPr bwMode="auto">
          <a:xfrm>
            <a:off x="214290" y="2214546"/>
            <a:ext cx="3500462" cy="2143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214290" y="928662"/>
            <a:ext cx="1500198" cy="428628"/>
          </a:xfrm>
          <a:prstGeom prst="horizontalScroll">
            <a:avLst/>
          </a:prstGeom>
          <a:solidFill>
            <a:srgbClr val="F20E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Lesson   #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252314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6" y="142844"/>
            <a:ext cx="857256" cy="857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1571612" y="285720"/>
            <a:ext cx="342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FA00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Funny English</a:t>
            </a:r>
            <a:endParaRPr lang="ru-RU" sz="3600" b="1" i="1" dirty="0">
              <a:solidFill>
                <a:srgbClr val="FA006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66" y="928662"/>
            <a:ext cx="3038472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90" y="7643834"/>
            <a:ext cx="1857364" cy="1500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0" y="1357290"/>
            <a:ext cx="4143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 smtClean="0">
                <a:solidFill>
                  <a:srgbClr val="F20E75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dirty="0" err="1" smtClean="0">
                <a:solidFill>
                  <a:srgbClr val="F20E75"/>
                </a:solidFill>
                <a:latin typeface="Times New Roman" pitchFamily="18" charset="0"/>
                <a:cs typeface="Times New Roman" pitchFamily="18" charset="0"/>
              </a:rPr>
              <a:t>Ww</a:t>
            </a:r>
            <a:r>
              <a:rPr lang="kk-KZ" dirty="0" smtClean="0">
                <a:solidFill>
                  <a:srgbClr val="F20E75"/>
                </a:solidFill>
                <a:latin typeface="Times New Roman" pitchFamily="18" charset="0"/>
                <a:cs typeface="Times New Roman" pitchFamily="18" charset="0"/>
              </a:rPr>
              <a:t>” әріптерін</a:t>
            </a:r>
            <a:r>
              <a:rPr lang="en-US" dirty="0" smtClean="0">
                <a:solidFill>
                  <a:srgbClr val="F20E7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dirty="0" smtClean="0">
                <a:solidFill>
                  <a:srgbClr val="F20E75"/>
                </a:solidFill>
                <a:latin typeface="Times New Roman" pitchFamily="18" charset="0"/>
                <a:cs typeface="Times New Roman" pitchFamily="18" charset="0"/>
              </a:rPr>
              <a:t>дәптеріңізге жазыңыз!</a:t>
            </a:r>
            <a:endParaRPr lang="ru-RU" dirty="0">
              <a:solidFill>
                <a:srgbClr val="F20E7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одзаголовок 10"/>
          <p:cNvSpPr txBox="1">
            <a:spLocks/>
          </p:cNvSpPr>
          <p:nvPr/>
        </p:nvSpPr>
        <p:spPr>
          <a:xfrm>
            <a:off x="2428868" y="7429520"/>
            <a:ext cx="3786190" cy="1714480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k-KZ" sz="23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A006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Жаңа сөздерді жаттаңыз!</a:t>
            </a:r>
            <a:endParaRPr kumimoji="0" lang="en-US" sz="2300" b="1" i="1" u="none" strike="noStrike" kern="1200" cap="none" spc="0" normalizeH="0" baseline="0" noProof="0" dirty="0" smtClean="0">
              <a:ln>
                <a:noFill/>
              </a:ln>
              <a:solidFill>
                <a:srgbClr val="FA0065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Woman</a:t>
            </a:r>
            <a:r>
              <a:rPr kumimoji="0" lang="kk-KZ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әйел</a:t>
            </a: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Wolf</a:t>
            </a:r>
            <a:r>
              <a:rPr lang="kk-KZ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қасқыр</a:t>
            </a:r>
            <a:endParaRPr lang="en-US" sz="16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Win</a:t>
            </a:r>
            <a:r>
              <a:rPr kumimoji="0" lang="kk-KZ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жеңімпаз</a:t>
            </a: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Wash</a:t>
            </a:r>
            <a:r>
              <a:rPr lang="kk-KZ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жуу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Watermelon</a:t>
            </a:r>
            <a:r>
              <a:rPr lang="kk-KZ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қарбыз</a:t>
            </a:r>
            <a:endParaRPr lang="en-US" sz="16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Watch</a:t>
            </a:r>
            <a:r>
              <a:rPr kumimoji="0" lang="kk-KZ" sz="1600" b="1" i="1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сағат</a:t>
            </a:r>
            <a:r>
              <a:rPr kumimoji="0" lang="kk-KZ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800000">
            <a:off x="428604" y="4357686"/>
            <a:ext cx="1541463" cy="1951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1785925" y="4286248"/>
            <a:ext cx="1879601" cy="2024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29198" y="3929058"/>
            <a:ext cx="1663700" cy="2427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/>
          <a:srcRect b="7143"/>
          <a:stretch>
            <a:fillRect/>
          </a:stretch>
        </p:blipFill>
        <p:spPr bwMode="auto">
          <a:xfrm>
            <a:off x="3429000" y="4286248"/>
            <a:ext cx="1428760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6215074"/>
            <a:ext cx="6858000" cy="1149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0"/>
          <a:srcRect b="18182"/>
          <a:stretch>
            <a:fillRect/>
          </a:stretch>
        </p:blipFill>
        <p:spPr bwMode="auto">
          <a:xfrm>
            <a:off x="0" y="1714480"/>
            <a:ext cx="3929066" cy="714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/>
          <p:cNvSpPr txBox="1"/>
          <p:nvPr/>
        </p:nvSpPr>
        <p:spPr>
          <a:xfrm>
            <a:off x="3857628" y="5857884"/>
            <a:ext cx="785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Win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Рисунок 17"/>
          <p:cNvPicPr/>
          <p:nvPr/>
        </p:nvPicPr>
        <p:blipFill>
          <a:blip r:embed="rId11"/>
          <a:srcRect l="54227" t="35987" r="4964" b="30255"/>
          <a:stretch>
            <a:fillRect/>
          </a:stretch>
        </p:blipFill>
        <p:spPr bwMode="auto">
          <a:xfrm>
            <a:off x="214290" y="2357422"/>
            <a:ext cx="3786214" cy="1785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214290" y="928662"/>
            <a:ext cx="1500198" cy="428628"/>
          </a:xfrm>
          <a:prstGeom prst="horizontalScroll">
            <a:avLst/>
          </a:prstGeom>
          <a:solidFill>
            <a:srgbClr val="F20E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Lesson  #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252314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6" y="142844"/>
            <a:ext cx="857256" cy="857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1571612" y="285720"/>
            <a:ext cx="342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FA00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Funny English</a:t>
            </a:r>
            <a:endParaRPr lang="ru-RU" sz="3600" b="1" i="1" dirty="0">
              <a:solidFill>
                <a:srgbClr val="FA006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66" y="1214415"/>
            <a:ext cx="2928934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32" y="7572396"/>
            <a:ext cx="1428736" cy="1571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0" y="1357290"/>
            <a:ext cx="4286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dirty="0" smtClean="0">
                <a:solidFill>
                  <a:srgbClr val="F20E75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b="1" dirty="0" smtClean="0">
                <a:solidFill>
                  <a:srgbClr val="F20E75"/>
                </a:solidFill>
                <a:latin typeface="Times New Roman" pitchFamily="18" charset="0"/>
                <a:cs typeface="Times New Roman" pitchFamily="18" charset="0"/>
              </a:rPr>
              <a:t>Xx</a:t>
            </a:r>
            <a:r>
              <a:rPr lang="kk-KZ" b="1" dirty="0" smtClean="0">
                <a:solidFill>
                  <a:srgbClr val="F20E75"/>
                </a:solidFill>
                <a:latin typeface="Times New Roman" pitchFamily="18" charset="0"/>
                <a:cs typeface="Times New Roman" pitchFamily="18" charset="0"/>
              </a:rPr>
              <a:t>” әріптерін дәптеріңізге жазыңыз!</a:t>
            </a:r>
            <a:endParaRPr lang="ru-RU" b="1" dirty="0">
              <a:solidFill>
                <a:srgbClr val="F20E7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одзаголовок 10"/>
          <p:cNvSpPr txBox="1">
            <a:spLocks/>
          </p:cNvSpPr>
          <p:nvPr/>
        </p:nvSpPr>
        <p:spPr>
          <a:xfrm>
            <a:off x="2571744" y="7429520"/>
            <a:ext cx="3857628" cy="1714480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k-KZ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A006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Жаңа сөздерді жаттаңыз!</a:t>
            </a:r>
            <a:endParaRPr kumimoji="0" lang="en-US" sz="3200" b="1" i="1" u="none" strike="noStrike" kern="1200" cap="none" spc="0" normalizeH="0" baseline="0" noProof="0" dirty="0" smtClean="0">
              <a:ln>
                <a:noFill/>
              </a:ln>
              <a:solidFill>
                <a:srgbClr val="FA0065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k-KZ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Nestling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k-KZ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k-KZ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Nine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k-KZ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Train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k-KZ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Plane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k-KZ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6286512"/>
            <a:ext cx="6858000" cy="1149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214290" y="1857356"/>
            <a:ext cx="37147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Xx 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Xx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Xx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Xx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Xx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Xx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Xx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Xx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6"/>
          <a:srcRect l="15245" t="54459" r="38866" b="7643"/>
          <a:stretch>
            <a:fillRect/>
          </a:stretch>
        </p:blipFill>
        <p:spPr bwMode="auto">
          <a:xfrm>
            <a:off x="0" y="2428860"/>
            <a:ext cx="4000504" cy="1857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890598"/>
          </a:xfrm>
        </p:spPr>
        <p:txBody>
          <a:bodyPr/>
          <a:lstStyle/>
          <a:p>
            <a:r>
              <a:rPr lang="en-US" dirty="0" smtClean="0"/>
              <a:t>b</a:t>
            </a:r>
            <a:endParaRPr lang="ru-RU" dirty="0"/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214290" y="928662"/>
            <a:ext cx="1500198" cy="428628"/>
          </a:xfrm>
          <a:prstGeom prst="horizontalScroll">
            <a:avLst/>
          </a:prstGeom>
          <a:solidFill>
            <a:srgbClr val="F20E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Lesson   #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252314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60" y="214282"/>
            <a:ext cx="928694" cy="857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1571612" y="285720"/>
            <a:ext cx="342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FA00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Funny English</a:t>
            </a:r>
            <a:endParaRPr lang="ru-RU" sz="3600" b="1" i="1" dirty="0">
              <a:solidFill>
                <a:srgbClr val="FA006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8" y="1214414"/>
            <a:ext cx="3000372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Блок-схема: альтернативный процесс 9"/>
          <p:cNvSpPr/>
          <p:nvPr/>
        </p:nvSpPr>
        <p:spPr>
          <a:xfrm>
            <a:off x="2786058" y="7358082"/>
            <a:ext cx="3429000" cy="1785918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/>
            <a:r>
              <a:rPr lang="kk-KZ" b="1" i="1" dirty="0" smtClean="0">
                <a:solidFill>
                  <a:srgbClr val="FA0065"/>
                </a:solidFill>
                <a:latin typeface="Times New Roman" pitchFamily="18" charset="0"/>
                <a:cs typeface="Times New Roman" pitchFamily="18" charset="0"/>
              </a:rPr>
              <a:t>     Жаңа сөздерді жаттаңыз!</a:t>
            </a:r>
            <a:endParaRPr lang="en-US" b="1" i="1" dirty="0" smtClean="0">
              <a:solidFill>
                <a:srgbClr val="FA0065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/>
            <a:r>
              <a:rPr lang="kk-KZ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Book</a:t>
            </a:r>
            <a:r>
              <a:rPr lang="kk-KZ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кітап</a:t>
            </a:r>
            <a:endParaRPr lang="en-US" sz="16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/>
            <a:r>
              <a:rPr lang="kk-KZ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Butterfly</a:t>
            </a:r>
            <a:r>
              <a:rPr lang="kk-KZ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көбелек</a:t>
            </a:r>
            <a:endParaRPr lang="en-US" sz="16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/>
            <a:r>
              <a:rPr lang="kk-KZ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Bag</a:t>
            </a:r>
            <a:r>
              <a:rPr lang="kk-KZ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сөмке</a:t>
            </a:r>
          </a:p>
          <a:p>
            <a:pPr marL="342900" indent="-342900" algn="ctr"/>
            <a:r>
              <a:rPr lang="en-US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Ball</a:t>
            </a:r>
            <a:r>
              <a:rPr lang="kk-KZ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доп</a:t>
            </a:r>
          </a:p>
          <a:p>
            <a:pPr marL="342900" indent="-342900" algn="ctr"/>
            <a:r>
              <a:rPr lang="kk-KZ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Bear</a:t>
            </a:r>
            <a:r>
              <a:rPr lang="kk-KZ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аю</a:t>
            </a:r>
            <a:endParaRPr lang="en-US" sz="16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/>
            <a:r>
              <a:rPr lang="en-US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Bike  </a:t>
            </a:r>
            <a:r>
              <a:rPr lang="kk-KZ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велосипед</a:t>
            </a:r>
            <a:endParaRPr lang="en-US" sz="16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b="40000"/>
          <a:stretch>
            <a:fillRect/>
          </a:stretch>
        </p:blipFill>
        <p:spPr bwMode="auto">
          <a:xfrm>
            <a:off x="0" y="1428728"/>
            <a:ext cx="3929066" cy="1071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0" y="1357290"/>
            <a:ext cx="4286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 smtClean="0">
                <a:solidFill>
                  <a:srgbClr val="F20E75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dirty="0" smtClean="0">
                <a:solidFill>
                  <a:srgbClr val="F20E75"/>
                </a:solidFill>
                <a:latin typeface="Times New Roman" pitchFamily="18" charset="0"/>
                <a:cs typeface="Times New Roman" pitchFamily="18" charset="0"/>
              </a:rPr>
              <a:t>Bb</a:t>
            </a:r>
            <a:r>
              <a:rPr lang="kk-KZ" dirty="0" smtClean="0">
                <a:solidFill>
                  <a:srgbClr val="F20E75"/>
                </a:solidFill>
                <a:latin typeface="Times New Roman" pitchFamily="18" charset="0"/>
                <a:cs typeface="Times New Roman" pitchFamily="18" charset="0"/>
              </a:rPr>
              <a:t>” әріптерін дәптеріңізге жазыңыз!</a:t>
            </a:r>
            <a:endParaRPr lang="ru-RU" dirty="0">
              <a:solidFill>
                <a:srgbClr val="F20E7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615307">
            <a:off x="36239" y="3969092"/>
            <a:ext cx="1528445" cy="1390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3214686" y="3857620"/>
            <a:ext cx="1785950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500042" y="5357818"/>
            <a:ext cx="6143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Book  </a:t>
            </a:r>
            <a:r>
              <a:rPr lang="kk-KZ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butterfly  </a:t>
            </a:r>
            <a:r>
              <a:rPr lang="kk-KZ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bag</a:t>
            </a:r>
            <a:r>
              <a:rPr lang="kk-KZ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ball</a:t>
            </a:r>
          </a:p>
          <a:p>
            <a:r>
              <a:rPr lang="kk-KZ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кітап                     көбелек                     сөмке                    доп</a:t>
            </a:r>
            <a:endParaRPr lang="ru-RU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470865">
            <a:off x="1704273" y="4005095"/>
            <a:ext cx="1655990" cy="1360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00108" y="7500958"/>
            <a:ext cx="1428760" cy="1643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929198" y="3714744"/>
            <a:ext cx="1739900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6000760"/>
            <a:ext cx="6858000" cy="135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/>
          <p:nvPr/>
        </p:nvPicPr>
        <p:blipFill>
          <a:blip r:embed="rId11"/>
          <a:srcRect l="14144" t="11465" r="44627" b="52548"/>
          <a:stretch>
            <a:fillRect/>
          </a:stretch>
        </p:blipFill>
        <p:spPr bwMode="auto">
          <a:xfrm>
            <a:off x="0" y="2285984"/>
            <a:ext cx="3786190" cy="1571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643570"/>
            <a:ext cx="4800600" cy="390532"/>
          </a:xfrm>
        </p:spPr>
        <p:txBody>
          <a:bodyPr>
            <a:noAutofit/>
          </a:bodyPr>
          <a:lstStyle/>
          <a:p>
            <a:pPr marL="514350" indent="-514350" algn="l"/>
            <a:r>
              <a:rPr lang="kk-KZ" sz="1800" dirty="0" smtClean="0">
                <a:solidFill>
                  <a:srgbClr val="FA0065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1800" dirty="0" smtClean="0">
                <a:solidFill>
                  <a:srgbClr val="FA0065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kk-KZ" sz="1800" dirty="0" smtClean="0">
                <a:solidFill>
                  <a:srgbClr val="FA0065"/>
                </a:solidFill>
                <a:latin typeface="Times New Roman" pitchFamily="18" charset="0"/>
                <a:cs typeface="Times New Roman" pitchFamily="18" charset="0"/>
              </a:rPr>
              <a:t>” және “</a:t>
            </a:r>
            <a:r>
              <a:rPr lang="en-US" sz="1800" dirty="0" smtClean="0">
                <a:solidFill>
                  <a:srgbClr val="FA0065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kk-KZ" sz="1800" dirty="0" smtClean="0">
                <a:solidFill>
                  <a:srgbClr val="FA0065"/>
                </a:solidFill>
                <a:latin typeface="Times New Roman" pitchFamily="18" charset="0"/>
                <a:cs typeface="Times New Roman" pitchFamily="18" charset="0"/>
              </a:rPr>
              <a:t>” әріптерін табыңыз!</a:t>
            </a:r>
            <a:endParaRPr lang="ru-RU" sz="1800" dirty="0">
              <a:solidFill>
                <a:srgbClr val="FA006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214290" y="928662"/>
            <a:ext cx="1500198" cy="428628"/>
          </a:xfrm>
          <a:prstGeom prst="horizontalScroll">
            <a:avLst/>
          </a:prstGeom>
          <a:solidFill>
            <a:srgbClr val="F20E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Lesson  #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252314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36" y="142844"/>
            <a:ext cx="857256" cy="857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1571612" y="285720"/>
            <a:ext cx="342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FA00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Funny English</a:t>
            </a:r>
            <a:endParaRPr lang="ru-RU" sz="3600" b="1" i="1" dirty="0">
              <a:solidFill>
                <a:srgbClr val="FA006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2428868" y="7358082"/>
            <a:ext cx="3286148" cy="1785918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/>
            <a:r>
              <a:rPr lang="kk-KZ" b="1" i="1" dirty="0" smtClean="0">
                <a:solidFill>
                  <a:srgbClr val="FA0065"/>
                </a:solidFill>
                <a:latin typeface="Times New Roman" pitchFamily="18" charset="0"/>
                <a:cs typeface="Times New Roman" pitchFamily="18" charset="0"/>
              </a:rPr>
              <a:t>Жаңа сөздерді жаттаңыз!</a:t>
            </a:r>
            <a:endParaRPr lang="en-US" b="1" i="1" dirty="0" smtClean="0">
              <a:solidFill>
                <a:srgbClr val="FA0065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kk-KZ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Yoghurt </a:t>
            </a:r>
            <a:r>
              <a:rPr lang="kk-KZ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йогурт                  </a:t>
            </a:r>
            <a:endParaRPr lang="en-US" sz="16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kk-KZ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Boy</a:t>
            </a:r>
            <a:r>
              <a:rPr lang="kk-KZ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ұл бала</a:t>
            </a:r>
            <a:endParaRPr lang="en-US" sz="16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kk-KZ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Baby            </a:t>
            </a:r>
            <a:r>
              <a:rPr lang="kk-KZ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нәресте</a:t>
            </a:r>
            <a:endParaRPr lang="en-US" sz="16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kk-KZ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Bye</a:t>
            </a:r>
            <a:r>
              <a:rPr lang="kk-KZ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kk-KZ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Сау бол!</a:t>
            </a:r>
            <a:endParaRPr lang="en-US" sz="16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kk-KZ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en-US" sz="16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5929322"/>
            <a:ext cx="6858000" cy="135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0" y="1357290"/>
            <a:ext cx="3929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 smtClean="0">
                <a:solidFill>
                  <a:srgbClr val="F20E75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dirty="0" err="1" smtClean="0">
                <a:solidFill>
                  <a:srgbClr val="F20E75"/>
                </a:solidFill>
                <a:latin typeface="Times New Roman" pitchFamily="18" charset="0"/>
                <a:cs typeface="Times New Roman" pitchFamily="18" charset="0"/>
              </a:rPr>
              <a:t>Yy</a:t>
            </a:r>
            <a:r>
              <a:rPr lang="kk-KZ" dirty="0" smtClean="0">
                <a:solidFill>
                  <a:srgbClr val="F20E75"/>
                </a:solidFill>
                <a:latin typeface="Times New Roman" pitchFamily="18" charset="0"/>
                <a:cs typeface="Times New Roman" pitchFamily="18" charset="0"/>
              </a:rPr>
              <a:t>” әріптерін дәптеріңізге жазыңыз!</a:t>
            </a:r>
            <a:endParaRPr lang="ru-RU" dirty="0">
              <a:solidFill>
                <a:srgbClr val="F20E7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/>
          <a:srcRect t="14035" b="47368"/>
          <a:stretch>
            <a:fillRect/>
          </a:stretch>
        </p:blipFill>
        <p:spPr bwMode="auto">
          <a:xfrm>
            <a:off x="0" y="1785918"/>
            <a:ext cx="3643314" cy="500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43314" y="1142976"/>
            <a:ext cx="3214686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2918" y="7572396"/>
            <a:ext cx="1428760" cy="1571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10800000">
            <a:off x="0" y="4214810"/>
            <a:ext cx="1928802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0800000">
            <a:off x="1857364" y="4214810"/>
            <a:ext cx="1714512" cy="1714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/>
          <p:nvPr/>
        </p:nvPicPr>
        <p:blipFill>
          <a:blip r:embed="rId10"/>
          <a:srcRect l="17027" t="20701" r="38456" b="39809"/>
          <a:stretch>
            <a:fillRect/>
          </a:stretch>
        </p:blipFill>
        <p:spPr bwMode="auto">
          <a:xfrm>
            <a:off x="285728" y="2285984"/>
            <a:ext cx="3286148" cy="1857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/>
          <p:cNvPicPr/>
          <p:nvPr/>
        </p:nvPicPr>
        <p:blipFill>
          <a:blip r:embed="rId11"/>
          <a:srcRect l="14888" t="12739" r="45327" b="54459"/>
          <a:stretch>
            <a:fillRect/>
          </a:stretch>
        </p:blipFill>
        <p:spPr bwMode="auto">
          <a:xfrm>
            <a:off x="3643314" y="4572000"/>
            <a:ext cx="3214686" cy="12380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20"/>
            <a:ext cx="6858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28662"/>
            <a:ext cx="6858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3125"/>
          <a:stretch>
            <a:fillRect/>
          </a:stretch>
        </p:blipFill>
        <p:spPr bwMode="auto">
          <a:xfrm>
            <a:off x="0" y="1571604"/>
            <a:ext cx="6858000" cy="131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1071546" y="3000364"/>
            <a:ext cx="47149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Сөздерді ағылшын тіліне аударып көріңіз!</a:t>
            </a:r>
          </a:p>
          <a:p>
            <a:pPr>
              <a:buNone/>
            </a:pPr>
            <a:r>
              <a:rPr lang="kk-KZ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Йогурт </a:t>
            </a:r>
            <a:r>
              <a:rPr lang="en-US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______________</a:t>
            </a:r>
            <a:endParaRPr lang="kk-KZ" b="1" i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kk-KZ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Нәресте</a:t>
            </a:r>
            <a:r>
              <a:rPr lang="en-US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________________</a:t>
            </a:r>
            <a:endParaRPr lang="kk-KZ" b="1" i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kk-KZ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Бала</a:t>
            </a:r>
            <a:r>
              <a:rPr lang="en-US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______________________</a:t>
            </a:r>
            <a:endParaRPr lang="kk-KZ" b="1" i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kk-KZ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Пижама</a:t>
            </a:r>
            <a:r>
              <a:rPr lang="en-US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_______________________</a:t>
            </a:r>
            <a:endParaRPr lang="kk-KZ" b="1" i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kk-KZ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Сау бол!</a:t>
            </a:r>
            <a:r>
              <a:rPr lang="en-US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_____________________</a:t>
            </a:r>
            <a:endParaRPr lang="kk-KZ" b="1" i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kk-KZ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Қайырлы таң!</a:t>
            </a:r>
            <a:r>
              <a:rPr lang="en-US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_______________________</a:t>
            </a:r>
            <a:endParaRPr lang="kk-KZ" b="1" i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kk-KZ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7" name="Picture 5" descr="C:\Documents and Settings\Admin\Рабочий стол\Жузя\pictures\imafng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5992" y="7429520"/>
            <a:ext cx="2476500" cy="13477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214290" y="928662"/>
            <a:ext cx="1500198" cy="428628"/>
          </a:xfrm>
          <a:prstGeom prst="horizontalScroll">
            <a:avLst/>
          </a:prstGeom>
          <a:solidFill>
            <a:srgbClr val="F20E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Lesson   #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252314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6" y="142844"/>
            <a:ext cx="857256" cy="857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1571612" y="285720"/>
            <a:ext cx="342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FA00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Funny English</a:t>
            </a:r>
            <a:endParaRPr lang="ru-RU" sz="3600" b="1" i="1" dirty="0">
              <a:solidFill>
                <a:srgbClr val="FA006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14" y="1214414"/>
            <a:ext cx="3214687" cy="3284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80" y="7358082"/>
            <a:ext cx="1785926" cy="1785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0" y="1357291"/>
            <a:ext cx="4071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 smtClean="0">
                <a:solidFill>
                  <a:srgbClr val="F20E75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dirty="0" err="1" smtClean="0">
                <a:solidFill>
                  <a:srgbClr val="F20E75"/>
                </a:solidFill>
                <a:latin typeface="Times New Roman" pitchFamily="18" charset="0"/>
                <a:cs typeface="Times New Roman" pitchFamily="18" charset="0"/>
              </a:rPr>
              <a:t>Zz</a:t>
            </a:r>
            <a:r>
              <a:rPr lang="kk-KZ" dirty="0" smtClean="0">
                <a:solidFill>
                  <a:srgbClr val="F20E75"/>
                </a:solidFill>
                <a:latin typeface="Times New Roman" pitchFamily="18" charset="0"/>
                <a:cs typeface="Times New Roman" pitchFamily="18" charset="0"/>
              </a:rPr>
              <a:t>” әріптерін дәптеріңізге жазыңыз!</a:t>
            </a:r>
            <a:endParaRPr lang="ru-RU" dirty="0">
              <a:solidFill>
                <a:srgbClr val="F20E7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одзаголовок 10"/>
          <p:cNvSpPr txBox="1">
            <a:spLocks/>
          </p:cNvSpPr>
          <p:nvPr/>
        </p:nvSpPr>
        <p:spPr>
          <a:xfrm>
            <a:off x="2714620" y="7429520"/>
            <a:ext cx="3714752" cy="1714480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k-KZ" sz="3200" b="1" i="1" u="none" strike="noStrike" kern="1200" cap="none" spc="0" normalizeH="0" baseline="0" noProof="0" smtClean="0">
                <a:ln>
                  <a:noFill/>
                </a:ln>
                <a:solidFill>
                  <a:srgbClr val="FA006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Жаңа сөздерді жаттаңыз!</a:t>
            </a:r>
            <a:endParaRPr kumimoji="0" lang="en-US" sz="3200" b="1" i="1" u="none" strike="noStrike" kern="1200" cap="none" spc="0" normalizeH="0" baseline="0" noProof="0" smtClean="0">
              <a:ln>
                <a:noFill/>
              </a:ln>
              <a:solidFill>
                <a:srgbClr val="FA0065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k-KZ" sz="1600" b="1" i="1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r>
              <a:rPr kumimoji="0" lang="en-US" sz="1600" b="1" i="1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Nestling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k-KZ" sz="1600" b="1" i="1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r>
              <a:rPr kumimoji="0" lang="en-US" sz="1600" b="1" i="1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k-KZ" sz="1600" b="1" i="1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r>
              <a:rPr kumimoji="0" lang="en-US" sz="1600" b="1" i="1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Nine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k-KZ" sz="1600" b="1" i="1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r>
              <a:rPr kumimoji="0" lang="en-US" sz="1600" b="1" i="1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Train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k-KZ" sz="1600" b="1" i="1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r>
              <a:rPr kumimoji="0" lang="en-US" sz="1600" b="1" i="1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Plane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k-KZ" sz="1600" b="1" i="1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90" y="4643438"/>
            <a:ext cx="1857364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0800000">
            <a:off x="1857362" y="4429123"/>
            <a:ext cx="1647825" cy="1827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6215074"/>
            <a:ext cx="6858000" cy="1149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285728" y="1785918"/>
            <a:ext cx="3143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Zz</a:t>
            </a:r>
            <a:r>
              <a:rPr lang="en-US" sz="20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Zz</a:t>
            </a:r>
            <a:r>
              <a:rPr lang="en-US" sz="20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Zz</a:t>
            </a:r>
            <a:r>
              <a:rPr lang="en-US" sz="20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Zz</a:t>
            </a:r>
            <a:r>
              <a:rPr lang="en-US" sz="20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Zz</a:t>
            </a:r>
            <a:r>
              <a:rPr lang="en-US" sz="20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Zz</a:t>
            </a:r>
            <a:r>
              <a:rPr lang="en-US" sz="20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Zz</a:t>
            </a:r>
            <a:r>
              <a:rPr lang="en-US" sz="20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Zz</a:t>
            </a:r>
            <a:endParaRPr lang="ru-RU" sz="20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214290" y="928662"/>
            <a:ext cx="1500198" cy="428628"/>
          </a:xfrm>
          <a:prstGeom prst="horizontalScroll">
            <a:avLst/>
          </a:prstGeom>
          <a:solidFill>
            <a:srgbClr val="F20E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Lesson   5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252314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6" y="142844"/>
            <a:ext cx="857256" cy="857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1571612" y="285720"/>
            <a:ext cx="342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FA00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Funny English</a:t>
            </a:r>
            <a:endParaRPr lang="ru-RU" sz="3600" b="1" i="1" dirty="0">
              <a:solidFill>
                <a:srgbClr val="FA006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7" name="Подзаголовок 10"/>
          <p:cNvSpPr txBox="1">
            <a:spLocks/>
          </p:cNvSpPr>
          <p:nvPr/>
        </p:nvSpPr>
        <p:spPr>
          <a:xfrm>
            <a:off x="1142984" y="7429520"/>
            <a:ext cx="5715016" cy="1714480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k-KZ" sz="3200" b="1" i="1" u="none" strike="noStrike" kern="1200" cap="none" spc="0" normalizeH="0" baseline="0" noProof="0" smtClean="0">
                <a:ln>
                  <a:noFill/>
                </a:ln>
                <a:solidFill>
                  <a:srgbClr val="FA006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Жаңа сөздерді жаттаңыз!</a:t>
            </a:r>
            <a:endParaRPr kumimoji="0" lang="en-US" sz="3200" b="1" i="1" u="none" strike="noStrike" kern="1200" cap="none" spc="0" normalizeH="0" baseline="0" noProof="0" smtClean="0">
              <a:ln>
                <a:noFill/>
              </a:ln>
              <a:solidFill>
                <a:srgbClr val="FA0065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k-KZ" sz="1600" b="1" i="1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r>
              <a:rPr kumimoji="0" lang="en-US" sz="1600" b="1" i="1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Nestling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k-KZ" sz="1600" b="1" i="1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r>
              <a:rPr kumimoji="0" lang="en-US" sz="1600" b="1" i="1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k-KZ" sz="1600" b="1" i="1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r>
              <a:rPr kumimoji="0" lang="en-US" sz="1600" b="1" i="1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Nine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k-KZ" sz="1600" b="1" i="1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r>
              <a:rPr kumimoji="0" lang="en-US" sz="1600" b="1" i="1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Train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k-KZ" sz="1600" b="1" i="1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r>
              <a:rPr kumimoji="0" lang="en-US" sz="1600" b="1" i="1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Plane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k-KZ" sz="1600" b="1" i="1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11" descr="PE01038_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flipH="1">
            <a:off x="2518257" y="4333627"/>
            <a:ext cx="1821485" cy="1634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ED00019_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357686"/>
            <a:ext cx="1981200" cy="14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Documents and Settings\windows xp7\Рабочий стол\Пикон\Анимашки\052a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1810" y="6715140"/>
            <a:ext cx="2732087" cy="174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2" descr="BS00809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0969442">
            <a:off x="527682" y="454947"/>
            <a:ext cx="2044860" cy="2057812"/>
          </a:xfrm>
          <a:prstGeom prst="rect">
            <a:avLst/>
          </a:prstGeom>
          <a:noFill/>
        </p:spPr>
      </p:pic>
      <p:pic>
        <p:nvPicPr>
          <p:cNvPr id="8" name="Picture 6" descr="MCj04166460000[1]"/>
          <p:cNvPicPr>
            <a:picLocks noChangeAspect="1" noChangeArrowheads="1"/>
          </p:cNvPicPr>
          <p:nvPr/>
        </p:nvPicPr>
        <p:blipFill>
          <a:blip r:embed="rId6">
            <a:lum bright="-12000"/>
          </a:blip>
          <a:srcRect/>
          <a:stretch>
            <a:fillRect/>
          </a:stretch>
        </p:blipFill>
        <p:spPr bwMode="auto">
          <a:xfrm>
            <a:off x="5357826" y="1928794"/>
            <a:ext cx="1176326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C:\Documents and Settings\windows xp7\Рабочий стол\Пикон\Анимашки\052a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88" y="500034"/>
            <a:ext cx="1143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714795931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179589">
            <a:off x="5026091" y="5321721"/>
            <a:ext cx="1380070" cy="101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AG00319_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506413">
            <a:off x="974929" y="6617841"/>
            <a:ext cx="1655570" cy="193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 descr="C:\Documents and Settings\windows xp7\Рабочий стол\Пикон\Анимашки\053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10"/>
          <a:srcRect/>
          <a:stretch>
            <a:fillRect/>
          </a:stretch>
        </p:blipFill>
        <p:spPr bwMode="auto">
          <a:xfrm rot="21046782">
            <a:off x="891028" y="6391747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4" descr="MCj03326120000[1]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flipH="1">
            <a:off x="2655875" y="4226643"/>
            <a:ext cx="1546250" cy="1848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Documents and Settings\windows xp7\Рабочий стол\Пикон\Анимашки\b30ba1f7ef1f911d6a7543594d896356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 rot="231255">
            <a:off x="2255452" y="2005760"/>
            <a:ext cx="23336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d6b791fab28f98d14ef27906f4206b3d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355578">
            <a:off x="436995" y="2412821"/>
            <a:ext cx="1713317" cy="4319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Рисунок2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238982">
            <a:off x="590743" y="797399"/>
            <a:ext cx="1079500" cy="1116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http://pol-ka.nm.ru/file/vst%2028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3446" y="3857620"/>
            <a:ext cx="857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8" descr="http://cliparty.by.ru/bar/anime/125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C:\Documents and Settings\Admin\Мои документы\Загрузки\gallery_2_371_21842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3214686" y="6000760"/>
            <a:ext cx="2643208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7" descr="C:\Documents and Settings\Admin\Мои документы\аниме\295501205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8143900"/>
            <a:ext cx="6858000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Documents and Settings\Admin\Рабочий стол\практика\33\0001-001-Karandash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43446" y="1428728"/>
            <a:ext cx="1460488" cy="16732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 l="13645" t="32166" r="45194" b="32431"/>
          <a:stretch>
            <a:fillRect/>
          </a:stretch>
        </p:blipFill>
        <p:spPr bwMode="auto">
          <a:xfrm>
            <a:off x="285728" y="0"/>
            <a:ext cx="2786058" cy="12144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/>
          <p:nvPr/>
        </p:nvPicPr>
        <p:blipFill>
          <a:blip r:embed="rId3"/>
          <a:srcRect l="11662" t="11784" r="44985" b="51592"/>
          <a:stretch>
            <a:fillRect/>
          </a:stretch>
        </p:blipFill>
        <p:spPr bwMode="auto">
          <a:xfrm>
            <a:off x="3643314" y="0"/>
            <a:ext cx="2643206" cy="12227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357290"/>
            <a:ext cx="6858000" cy="7143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071670"/>
            <a:ext cx="6858000" cy="7858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786050"/>
            <a:ext cx="6858000" cy="12144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000108" y="4000496"/>
            <a:ext cx="492922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Сөздерді ағылшын тіліне аударып көріңіз!</a:t>
            </a:r>
          </a:p>
          <a:p>
            <a:pPr>
              <a:buNone/>
            </a:pPr>
            <a:r>
              <a:rPr lang="kk-KZ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Банан</a:t>
            </a:r>
            <a:r>
              <a:rPr lang="en-US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_______________</a:t>
            </a:r>
            <a:endParaRPr lang="kk-KZ" b="1" i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kk-KZ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kk-KZ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Сөмке</a:t>
            </a:r>
            <a:r>
              <a:rPr lang="en-US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______________</a:t>
            </a:r>
            <a:endParaRPr lang="kk-KZ" b="1" i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kk-KZ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kk-KZ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Аю</a:t>
            </a:r>
            <a:r>
              <a:rPr lang="en-US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______________________</a:t>
            </a:r>
            <a:endParaRPr lang="kk-KZ" b="1" i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kk-KZ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Кітап</a:t>
            </a:r>
            <a:r>
              <a:rPr lang="en-US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_________________________</a:t>
            </a:r>
            <a:endParaRPr lang="kk-KZ" b="1" i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kk-KZ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kk-KZ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Доп</a:t>
            </a:r>
            <a:r>
              <a:rPr lang="en-US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_________________________</a:t>
            </a:r>
            <a:endParaRPr lang="kk-KZ" b="1" i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kk-KZ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Көбелек</a:t>
            </a:r>
            <a:r>
              <a:rPr lang="en-US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__________________________</a:t>
            </a:r>
            <a:endParaRPr lang="kk-KZ" b="1" i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C:\Documents and Settings\Admin\Рабочий стол\Жузя\pictures\funny_english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71678" y="7286644"/>
            <a:ext cx="2643206" cy="16287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214290" y="928662"/>
            <a:ext cx="1500198" cy="428628"/>
          </a:xfrm>
          <a:prstGeom prst="horizontalScroll">
            <a:avLst/>
          </a:prstGeom>
          <a:solidFill>
            <a:srgbClr val="F20E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Lesson  #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252314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6" y="142844"/>
            <a:ext cx="857256" cy="857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1571612" y="285720"/>
            <a:ext cx="342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FA00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Funny English</a:t>
            </a:r>
            <a:endParaRPr lang="ru-RU" sz="3600" b="1" i="1" dirty="0">
              <a:solidFill>
                <a:srgbClr val="FA006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504" y="1142976"/>
            <a:ext cx="2857497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 b="39130"/>
          <a:stretch>
            <a:fillRect/>
          </a:stretch>
        </p:blipFill>
        <p:spPr bwMode="auto">
          <a:xfrm>
            <a:off x="0" y="1643042"/>
            <a:ext cx="4143380" cy="714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214290" y="1428729"/>
            <a:ext cx="4143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 smtClean="0">
                <a:solidFill>
                  <a:srgbClr val="F20E75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dirty="0" smtClean="0">
                <a:solidFill>
                  <a:srgbClr val="F20E75"/>
                </a:solidFill>
                <a:latin typeface="Times New Roman" pitchFamily="18" charset="0"/>
                <a:cs typeface="Times New Roman" pitchFamily="18" charset="0"/>
              </a:rPr>
              <a:t>Cc</a:t>
            </a:r>
            <a:r>
              <a:rPr lang="kk-KZ" dirty="0" smtClean="0">
                <a:solidFill>
                  <a:srgbClr val="F20E75"/>
                </a:solidFill>
                <a:latin typeface="Times New Roman" pitchFamily="18" charset="0"/>
                <a:cs typeface="Times New Roman" pitchFamily="18" charset="0"/>
              </a:rPr>
              <a:t>” әріптерін дәптеріңізге жазыңыз!</a:t>
            </a:r>
            <a:endParaRPr lang="ru-RU" dirty="0">
              <a:solidFill>
                <a:srgbClr val="F20E7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одзаголовок 10"/>
          <p:cNvSpPr>
            <a:spLocks noGrp="1"/>
          </p:cNvSpPr>
          <p:nvPr>
            <p:ph type="subTitle" idx="1"/>
          </p:nvPr>
        </p:nvSpPr>
        <p:spPr>
          <a:xfrm>
            <a:off x="2571744" y="7358082"/>
            <a:ext cx="3571876" cy="1785918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77500" lnSpcReduction="20000"/>
          </a:bodyPr>
          <a:lstStyle/>
          <a:p>
            <a:pPr marL="342900" indent="-342900"/>
            <a:r>
              <a:rPr lang="kk-KZ" sz="2400" b="1" i="1" dirty="0" smtClean="0">
                <a:solidFill>
                  <a:srgbClr val="FA0065"/>
                </a:solidFill>
                <a:latin typeface="Times New Roman" pitchFamily="18" charset="0"/>
                <a:cs typeface="Times New Roman" pitchFamily="18" charset="0"/>
              </a:rPr>
              <a:t>Жаңа сөздерді жаттаңыз!</a:t>
            </a:r>
            <a:endParaRPr lang="en-US" sz="2400" b="1" i="1" dirty="0" smtClean="0">
              <a:solidFill>
                <a:srgbClr val="FA0065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/>
            <a:r>
              <a:rPr lang="kk-KZ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kk-KZ" sz="21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	   </a:t>
            </a:r>
            <a:r>
              <a:rPr lang="en-US" sz="21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Car</a:t>
            </a:r>
            <a:r>
              <a:rPr lang="kk-KZ" sz="21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	   машина</a:t>
            </a:r>
            <a:endParaRPr lang="en-US" sz="2100" b="1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/>
            <a:r>
              <a:rPr lang="kk-KZ" sz="21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	   </a:t>
            </a:r>
            <a:r>
              <a:rPr lang="en-US" sz="21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Cat </a:t>
            </a:r>
            <a:r>
              <a:rPr lang="ru-RU" sz="21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ru-RU" sz="21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мысық</a:t>
            </a:r>
            <a:endParaRPr lang="en-US" sz="2100" b="1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/>
            <a:r>
              <a:rPr lang="kk-KZ" sz="21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	   </a:t>
            </a:r>
            <a:r>
              <a:rPr lang="en-US" sz="21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child</a:t>
            </a:r>
            <a:r>
              <a:rPr lang="kk-KZ" sz="21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21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	     бала</a:t>
            </a:r>
            <a:endParaRPr lang="en-US" sz="2100" b="1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/>
            <a:r>
              <a:rPr lang="ru-RU" sz="21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	   </a:t>
            </a:r>
            <a:r>
              <a:rPr lang="en-US" sz="21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children</a:t>
            </a:r>
            <a:r>
              <a:rPr lang="kk-KZ" sz="21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1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	     </a:t>
            </a:r>
            <a:r>
              <a:rPr lang="ru-RU" sz="21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балалар</a:t>
            </a:r>
            <a:endParaRPr lang="en-US" sz="2100" b="1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/>
            <a:r>
              <a:rPr lang="ru-RU" sz="21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1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cow</a:t>
            </a:r>
            <a:r>
              <a:rPr lang="kk-KZ" sz="21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сиыр</a:t>
            </a:r>
            <a:endParaRPr lang="en-US" sz="2100" b="1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1186503">
            <a:off x="1519686" y="4058566"/>
            <a:ext cx="1485620" cy="1704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0957650">
            <a:off x="35431" y="4001202"/>
            <a:ext cx="1638071" cy="1583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800000">
            <a:off x="5072074" y="4143372"/>
            <a:ext cx="1785926" cy="1476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357166" y="5643570"/>
            <a:ext cx="62151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Cat </a:t>
            </a:r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child  </a:t>
            </a:r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children</a:t>
            </a:r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cow </a:t>
            </a:r>
            <a:endParaRPr lang="ru-RU" sz="2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8670" y="7429520"/>
            <a:ext cx="1357298" cy="1714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6215074"/>
            <a:ext cx="6858000" cy="1149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4" descr="C:\Users\}}ZhAND0${{\Desktop\жс\шыгаратын\картинки\19.jpg"/>
          <p:cNvPicPr>
            <a:picLocks noGrp="1" noChangeAspect="1" noChangeArrowheads="1"/>
          </p:cNvPicPr>
          <p:nvPr>
            <p:ph idx="1"/>
          </p:nvPr>
        </p:nvPicPr>
        <p:blipFill>
          <a:blip r:embed="rId10"/>
          <a:srcRect t="14063" b="13281"/>
          <a:stretch>
            <a:fillRect/>
          </a:stretch>
        </p:blipFill>
        <p:spPr bwMode="auto">
          <a:xfrm>
            <a:off x="3357562" y="4143372"/>
            <a:ext cx="1500174" cy="1571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/>
          <p:nvPr/>
        </p:nvPicPr>
        <p:blipFill>
          <a:blip r:embed="rId11"/>
          <a:srcRect l="9695" t="13694" r="44985" b="50955"/>
          <a:stretch>
            <a:fillRect/>
          </a:stretch>
        </p:blipFill>
        <p:spPr bwMode="auto">
          <a:xfrm>
            <a:off x="285728" y="2285984"/>
            <a:ext cx="3643338" cy="1714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71538"/>
            <a:ext cx="6858000" cy="7143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357158"/>
            <a:ext cx="6858000" cy="7143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928794"/>
            <a:ext cx="6858000" cy="16430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/>
          <p:nvPr/>
        </p:nvPicPr>
        <p:blipFill>
          <a:blip r:embed="rId5"/>
          <a:srcRect l="11304" t="13057" r="44482" b="52548"/>
          <a:stretch>
            <a:fillRect/>
          </a:stretch>
        </p:blipFill>
        <p:spPr bwMode="auto">
          <a:xfrm>
            <a:off x="1" y="3643306"/>
            <a:ext cx="2428868" cy="16430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428868" y="3643306"/>
            <a:ext cx="421484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Сөздерді ағылшын тіліне аударып көріңіз!</a:t>
            </a:r>
          </a:p>
          <a:p>
            <a:pPr>
              <a:buNone/>
            </a:pPr>
            <a:r>
              <a:rPr lang="kk-KZ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Мысық</a:t>
            </a:r>
            <a:r>
              <a:rPr lang="en-US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_______________</a:t>
            </a:r>
            <a:endParaRPr lang="kk-KZ" b="1" i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Машина</a:t>
            </a:r>
            <a:r>
              <a:rPr lang="en-US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______________</a:t>
            </a:r>
            <a:endParaRPr lang="kk-KZ" b="1" i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kk-KZ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Сиыр</a:t>
            </a:r>
            <a:r>
              <a:rPr lang="en-US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______________________</a:t>
            </a:r>
            <a:endParaRPr lang="kk-KZ" b="1" i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kk-KZ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Балалар</a:t>
            </a:r>
            <a:r>
              <a:rPr lang="en-US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_________________________</a:t>
            </a:r>
            <a:endParaRPr lang="kk-KZ" b="1" i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kk-KZ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endParaRPr lang="kk-KZ" b="1" i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6" cstate="print">
            <a:lum bright="-10000" contrast="30000"/>
          </a:blip>
          <a:srcRect t="22821" r="27994" b="2716"/>
          <a:stretch>
            <a:fillRect/>
          </a:stretch>
        </p:blipFill>
        <p:spPr bwMode="auto">
          <a:xfrm rot="11056092">
            <a:off x="5186391" y="5697965"/>
            <a:ext cx="1567829" cy="2847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/>
          <p:nvPr/>
        </p:nvPicPr>
        <p:blipFill>
          <a:blip r:embed="rId7">
            <a:lum bright="-10000" contrast="30000"/>
          </a:blip>
          <a:srcRect t="17913"/>
          <a:stretch>
            <a:fillRect/>
          </a:stretch>
        </p:blipFill>
        <p:spPr bwMode="auto">
          <a:xfrm rot="10963602">
            <a:off x="277640" y="5813823"/>
            <a:ext cx="1215080" cy="2692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AutoShape 5"/>
          <p:cNvSpPr>
            <a:spLocks noChangeArrowheads="1"/>
          </p:cNvSpPr>
          <p:nvPr/>
        </p:nvSpPr>
        <p:spPr bwMode="auto">
          <a:xfrm>
            <a:off x="1500174" y="5786447"/>
            <a:ext cx="1838324" cy="1857388"/>
          </a:xfrm>
          <a:prstGeom prst="wedgeRoundRectCallout">
            <a:avLst>
              <a:gd name="adj1" fmla="val -67306"/>
              <a:gd name="adj2" fmla="val 2120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</a:rPr>
              <a:t>-</a:t>
            </a:r>
            <a:r>
              <a:rPr lang="en-US" sz="1400" b="1" i="1" dirty="0" smtClean="0">
                <a:solidFill>
                  <a:srgbClr val="FF0000"/>
                </a:solidFill>
                <a:latin typeface="Times New Roman" pitchFamily="18" charset="0"/>
              </a:rPr>
              <a:t>Good morning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</a:rPr>
              <a:t>!</a:t>
            </a:r>
            <a:endParaRPr kumimoji="0" lang="en-US" sz="14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en-US" sz="1400" b="1" i="1" dirty="0" smtClean="0">
                <a:solidFill>
                  <a:srgbClr val="FF0000"/>
                </a:solidFill>
                <a:latin typeface="Times New Roman" pitchFamily="18" charset="0"/>
              </a:rPr>
              <a:t>-What is your name?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en-US" sz="1400" b="1" i="1" dirty="0" smtClean="0">
                <a:solidFill>
                  <a:srgbClr val="FF0000"/>
                </a:solidFill>
                <a:latin typeface="Times New Roman" pitchFamily="18" charset="0"/>
              </a:rPr>
              <a:t>-My  name is Kate.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en-US" sz="1400" b="1" i="1" dirty="0" smtClean="0">
                <a:solidFill>
                  <a:srgbClr val="FF0000"/>
                </a:solidFill>
                <a:latin typeface="Times New Roman" pitchFamily="18" charset="0"/>
              </a:rPr>
              <a:t>Goodbye!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" name="AutoShape 6"/>
          <p:cNvSpPr>
            <a:spLocks noChangeArrowheads="1"/>
          </p:cNvSpPr>
          <p:nvPr/>
        </p:nvSpPr>
        <p:spPr bwMode="auto">
          <a:xfrm>
            <a:off x="3500438" y="6643702"/>
            <a:ext cx="1857388" cy="1571636"/>
          </a:xfrm>
          <a:prstGeom prst="wedgeRoundRectCallout">
            <a:avLst>
              <a:gd name="adj1" fmla="val 59181"/>
              <a:gd name="adj2" fmla="val 37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+mj-lt"/>
              </a:rPr>
              <a:t>-</a:t>
            </a:r>
            <a:r>
              <a:rPr lang="en-US" sz="1400" b="1" i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Good </a:t>
            </a:r>
            <a:r>
              <a:rPr lang="en-US" sz="1400" b="1" i="1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morni</a:t>
            </a:r>
            <a:r>
              <a:rPr lang="en-US" sz="1400" b="1" i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1400" b="1" i="1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ng</a:t>
            </a:r>
            <a:r>
              <a:rPr lang="en-US" sz="1400" b="1" i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!</a:t>
            </a:r>
            <a:endParaRPr kumimoji="0" lang="en-US" sz="1400" b="1" i="1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+mj-lt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en-US" sz="1400" b="1" i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-My name is Jack. And you?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tabLst/>
            </a:pPr>
            <a:r>
              <a:rPr lang="en-US" sz="1400" b="1" i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-Bye, Kate!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214290" y="928662"/>
            <a:ext cx="1500198" cy="428628"/>
          </a:xfrm>
          <a:prstGeom prst="horizontalScroll">
            <a:avLst/>
          </a:prstGeom>
          <a:solidFill>
            <a:srgbClr val="F20E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Lesson   #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252314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6" y="142844"/>
            <a:ext cx="857256" cy="857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1571612" y="285720"/>
            <a:ext cx="342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FA00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Funny English</a:t>
            </a:r>
            <a:endParaRPr lang="ru-RU" sz="3600" b="1" i="1" dirty="0">
              <a:solidFill>
                <a:srgbClr val="FA006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8" y="1142977"/>
            <a:ext cx="3000372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 t="8333"/>
          <a:stretch>
            <a:fillRect/>
          </a:stretch>
        </p:blipFill>
        <p:spPr bwMode="auto">
          <a:xfrm rot="10800000">
            <a:off x="0" y="4572000"/>
            <a:ext cx="1928802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/>
          <a:srcRect t="9014"/>
          <a:stretch>
            <a:fillRect/>
          </a:stretch>
        </p:blipFill>
        <p:spPr bwMode="auto">
          <a:xfrm rot="10800000">
            <a:off x="5072074" y="4500562"/>
            <a:ext cx="1571636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/>
          <a:srcRect b="6503"/>
          <a:stretch>
            <a:fillRect/>
          </a:stretch>
        </p:blipFill>
        <p:spPr bwMode="auto">
          <a:xfrm>
            <a:off x="1928802" y="4500562"/>
            <a:ext cx="1214446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0042" y="7572396"/>
            <a:ext cx="1857388" cy="1571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0" y="1357290"/>
            <a:ext cx="4071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 smtClean="0">
                <a:solidFill>
                  <a:srgbClr val="F20E75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dirty="0" err="1" smtClean="0">
                <a:solidFill>
                  <a:srgbClr val="F20E75"/>
                </a:solidFill>
                <a:latin typeface="Times New Roman" pitchFamily="18" charset="0"/>
                <a:cs typeface="Times New Roman" pitchFamily="18" charset="0"/>
              </a:rPr>
              <a:t>Dd</a:t>
            </a:r>
            <a:r>
              <a:rPr lang="kk-KZ" dirty="0" smtClean="0">
                <a:solidFill>
                  <a:srgbClr val="F20E75"/>
                </a:solidFill>
                <a:latin typeface="Times New Roman" pitchFamily="18" charset="0"/>
                <a:cs typeface="Times New Roman" pitchFamily="18" charset="0"/>
              </a:rPr>
              <a:t>” әріптерін дәптеріңізге жазыңыз!</a:t>
            </a:r>
            <a:endParaRPr lang="ru-RU" dirty="0">
              <a:solidFill>
                <a:srgbClr val="F20E7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одзаголовок 10"/>
          <p:cNvSpPr txBox="1">
            <a:spLocks/>
          </p:cNvSpPr>
          <p:nvPr/>
        </p:nvSpPr>
        <p:spPr>
          <a:xfrm>
            <a:off x="2928934" y="7429520"/>
            <a:ext cx="3429000" cy="1714480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k-KZ" sz="29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A006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Жаңа сөздерді жаттаңыз!</a:t>
            </a:r>
            <a:endParaRPr kumimoji="0" lang="en-US" sz="2900" b="1" i="1" u="none" strike="noStrike" kern="1200" cap="none" spc="0" normalizeH="0" baseline="0" noProof="0" dirty="0" smtClean="0">
              <a:ln>
                <a:noFill/>
              </a:ln>
              <a:solidFill>
                <a:srgbClr val="FA0065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9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Dance</a:t>
            </a:r>
            <a:r>
              <a:rPr lang="kk-KZ" sz="29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би</a:t>
            </a:r>
            <a:endParaRPr lang="en-US" sz="2900" b="1" i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9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Duck</a:t>
            </a:r>
            <a:r>
              <a:rPr kumimoji="0" lang="kk-KZ" sz="29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үйрек</a:t>
            </a:r>
            <a:endParaRPr kumimoji="0" lang="en-US" sz="2900" b="1" i="1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9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Dig</a:t>
            </a:r>
            <a:r>
              <a:rPr lang="kk-KZ" sz="29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қазу</a:t>
            </a:r>
            <a:endParaRPr lang="en-US" sz="2900" b="1" i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9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Dog</a:t>
            </a:r>
            <a:r>
              <a:rPr kumimoji="0" lang="kk-KZ" sz="29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ит</a:t>
            </a:r>
            <a:endParaRPr kumimoji="0" lang="en-US" sz="2900" b="1" i="1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8"/>
          <a:srcRect b="12000"/>
          <a:stretch>
            <a:fillRect/>
          </a:stretch>
        </p:blipFill>
        <p:spPr bwMode="auto">
          <a:xfrm>
            <a:off x="3143248" y="4500562"/>
            <a:ext cx="1857388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6286512"/>
            <a:ext cx="6858000" cy="1149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285728" y="1785918"/>
            <a:ext cx="3643338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Dd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Dd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Dd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Dd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Dd</a:t>
            </a:r>
            <a:endParaRPr lang="ru-RU" sz="2800" b="1" i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500042" y="6072199"/>
            <a:ext cx="5643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en-US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Duck</a:t>
            </a:r>
            <a:r>
              <a:rPr lang="kk-KZ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Dig</a:t>
            </a:r>
            <a:r>
              <a:rPr lang="kk-KZ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en-US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Dance</a:t>
            </a:r>
            <a:r>
              <a:rPr lang="kk-KZ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Dog</a:t>
            </a:r>
            <a:r>
              <a:rPr lang="kk-KZ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b="1" i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8" name="Рисунок 17"/>
          <p:cNvPicPr/>
          <p:nvPr/>
        </p:nvPicPr>
        <p:blipFill>
          <a:blip r:embed="rId10"/>
          <a:srcRect l="16128" t="52229" r="37325" b="9873"/>
          <a:stretch>
            <a:fillRect/>
          </a:stretch>
        </p:blipFill>
        <p:spPr bwMode="auto">
          <a:xfrm>
            <a:off x="285728" y="2428860"/>
            <a:ext cx="3500462" cy="2000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2090</TotalTime>
  <Words>1500</Words>
  <PresentationFormat>Экран (4:3)</PresentationFormat>
  <Paragraphs>482</Paragraphs>
  <Slides>56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5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User</cp:lastModifiedBy>
  <cp:revision>214</cp:revision>
  <dcterms:modified xsi:type="dcterms:W3CDTF">2016-03-12T19:26:54Z</dcterms:modified>
</cp:coreProperties>
</file>