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2" r:id="rId4"/>
    <p:sldId id="259" r:id="rId5"/>
    <p:sldId id="284" r:id="rId6"/>
    <p:sldId id="260" r:id="rId7"/>
    <p:sldId id="266" r:id="rId8"/>
    <p:sldId id="262" r:id="rId9"/>
    <p:sldId id="263" r:id="rId10"/>
    <p:sldId id="264" r:id="rId11"/>
    <p:sldId id="267" r:id="rId12"/>
    <p:sldId id="281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0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46BB05"/>
    <a:srgbClr val="ECECEC"/>
    <a:srgbClr val="FFF5DD"/>
    <a:srgbClr val="FFE6A7"/>
    <a:srgbClr val="820000"/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91382B9-556A-47C6-8F0A-C7271FE59F8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0EAFA7-60E4-4B80-91BE-C462B8E50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2B9-556A-47C6-8F0A-C7271FE59F8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FA7-60E4-4B80-91BE-C462B8E50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2B9-556A-47C6-8F0A-C7271FE59F8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FA7-60E4-4B80-91BE-C462B8E50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1382B9-556A-47C6-8F0A-C7271FE59F8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0EAFA7-60E4-4B80-91BE-C462B8E50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91382B9-556A-47C6-8F0A-C7271FE59F8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0EAFA7-60E4-4B80-91BE-C462B8E50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2B9-556A-47C6-8F0A-C7271FE59F8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FA7-60E4-4B80-91BE-C462B8E50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2B9-556A-47C6-8F0A-C7271FE59F8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FA7-60E4-4B80-91BE-C462B8E50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1382B9-556A-47C6-8F0A-C7271FE59F8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0EAFA7-60E4-4B80-91BE-C462B8E50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2B9-556A-47C6-8F0A-C7271FE59F8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FA7-60E4-4B80-91BE-C462B8E50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1382B9-556A-47C6-8F0A-C7271FE59F8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0EAFA7-60E4-4B80-91BE-C462B8E50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1382B9-556A-47C6-8F0A-C7271FE59F8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0EAFA7-60E4-4B80-91BE-C462B8E50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1382B9-556A-47C6-8F0A-C7271FE59F8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0EAFA7-60E4-4B80-91BE-C462B8E50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6050" y="5009728"/>
            <a:ext cx="6172200" cy="1371600"/>
          </a:xfrm>
        </p:spPr>
        <p:txBody>
          <a:bodyPr/>
          <a:lstStyle/>
          <a:p>
            <a:pPr algn="r" eaLnBrk="1" hangingPunct="1"/>
            <a:r>
              <a:rPr lang="ru-RU" sz="2800" dirty="0" smtClean="0"/>
              <a:t>Рылова Оксана Васильевна,</a:t>
            </a:r>
          </a:p>
          <a:p>
            <a:pPr algn="r" eaLnBrk="1" hangingPunct="1">
              <a:spcBef>
                <a:spcPct val="0"/>
              </a:spcBef>
            </a:pPr>
            <a:r>
              <a:rPr lang="ru-RU" sz="2000" dirty="0" smtClean="0"/>
              <a:t>учитель русского языка</a:t>
            </a:r>
          </a:p>
          <a:p>
            <a:pPr algn="r" eaLnBrk="1" hangingPunct="1">
              <a:spcBef>
                <a:spcPct val="0"/>
              </a:spcBef>
            </a:pPr>
            <a:r>
              <a:rPr lang="ru-RU" sz="2000" dirty="0" smtClean="0"/>
              <a:t>и литературы</a:t>
            </a:r>
          </a:p>
        </p:txBody>
      </p:sp>
      <p:sp>
        <p:nvSpPr>
          <p:cNvPr id="8195" name="Подзаголовок 2"/>
          <p:cNvSpPr txBox="1">
            <a:spLocks/>
          </p:cNvSpPr>
          <p:nvPr/>
        </p:nvSpPr>
        <p:spPr bwMode="auto">
          <a:xfrm>
            <a:off x="1785918" y="214290"/>
            <a:ext cx="7215238" cy="98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dirty="0">
                <a:latin typeface="Century Schoolbook" pitchFamily="18" charset="0"/>
              </a:rPr>
              <a:t>Муниципальное </a:t>
            </a:r>
            <a:r>
              <a:rPr lang="ru-RU" dirty="0" smtClean="0">
                <a:latin typeface="Century Schoolbook" pitchFamily="18" charset="0"/>
              </a:rPr>
              <a:t>бюджетное общеобразовательное </a:t>
            </a:r>
            <a:r>
              <a:rPr lang="ru-RU" dirty="0">
                <a:latin typeface="Century Schoolbook" pitchFamily="18" charset="0"/>
              </a:rPr>
              <a:t>учреждение</a:t>
            </a:r>
          </a:p>
          <a:p>
            <a:pPr algn="ctr"/>
            <a:r>
              <a:rPr lang="ru-RU" dirty="0" smtClean="0">
                <a:latin typeface="Century Schoolbook" pitchFamily="18" charset="0"/>
              </a:rPr>
              <a:t>многопрофильный лицей города </a:t>
            </a:r>
            <a:r>
              <a:rPr lang="ru-RU" dirty="0" err="1">
                <a:latin typeface="Century Schoolbook" pitchFamily="18" charset="0"/>
              </a:rPr>
              <a:t>Кирово-Чепецка</a:t>
            </a:r>
            <a:r>
              <a:rPr lang="ru-RU" dirty="0">
                <a:latin typeface="Century Schoolbook" pitchFamily="18" charset="0"/>
              </a:rPr>
              <a:t> </a:t>
            </a:r>
            <a:endParaRPr lang="ru-RU" dirty="0" smtClean="0">
              <a:latin typeface="Century Schoolbook" pitchFamily="18" charset="0"/>
            </a:endParaRPr>
          </a:p>
          <a:p>
            <a:pPr algn="ctr"/>
            <a:r>
              <a:rPr lang="ru-RU" dirty="0" smtClean="0">
                <a:latin typeface="Century Schoolbook" pitchFamily="18" charset="0"/>
              </a:rPr>
              <a:t>Кировской </a:t>
            </a:r>
            <a:r>
              <a:rPr lang="ru-RU" dirty="0">
                <a:latin typeface="Century Schoolbook" pitchFamily="18" charset="0"/>
              </a:rPr>
              <a:t>области</a:t>
            </a:r>
            <a:endParaRPr lang="ru-RU" b="1" dirty="0">
              <a:solidFill>
                <a:schemeClr val="tx2"/>
              </a:solidFill>
              <a:latin typeface="Century Schoolbook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3150096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Различение союзов и союзных слов</a:t>
            </a:r>
            <a:endParaRPr kumimoji="0" lang="ru-RU" sz="5400" b="1" i="0" u="none" strike="noStrike" kern="1200" cap="sm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571480"/>
            <a:ext cx="8460000" cy="5588132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Море всё в ж</a:t>
            </a:r>
            <a:r>
              <a:rPr lang="ru-RU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вых белых пятнах, как будто бе</a:t>
            </a:r>
            <a:r>
              <a:rPr lang="ru-RU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числе</a:t>
            </a:r>
            <a:r>
              <a:rPr lang="ru-RU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ые стаи птиц опустились на син</a:t>
            </a:r>
            <a:r>
              <a:rPr lang="ru-RU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юю</a:t>
            </a:r>
            <a:r>
              <a:rPr lang="ru-RU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ru-RU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внину.</a:t>
            </a:r>
          </a:p>
          <a:p>
            <a:pPr marL="0" indent="457200">
              <a:buNone/>
            </a:pPr>
            <a:r>
              <a:rPr lang="ru-RU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ещ</a:t>
            </a:r>
            <a:r>
              <a:rPr lang="ru-RU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знаем, кто победил в  олимпиаде.</a:t>
            </a:r>
          </a:p>
          <a:p>
            <a:pPr marL="0" indent="457200">
              <a:buNone/>
            </a:pPr>
            <a:endParaRPr lang="ru-RU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379290" y="1424818"/>
            <a:ext cx="2770336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826026" y="5214950"/>
            <a:ext cx="900000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 txBox="1">
            <a:spLocks/>
          </p:cNvSpPr>
          <p:nvPr/>
        </p:nvSpPr>
        <p:spPr>
          <a:xfrm>
            <a:off x="357158" y="642918"/>
            <a:ext cx="3780000" cy="658368"/>
          </a:xfrm>
          <a:prstGeom prst="roundRect">
            <a:avLst>
              <a:gd name="adj" fmla="val 16667"/>
            </a:avLst>
          </a:prstGeom>
          <a:solidFill>
            <a:srgbClr val="FFF5DD"/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solidFill>
                    <a:schemeClr val="tx1">
                      <a:alpha val="7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СОЮЗ</a:t>
            </a:r>
            <a:endParaRPr kumimoji="0" lang="ru-RU" sz="2400" b="1" i="0" u="none" strike="noStrike" kern="1200" cap="none" spc="0" normalizeH="0" baseline="0" noProof="0" dirty="0">
              <a:ln>
                <a:solidFill>
                  <a:schemeClr val="tx1">
                    <a:alpha val="7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4292462" y="642918"/>
            <a:ext cx="3780000" cy="658368"/>
          </a:xfrm>
          <a:prstGeom prst="roundRect">
            <a:avLst>
              <a:gd name="adj" fmla="val 16667"/>
            </a:avLst>
          </a:prstGeom>
          <a:solidFill>
            <a:srgbClr val="FFF5DD"/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solidFill>
                    <a:schemeClr val="tx1">
                      <a:alpha val="7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СОЮЗНОЕ СЛОВО</a:t>
            </a:r>
            <a:endParaRPr kumimoji="0" lang="ru-RU" sz="2400" b="1" i="0" u="none" strike="noStrike" kern="1200" cap="none" spc="0" normalizeH="0" baseline="0" noProof="0" dirty="0">
              <a:ln>
                <a:solidFill>
                  <a:schemeClr val="tx1">
                    <a:alpha val="7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1571612"/>
            <a:ext cx="3780000" cy="50720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algn="ctr">
              <a:buNone/>
            </a:pPr>
            <a:endParaRPr lang="ru-RU" sz="11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180000" algn="ctr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чтобы</a:t>
            </a:r>
          </a:p>
          <a:p>
            <a:pPr marL="180000" algn="ctr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для того чтобы</a:t>
            </a:r>
          </a:p>
          <a:p>
            <a:pPr marL="180000" algn="ctr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так как</a:t>
            </a:r>
          </a:p>
          <a:p>
            <a:pPr marL="180000" algn="ctr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если</a:t>
            </a:r>
          </a:p>
          <a:p>
            <a:pPr marL="180000" algn="ctr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как будто</a:t>
            </a:r>
          </a:p>
          <a:p>
            <a:pPr marL="180000" algn="ctr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словно</a:t>
            </a:r>
          </a:p>
          <a:p>
            <a:pPr marL="180000" algn="ctr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пока</a:t>
            </a:r>
          </a:p>
          <a:p>
            <a:pPr marL="180000" algn="ctr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ибо</a:t>
            </a:r>
          </a:p>
          <a:p>
            <a:pPr marL="180000" algn="ctr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потому что</a:t>
            </a:r>
          </a:p>
          <a:p>
            <a:pPr marL="180000" algn="ctr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так что</a:t>
            </a:r>
          </a:p>
          <a:p>
            <a:pPr marL="180000" algn="ctr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оттого что </a:t>
            </a:r>
          </a:p>
          <a:p>
            <a:pPr marL="180000" algn="ctr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лишь только</a:t>
            </a:r>
          </a:p>
          <a:p>
            <a:pPr algn="ctr"/>
            <a:endParaRPr lang="ru-RU" sz="26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92462" y="1571612"/>
            <a:ext cx="3780000" cy="50720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где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который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почему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куда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кто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какой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откуда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чей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каков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отчего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зачем</a:t>
            </a:r>
          </a:p>
          <a:p>
            <a:pPr algn="ctr"/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00298" y="1202842"/>
            <a:ext cx="45005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</a:t>
            </a:r>
          </a:p>
          <a:p>
            <a:r>
              <a:rPr lang="ru-RU" sz="88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</a:t>
            </a:r>
          </a:p>
          <a:p>
            <a:r>
              <a:rPr lang="ru-RU" sz="88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</a:t>
            </a:r>
            <a:endParaRPr lang="ru-RU" sz="8800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429684" cy="4873752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Он сказал, </a:t>
            </a: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 сестра не вернётся к ужину.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buNone/>
            </a:pP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Я предполагаю, </a:t>
            </a: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он будет делать завтра.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29058" y="1463598"/>
            <a:ext cx="1571636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535556" y="4429132"/>
            <a:ext cx="150019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84206"/>
            <a:ext cx="8429684" cy="4873752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 наступает зима, люди надевают шубы.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buNone/>
            </a:pP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Люблю,</a:t>
            </a: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 когда</a:t>
            </a: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 за речкой гаснет день.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89760" y="1518462"/>
            <a:ext cx="2071702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43240" y="4125092"/>
            <a:ext cx="1800000" cy="0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215370" cy="4873752"/>
          </a:xfrm>
        </p:spPr>
        <p:txBody>
          <a:bodyPr/>
          <a:lstStyle/>
          <a:p>
            <a:pPr marL="0" indent="457200">
              <a:buNone/>
            </a:pP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Я увидел,</a:t>
            </a: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 как</a:t>
            </a: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 грузовик выехал из ворот дома.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buNone/>
            </a:pP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Делай так, </a:t>
            </a: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 тебя учили.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573582" y="1714488"/>
            <a:ext cx="1428760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40694" y="4286256"/>
            <a:ext cx="1260000" cy="0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53396"/>
            <a:ext cx="8296674" cy="59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868" y="710967"/>
            <a:ext cx="4728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ТОЖЕ ОДИНОК,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572140"/>
            <a:ext cx="814393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ТЫ БЕЗ ТВОИХ РОДИТЕЛЕЙ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214290"/>
            <a:ext cx="7858180" cy="6500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8182" y="366752"/>
            <a:ext cx="3348000" cy="33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53586" y="2833216"/>
            <a:ext cx="5976000" cy="3667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76389" y="285728"/>
            <a:ext cx="8286808" cy="5357850"/>
          </a:xfrm>
          <a:prstGeom prst="roundRect">
            <a:avLst>
              <a:gd name="adj" fmla="val 4694"/>
            </a:avLst>
          </a:prstGeom>
          <a:solidFill>
            <a:srgbClr val="ECECE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890" y="511314"/>
            <a:ext cx="4631423" cy="31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235" y="511314"/>
            <a:ext cx="3101979" cy="31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643042" y="285728"/>
            <a:ext cx="5500726" cy="6215106"/>
          </a:xfrm>
          <a:prstGeom prst="roundRect">
            <a:avLst>
              <a:gd name="adj" fmla="val 4694"/>
            </a:avLst>
          </a:prstGeom>
          <a:solidFill>
            <a:srgbClr val="ECECE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71768" y="357166"/>
            <a:ext cx="5472000" cy="5295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071942"/>
            <a:ext cx="8143932" cy="192882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ЗНАЮ, ЧТО НИЧЕГО НЕ ЗНАЮ.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06601" y="214290"/>
            <a:ext cx="2436969" cy="3238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08" y="34882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Сократ (469 г. - 399 г. до н. э.)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50" y="357188"/>
            <a:ext cx="2270026" cy="1214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4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Знать: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33" y="844699"/>
            <a:ext cx="7072313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отличие союзов от союзных слов 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Captio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68239" y="3230647"/>
            <a:ext cx="7072313" cy="221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определять самостоятельные и служебные части  </a:t>
            </a:r>
            <a:r>
              <a:rPr lang="ru-R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речи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00250" y="4143375"/>
            <a:ext cx="6858000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Captio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50" y="1000125"/>
            <a:ext cx="6429375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Captio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50" y="2643191"/>
            <a:ext cx="2428862" cy="1214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48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Уметь</a:t>
            </a:r>
            <a:r>
              <a:rPr lang="ru-RU" sz="4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300" y="21429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5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27148"/>
            <a:ext cx="7467600" cy="2730612"/>
          </a:xfrm>
        </p:spPr>
        <p:txBody>
          <a:bodyPr>
            <a:norm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Упражнение759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Упражнение758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Упражнение760</a:t>
            </a:r>
          </a:p>
          <a:p>
            <a:pPr algn="ctr"/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7845" y="2643182"/>
            <a:ext cx="77989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работу</a:t>
            </a:r>
            <a:endParaRPr lang="ru-RU" sz="6000" b="1" dirty="0">
              <a:ln w="11430">
                <a:solidFill>
                  <a:schemeClr val="bg2">
                    <a:lumMod val="2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071942"/>
            <a:ext cx="8143932" cy="192882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ЗНАЮ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НИЧЕГО НЕ ЗНАЮ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06601" y="214290"/>
            <a:ext cx="2436969" cy="3238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08" y="34882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Сократ (469 г. - 399 г. до н. э.)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4875992" y="4229068"/>
            <a:ext cx="1856248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68" y="2143116"/>
            <a:ext cx="8643998" cy="250033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ЗНАЮ, ЧТО НУЖНО ДЛЯ ДОСТИЖЕНИЯ УСПЕХА.</a:t>
            </a:r>
            <a:endParaRPr lang="ru-RU" sz="5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44" y="1500174"/>
            <a:ext cx="9144000" cy="3214710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ЗНАЮ</a:t>
            </a:r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НУЖНО ДЛЯ ДОСТИЖЕНИЯ УСПЕХА</a:t>
            </a:r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5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286248" y="3071810"/>
            <a:ext cx="1357322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50" y="357188"/>
            <a:ext cx="2198018" cy="1214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4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Знать: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33" y="844699"/>
            <a:ext cx="7072313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отличие союзов от союзных слов 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Captio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3212976"/>
            <a:ext cx="7072313" cy="221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определять самостоятельные и служебные части  </a:t>
            </a:r>
            <a:r>
              <a:rPr lang="ru-R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речи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00250" y="4143375"/>
            <a:ext cx="6858000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Captio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50" y="1000125"/>
            <a:ext cx="6429375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Captio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50" y="2643191"/>
            <a:ext cx="2428862" cy="1214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48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Уметь</a:t>
            </a:r>
            <a:r>
              <a:rPr lang="ru-RU" sz="4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57158" y="642918"/>
            <a:ext cx="3780000" cy="658368"/>
          </a:xfrm>
          <a:solidFill>
            <a:srgbClr val="FFF5DD"/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2400" dirty="0" smtClean="0">
                <a:ln>
                  <a:solidFill>
                    <a:schemeClr val="tx1">
                      <a:alpha val="7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</a:t>
            </a:r>
            <a:endParaRPr lang="ru-RU" sz="2400" dirty="0">
              <a:ln>
                <a:solidFill>
                  <a:schemeClr val="tx1">
                    <a:alpha val="7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92462" y="642918"/>
            <a:ext cx="3780000" cy="658368"/>
          </a:xfrm>
          <a:solidFill>
            <a:srgbClr val="FFF5DD"/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2400" dirty="0" smtClean="0">
                <a:ln>
                  <a:solidFill>
                    <a:schemeClr val="tx1">
                      <a:alpha val="7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СОЮЗНОЕ СЛОВО</a:t>
            </a:r>
            <a:endParaRPr lang="ru-RU" sz="2400" dirty="0">
              <a:ln>
                <a:solidFill>
                  <a:schemeClr val="tx1">
                    <a:alpha val="7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1571612"/>
            <a:ext cx="3780000" cy="46434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buNone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Можно опустить</a:t>
            </a:r>
          </a:p>
          <a:p>
            <a:pPr fontAlgn="ctr">
              <a:buNone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Можно заменить другим подчинительным союзом.</a:t>
            </a:r>
          </a:p>
          <a:p>
            <a:pPr fontAlgn="ctr">
              <a:buNone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Не падает логическое ударение</a:t>
            </a:r>
          </a:p>
          <a:p>
            <a:pPr fontAlgn="ctr">
              <a:buNone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Не является членом предложения</a:t>
            </a:r>
          </a:p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92462" y="1571612"/>
            <a:ext cx="3780000" cy="46434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buNone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Нелзья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опустить</a:t>
            </a:r>
          </a:p>
          <a:p>
            <a:pPr>
              <a:buNone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Можно заменить другим союзным словом.</a:t>
            </a:r>
          </a:p>
          <a:p>
            <a:pPr fontAlgn="ctr">
              <a:buNone/>
            </a:pPr>
            <a:endParaRPr lang="ru-RU" sz="28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>
              <a:buNone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Падает логическое ударение</a:t>
            </a:r>
          </a:p>
          <a:p>
            <a:pPr fontAlgn="ctr">
              <a:buNone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Является членом предложения</a:t>
            </a:r>
          </a:p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14356"/>
            <a:ext cx="8286808" cy="5088066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5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</a:t>
            </a:r>
            <a:r>
              <a:rPr lang="ru-RU" sz="5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ртания ни</a:t>
            </a:r>
            <a:r>
              <a:rPr lang="ru-RU" sz="5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ких облаков пр</a:t>
            </a:r>
            <a:r>
              <a:rPr lang="ru-RU" sz="5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падают, так как по г</a:t>
            </a:r>
            <a:r>
              <a:rPr lang="ru-RU" sz="5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ризонту весь день слоями лежит тяж</a:t>
            </a:r>
            <a:r>
              <a:rPr lang="ru-RU" sz="5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лая мгла.</a:t>
            </a:r>
          </a:p>
          <a:p>
            <a:pPr marL="0" indent="457200">
              <a:buNone/>
            </a:pPr>
            <a:r>
              <a:rPr lang="ru-RU" sz="5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выяснил, почему Ольга </a:t>
            </a:r>
            <a:r>
              <a:rPr lang="ru-RU" sz="5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5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пришла в школу </a:t>
            </a:r>
            <a:r>
              <a:rPr lang="ru-RU" sz="5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ru-RU" sz="5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время.</a:t>
            </a:r>
          </a:p>
          <a:p>
            <a:pPr marL="457200" indent="-457200">
              <a:buNone/>
            </a:pPr>
            <a:endParaRPr lang="ru-RU" sz="5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868" y="1528914"/>
            <a:ext cx="2286016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055900" y="4797152"/>
            <a:ext cx="2088000" cy="0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52"/>
            <a:ext cx="8572560" cy="7286676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4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обратился бы к пр</a:t>
            </a:r>
            <a:r>
              <a:rPr lang="ru-RU" sz="4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мерам из собстве</a:t>
            </a:r>
            <a:r>
              <a:rPr lang="ru-RU" sz="4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 жизни, если бы не увидел великолепных картин Левитана.</a:t>
            </a:r>
          </a:p>
          <a:p>
            <a:pPr marL="0" indent="457200">
              <a:buNone/>
            </a:pPr>
            <a:r>
              <a:rPr lang="ru-RU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4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ятель сообщил однокла</a:t>
            </a:r>
            <a:r>
              <a:rPr lang="ru-RU" sz="4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никам, куда он намеревае</a:t>
            </a:r>
            <a:r>
              <a:rPr lang="ru-RU" sz="4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поступать по окончани</a:t>
            </a:r>
            <a:r>
              <a:rPr lang="ru-RU" sz="4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школы.</a:t>
            </a:r>
          </a:p>
          <a:p>
            <a:pPr marL="0" indent="457200"/>
            <a:endParaRPr lang="ru-RU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092180" y="908720"/>
            <a:ext cx="1360140" cy="814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725762" y="4509120"/>
            <a:ext cx="1116000" cy="0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498</TotalTime>
  <Words>359</Words>
  <Application>Microsoft Office PowerPoint</Application>
  <PresentationFormat>Экран (4:3)</PresentationFormat>
  <Paragraphs>81</Paragraphs>
  <Slides>22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Слайд 1</vt:lpstr>
      <vt:lpstr>Я ЗНАЮ, ЧТО НИЧЕГО НЕ ЗНАЮ.</vt:lpstr>
      <vt:lpstr>[Я ЗНАЮ], ( ЧТО НИЧЕГО НЕ ЗНАЮ).</vt:lpstr>
      <vt:lpstr>Я ЗНАЮ, ЧТО НУЖНО ДЛЯ ДОСТИЖЕНИЯ УСПЕХА.</vt:lpstr>
      <vt:lpstr>[Я ЗНАЮ], (ЧТО НУЖНО ДЛЯ ДОСТИЖЕНИЯ УСПЕХА).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Домашнее задание</vt:lpstr>
      <vt:lpstr>Слайд 22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PC</cp:lastModifiedBy>
  <cp:revision>52</cp:revision>
  <dcterms:created xsi:type="dcterms:W3CDTF">2012-03-01T21:34:00Z</dcterms:created>
  <dcterms:modified xsi:type="dcterms:W3CDTF">2016-03-24T12:44:15Z</dcterms:modified>
</cp:coreProperties>
</file>