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9" r:id="rId7"/>
    <p:sldId id="293" r:id="rId8"/>
    <p:sldId id="270" r:id="rId9"/>
    <p:sldId id="292" r:id="rId10"/>
    <p:sldId id="271" r:id="rId11"/>
    <p:sldId id="261" r:id="rId12"/>
    <p:sldId id="263" r:id="rId13"/>
    <p:sldId id="264" r:id="rId14"/>
    <p:sldId id="265" r:id="rId15"/>
    <p:sldId id="266" r:id="rId16"/>
    <p:sldId id="267" r:id="rId17"/>
    <p:sldId id="268" r:id="rId18"/>
    <p:sldId id="262" r:id="rId19"/>
    <p:sldId id="277" r:id="rId20"/>
    <p:sldId id="288" r:id="rId21"/>
    <p:sldId id="273" r:id="rId22"/>
    <p:sldId id="279" r:id="rId23"/>
    <p:sldId id="278" r:id="rId24"/>
    <p:sldId id="296" r:id="rId25"/>
    <p:sldId id="274" r:id="rId26"/>
    <p:sldId id="280" r:id="rId27"/>
    <p:sldId id="289" r:id="rId28"/>
    <p:sldId id="281" r:id="rId29"/>
    <p:sldId id="297" r:id="rId30"/>
    <p:sldId id="276" r:id="rId31"/>
    <p:sldId id="282" r:id="rId32"/>
    <p:sldId id="283" r:id="rId33"/>
    <p:sldId id="287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3C1B9-B212-4F3C-B3F6-F87F999F8CA9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B76E9-F4FC-4490-92D4-C1559052D9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996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F9891-6D44-4694-85F1-C3F1D1CFDC1B}" type="datetime1">
              <a:rPr lang="ru-RU" smtClean="0"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FEC67-B9ED-4E02-B9E6-D04FF65679CF}" type="datetime1">
              <a:rPr lang="ru-RU" smtClean="0"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51880-6EFF-4DEE-A0E2-5F37C75F1656}" type="datetime1">
              <a:rPr lang="ru-RU" smtClean="0"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5FAA9-685A-4C1E-B47A-8EB8C62AD356}" type="datetime1">
              <a:rPr lang="ru-RU" smtClean="0"/>
              <a:t>11.04.2018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792B8-DFB8-4A94-939E-7D1E30C332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41F09-8E5D-49DB-A13F-A7D65694F74B}" type="datetime1">
              <a:rPr lang="ru-RU" smtClean="0"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4AA80-6923-4EB8-889D-D2EC6A4EF5BB}" type="datetime1">
              <a:rPr lang="ru-RU" smtClean="0"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D32B-3EC2-4866-AD00-248960E66CE0}" type="datetime1">
              <a:rPr lang="ru-RU" smtClean="0"/>
              <a:t>11.04.2018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F7D54-E1CE-497D-8284-6A7CE48C2B65}" type="datetime1">
              <a:rPr lang="ru-RU" smtClean="0"/>
              <a:t>11.04.2018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E63C-075C-4918-9C86-637900D77353}" type="datetime1">
              <a:rPr lang="ru-RU" smtClean="0"/>
              <a:t>11.04.2018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2E06D-F57C-4851-9B66-08D2A99D6D0B}" type="datetime1">
              <a:rPr lang="ru-RU" smtClean="0"/>
              <a:t>11.04.2018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73910-19FE-4C78-9E12-37A5217AE536}" type="datetime1">
              <a:rPr lang="ru-RU" smtClean="0"/>
              <a:t>11.04.2018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8F6D2-722C-4051-805D-D230391B1052}" type="datetime1">
              <a:rPr lang="ru-RU" smtClean="0"/>
              <a:t>11.04.2018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5A495-15DD-4DB3-8C6E-0D799F912E6B}" type="datetime1">
              <a:rPr lang="ru-RU" smtClean="0"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6BD19-EAD7-4017-8874-042BADDC577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s://fs00.infourok.ru/images/doc/295/295094/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"/>
            <a:ext cx="8796468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arhivurokov.ru/videouroki/html/2017/03/27/v_58d94a4c5a970/img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4" r="46760"/>
          <a:stretch/>
        </p:blipFill>
        <p:spPr bwMode="auto">
          <a:xfrm>
            <a:off x="1835696" y="488389"/>
            <a:ext cx="5472608" cy="591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Web-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дизайнер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" descr="fillipov_color_portal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842" y="1384300"/>
            <a:ext cx="3887787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сайт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317625"/>
            <a:ext cx="4027487" cy="294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Веб-сайт Администрации Санкт-Петербург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6667" y="3836987"/>
            <a:ext cx="3829050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сайт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817" y="3981450"/>
            <a:ext cx="3944937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дизайнеры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25602" name="Picture 2" descr="http://makersturkiye.com/wp-content/uploads/2017/03/3d-printing-site-768x5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268760"/>
            <a:ext cx="5963955" cy="3960440"/>
          </a:xfrm>
          <a:prstGeom prst="rect">
            <a:avLst/>
          </a:prstGeom>
          <a:noFill/>
        </p:spPr>
      </p:pic>
      <p:pic>
        <p:nvPicPr>
          <p:cNvPr id="25604" name="Picture 4" descr="https://public.superjob.ru/images/portfolio_photos/877/99/518779968215071447961145_source_9765bdab96c9bbd0cc3918717512314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84984"/>
            <a:ext cx="4512502" cy="3384376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Компьютерный художник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http://guro.com.ua/articles/tablet_choice/guro_ho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8550532" cy="5328592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Геймдизайнер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554" name="AutoShape 2" descr="https://im0-tub-ru.yandex.net/i?id=4fea783248285e8b21fd5b490f9eb00e&amp;n=13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http://ichef.bbci.co.uk/news/976/cpsprodpb/8C73/production/_85755953_img_553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 cstate="print"/>
          <a:srcRect l="14727" t="12422" r="14121" b="15719"/>
          <a:stretch>
            <a:fillRect/>
          </a:stretch>
        </p:blipFill>
        <p:spPr bwMode="auto">
          <a:xfrm>
            <a:off x="611560" y="1556792"/>
            <a:ext cx="7992888" cy="4558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Компьютерные композиторы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http://www.carmarthenshireherald.com/wp-content/uploads/2015/04/gamedev-300x2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4641838" cy="3744416"/>
          </a:xfrm>
          <a:prstGeom prst="rect">
            <a:avLst/>
          </a:prstGeom>
          <a:noFill/>
        </p:spPr>
      </p:pic>
      <p:pic>
        <p:nvPicPr>
          <p:cNvPr id="22532" name="Picture 4" descr="https://im0-tub-ru.yandex.net/i?id=76c04c8f0d098e3f94d3ead649b7d8f3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645024"/>
            <a:ext cx="4572000" cy="2733676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Тестировщик</a:t>
            </a:r>
            <a:r>
              <a:rPr lang="ru-RU" b="1" dirty="0" smtClean="0">
                <a:solidFill>
                  <a:srgbClr val="C00000"/>
                </a:solidFill>
              </a:rPr>
              <a:t> программного обеспечения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http://opis.pro/wp-content/uploads/2015/03/testirovanie-p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6961498" cy="4608512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 descr="https://www.n-vartovsk.ru/upload/iblock/315/1dfca7db4f3faf05f1df9020f3ed4ff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4" name="AutoShape 4" descr="https://www.n-vartovsk.ru/upload/iblock/315/1dfca7db4f3faf05f1df9020f3ed4ff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8" name="Picture 8" descr="http://images.myshared.ru/9/950636/slide_5.jpg"/>
          <p:cNvPicPr>
            <a:picLocks noChangeAspect="1" noChangeArrowheads="1"/>
          </p:cNvPicPr>
          <p:nvPr/>
        </p:nvPicPr>
        <p:blipFill>
          <a:blip r:embed="rId2" cstate="print"/>
          <a:srcRect t="24800"/>
          <a:stretch>
            <a:fillRect/>
          </a:stretch>
        </p:blipFill>
        <p:spPr bwMode="auto">
          <a:xfrm>
            <a:off x="0" y="764704"/>
            <a:ext cx="9144000" cy="515719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7236296" y="5157192"/>
            <a:ext cx="1656184" cy="86409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6" descr="http://www.makiai.ru/wp-content/uploads/2014/07/mzl.xmisxzyy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9704" y="4769768"/>
            <a:ext cx="2664296" cy="2088232"/>
          </a:xfrm>
          <a:prstGeom prst="rect">
            <a:avLst/>
          </a:prstGeom>
          <a:noFill/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276872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b="1" dirty="0" smtClean="0"/>
              <a:t>«Растровая и векторная графика»</a:t>
            </a:r>
            <a:endParaRPr lang="ru-RU" sz="6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767736" y="260648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15.02.2018</a:t>
            </a:r>
            <a:endParaRPr lang="ru-RU" sz="2800" dirty="0"/>
          </a:p>
        </p:txBody>
      </p:sp>
      <p:pic>
        <p:nvPicPr>
          <p:cNvPr id="1026" name="Picture 2" descr="http://xn--3-7sblbduo6ci.xn--p1ai/wp-content/uploads/2016/11/news-sc569-vazno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3212976"/>
            <a:ext cx="2166581" cy="3207222"/>
          </a:xfrm>
          <a:prstGeom prst="rect">
            <a:avLst/>
          </a:prstGeom>
          <a:noFill/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ttp://to-world-travel.ru/img/2015/042414/12048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414654"/>
            <a:ext cx="3888701" cy="311022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4099" name="Picture 7" descr="http://www.mrwallpaper.com/wallpapers/tropical-sand-beach-palms-1680x1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4491884" cy="2808312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4101" name="TextBox 7"/>
          <p:cNvSpPr txBox="1">
            <a:spLocks noChangeArrowheads="1"/>
          </p:cNvSpPr>
          <p:nvPr/>
        </p:nvSpPr>
        <p:spPr bwMode="auto">
          <a:xfrm>
            <a:off x="467544" y="4725144"/>
            <a:ext cx="40446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dirty="0"/>
              <a:t>Векторная графика</a:t>
            </a:r>
          </a:p>
        </p:txBody>
      </p:sp>
      <p:sp>
        <p:nvSpPr>
          <p:cNvPr id="4102" name="TextBox 8"/>
          <p:cNvSpPr txBox="1">
            <a:spLocks noChangeArrowheads="1"/>
          </p:cNvSpPr>
          <p:nvPr/>
        </p:nvSpPr>
        <p:spPr bwMode="auto">
          <a:xfrm>
            <a:off x="5170861" y="1412776"/>
            <a:ext cx="39731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dirty="0"/>
              <a:t>Растровая графика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4860032" y="1772816"/>
            <a:ext cx="360362" cy="46038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10800000">
            <a:off x="4499992" y="5085184"/>
            <a:ext cx="360362" cy="46038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A792B8-DFB8-4A94-939E-7D1E30C3320C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692696"/>
            <a:ext cx="7653536" cy="211683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dirty="0" smtClean="0"/>
              <a:t>		Раздел информатики, занимающийся проблемами создания и обработки на компьютере графических изображений, называется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компьютерной графикой.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://xn--90aiqw4a4aq.xn--d1acj3b/uploads/posts/2016-12/1481357015_2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56992"/>
            <a:ext cx="4260472" cy="2664296"/>
          </a:xfrm>
          <a:prstGeom prst="rect">
            <a:avLst/>
          </a:prstGeom>
          <a:noFill/>
        </p:spPr>
      </p:pic>
      <p:pic>
        <p:nvPicPr>
          <p:cNvPr id="2052" name="Picture 4" descr="http://static-web-0.kspu.ru/web/images/2016/05/11/cf1713e6ed947247e5160403c3d48e67/1238komp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35896" y="3140968"/>
            <a:ext cx="5735692" cy="3501008"/>
          </a:xfrm>
          <a:prstGeom prst="rect">
            <a:avLst/>
          </a:prstGeom>
          <a:noFill/>
        </p:spPr>
      </p:pic>
      <p:pic>
        <p:nvPicPr>
          <p:cNvPr id="2054" name="Picture 6" descr="http://www.makiai.ru/wp-content/uploads/2014/07/mzl.xmisxzyy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52536" y="620688"/>
            <a:ext cx="2088232" cy="2088232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Растровые изображения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11" descr="2560-1600-237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5" y="1481224"/>
            <a:ext cx="4187715" cy="261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or13040020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843" y="1481224"/>
            <a:ext cx="3491882" cy="261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p1.pichost.me/i/24/14741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43" y="4293096"/>
            <a:ext cx="357159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edu.znate.ru/tw_files2/urls_41/292/d-291778/7z-docs/1_html_m2fe5336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93096"/>
            <a:ext cx="281940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332656"/>
            <a:ext cx="8675687" cy="266429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b="1" dirty="0" smtClean="0"/>
              <a:t>Растровое</a:t>
            </a:r>
            <a:r>
              <a:rPr lang="ru-RU" sz="3600" dirty="0" smtClean="0"/>
              <a:t> изображение — представляет собой сетку пикселей — цветных точек на мониторе, бумаге и на других отображающих устройствах. </a:t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4" name="Picture 2" descr="http://4.bp.blogspot.com/-qqEyRelP37s/Tztj3FkagxI/AAAAAAAAA_g/fwhSi129GhM/s1600/400.jpg"/>
          <p:cNvPicPr>
            <a:picLocks noChangeAspect="1" noChangeArrowheads="1"/>
          </p:cNvPicPr>
          <p:nvPr/>
        </p:nvPicPr>
        <p:blipFill>
          <a:blip r:embed="rId2" cstate="print"/>
          <a:srcRect t="16364"/>
          <a:stretch>
            <a:fillRect/>
          </a:stretch>
        </p:blipFill>
        <p:spPr bwMode="auto">
          <a:xfrm>
            <a:off x="251520" y="3284984"/>
            <a:ext cx="8520113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topdizayn.com.ua/uploads/posts/2013-04/1367150714_rastrovoe-izobrazhenie.jpg"/>
          <p:cNvPicPr>
            <a:picLocks noChangeAspect="1" noChangeArrowheads="1"/>
          </p:cNvPicPr>
          <p:nvPr/>
        </p:nvPicPr>
        <p:blipFill>
          <a:blip r:embed="rId2" cstate="print"/>
          <a:srcRect l="4118" r="6117"/>
          <a:stretch>
            <a:fillRect/>
          </a:stretch>
        </p:blipFill>
        <p:spPr bwMode="auto">
          <a:xfrm>
            <a:off x="179388" y="1844675"/>
            <a:ext cx="877252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http://fb.ru/misc/i/gallery/18960/392488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4" name="Picture 4" descr="http://grafics.hol.es/1/9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92" y="2204864"/>
            <a:ext cx="8863008" cy="4104456"/>
          </a:xfrm>
          <a:prstGeom prst="rect">
            <a:avLst/>
          </a:prstGeom>
          <a:noFill/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623877" y="548680"/>
            <a:ext cx="78062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 b="1" dirty="0"/>
              <a:t>Увеличенное растровое изображение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oluch.ru/blmcbn/38109/38109.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51996"/>
            <a:ext cx="7848872" cy="481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23877" y="548680"/>
            <a:ext cx="78062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 b="1" dirty="0"/>
              <a:t>Увеличенное растровое изображение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09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373616" cy="216024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 smtClean="0"/>
              <a:t>Векторное изображение </a:t>
            </a:r>
            <a:r>
              <a:rPr lang="ru-RU" sz="2800" dirty="0" smtClean="0"/>
              <a:t>– это  изображение, описанное математическими формулами и создаваемое с помощью геометрических примитивов, таких как точки, линии, многоугольники. 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cdn.bolshoyvopros.ru/files/users/images/99/f3/99f376437a07d165975c479ebe31f0d9.jpg"/>
          <p:cNvPicPr>
            <a:picLocks noChangeAspect="1" noChangeArrowheads="1"/>
          </p:cNvPicPr>
          <p:nvPr/>
        </p:nvPicPr>
        <p:blipFill>
          <a:blip r:embed="rId2" cstate="print"/>
          <a:srcRect l="52338" t="4361" b="46724"/>
          <a:stretch>
            <a:fillRect/>
          </a:stretch>
        </p:blipFill>
        <p:spPr bwMode="auto">
          <a:xfrm>
            <a:off x="0" y="3284984"/>
            <a:ext cx="368379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depositphotos_2098782-Green-landsca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212976"/>
            <a:ext cx="497390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lib.qrz.ru/files/images/graphics/book1/p2/7.gif"/>
          <p:cNvPicPr>
            <a:picLocks noChangeAspect="1" noChangeArrowheads="1"/>
          </p:cNvPicPr>
          <p:nvPr/>
        </p:nvPicPr>
        <p:blipFill>
          <a:blip r:embed="rId2" cstate="print"/>
          <a:srcRect l="2654" t="13559" r="3180" b="4617"/>
          <a:stretch>
            <a:fillRect/>
          </a:stretch>
        </p:blipFill>
        <p:spPr bwMode="auto">
          <a:xfrm>
            <a:off x="611188" y="1268760"/>
            <a:ext cx="8050328" cy="5252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1187624" y="404664"/>
            <a:ext cx="70050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200" b="1" dirty="0"/>
              <a:t>Увеличенное векторное изображение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&amp;Scy;&amp;rcy;&amp;iecy;&amp;dcy;&amp;scy;&amp;tcy;&amp;vcy;&amp;acy; &amp;ocy;&amp;bcy;&amp;rcy;&amp;acy;&amp;bcy;&amp;ocy;&amp;tcy;&amp;kcy;&amp;icy; &amp;gcy;&amp;rcy;&amp;acy;&amp;fcy;&amp;icy;&amp;chcy;&amp;iecy;&amp;scy;&amp;kcy;&amp;ocy;&amp;jcy; &amp;icy;&amp;ncy;&amp;fcy;&amp;ocy;&amp;rcy;&amp;mcy;&amp;acy;&amp;tscy;&amp;icy;&amp;icy;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67175" y="365125"/>
            <a:ext cx="47244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7" descr="&amp;Kcy;&amp;ocy;&amp;dcy;&amp;icy;&amp;rcy;&amp;ocy;&amp;vcy;&amp;acy;&amp;ncy;&amp;icy;&amp;iecy; &amp;tcy;&amp;iecy;&amp;kcy;&amp;scy;&amp;tcy;&amp;ocy;&amp;vcy;&amp;ocy;&amp;jcy; &amp;icy;&amp;ncy;&amp;fcy;&amp;ocy;&amp;rcy;&amp;mcy;&amp;acy;&amp;tscy;&amp;icy;&amp;i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0300" y="3357563"/>
            <a:ext cx="5473700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5" descr="&amp;Gcy;&amp;rcy;&amp;acy;&amp;fcy;&amp;icy;&amp;kcy;&amp;acy; &amp;vcy;&amp;iecy;&amp;kcy;&amp;tcy;&amp;ocy;&amp;rcy;&amp;ncy;&amp;acy;&amp;yacy; &amp;ocy;&amp;tcy; &amp;rcy;&amp;acy;&amp;scy;&amp;tcy;&amp;rcy;&amp;ocy;&amp;vcy;&amp;ocy;&amp;jcy;. &amp;Acy;&amp;zcy;&amp;ycy; &amp;kcy;&amp;ocy;&amp;mcy;&amp;pcy;&amp;softcy;&amp;yucy;&amp;tcy;&amp;iecy;&amp;rcy;&amp;ncy;&amp;ocy;&amp;jcy; &amp;gcy;&amp;rcy;&amp;acy;&amp;mcy;&amp;ocy;&amp;tcy;&amp;ncy;&amp;ocy;&amp;scy;&amp;tcy;&amp;icy;…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9891"/>
          <a:stretch>
            <a:fillRect/>
          </a:stretch>
        </p:blipFill>
        <p:spPr bwMode="auto">
          <a:xfrm>
            <a:off x="179388" y="620713"/>
            <a:ext cx="3635375" cy="525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b="1" dirty="0" smtClean="0"/>
              <a:t>Примеры графических редакторов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ru-RU" sz="3200" dirty="0" smtClean="0">
                <a:solidFill>
                  <a:srgbClr val="C00000"/>
                </a:solidFill>
              </a:rPr>
              <a:t>Растровые</a:t>
            </a: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Векторные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42" t="27188" r="85273" b="49188"/>
          <a:stretch>
            <a:fillRect/>
          </a:stretch>
        </p:blipFill>
        <p:spPr bwMode="auto">
          <a:xfrm>
            <a:off x="2123728" y="2852936"/>
            <a:ext cx="165618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http://fb.ru/misc/i/gallery/21132/1854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869160"/>
            <a:ext cx="2376264" cy="1520809"/>
          </a:xfrm>
          <a:prstGeom prst="rect">
            <a:avLst/>
          </a:prstGeom>
          <a:noFill/>
        </p:spPr>
      </p:pic>
      <p:pic>
        <p:nvPicPr>
          <p:cNvPr id="2050" name="Picture 2" descr="https://sebweo.com/wp-content/uploads/2014/12/photoshop-thumb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1E7E5"/>
              </a:clrFrom>
              <a:clrTo>
                <a:srgbClr val="F1E7E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84584" y="2780928"/>
            <a:ext cx="3581744" cy="1728192"/>
          </a:xfrm>
          <a:prstGeom prst="rect">
            <a:avLst/>
          </a:prstGeom>
          <a:noFill/>
        </p:spPr>
      </p:pic>
      <p:pic>
        <p:nvPicPr>
          <p:cNvPr id="2055" name="Picture 7" descr="https://2.bp.blogspot.com/-yjPXM0Jl7kI/V-6S-s_7K2I/AAAAAAAAABc/aCcCHGxhMHIRnmZDkjaptzNefsFkbFC8gCLcB/s1600/Corel%2BDraw%2BX4%2BFull%2BVersion%2BFree%2BDownload-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284984"/>
            <a:ext cx="1584176" cy="1584176"/>
          </a:xfrm>
          <a:prstGeom prst="rect">
            <a:avLst/>
          </a:prstGeom>
          <a:noFill/>
        </p:spPr>
      </p:pic>
      <p:pic>
        <p:nvPicPr>
          <p:cNvPr id="2057" name="Picture 9" descr="https://cdn.specialist.ru/content/Image/News/ill-av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53250" y="4509120"/>
            <a:ext cx="2190750" cy="1819276"/>
          </a:xfrm>
          <a:prstGeom prst="rect">
            <a:avLst/>
          </a:prstGeom>
          <a:noFill/>
        </p:spPr>
      </p:pic>
      <p:pic>
        <p:nvPicPr>
          <p:cNvPr id="2059" name="Picture 11" descr="http://i65.fastpic.ru/big/2015/0109/d7/7f416698c562cb30ee214e6b82daafd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2492896"/>
            <a:ext cx="1584176" cy="1782198"/>
          </a:xfrm>
          <a:prstGeom prst="rect">
            <a:avLst/>
          </a:prstGeom>
          <a:noFill/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Звуки природы - Музыка, пение птиц, утро, лес, озеро...mp3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6047512"/>
            <a:ext cx="609600" cy="6096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2050" name="Picture 2" descr="http://wallpaperscraft.ru/image/oduvanchiki_cvety_polyana_luchi_solnce_polukrug_zelen_derevya_nebo_33726_1920x10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0" y="906907"/>
            <a:ext cx="9138852" cy="514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62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123728" y="332656"/>
            <a:ext cx="6552728" cy="136815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indent="376238">
              <a:buNone/>
            </a:pPr>
            <a:r>
              <a:rPr lang="ru-RU" sz="3600" dirty="0" smtClean="0"/>
              <a:t>      Устройства, ввода изображения в компьютер</a:t>
            </a:r>
            <a:endParaRPr lang="ru-RU" sz="3600" dirty="0"/>
          </a:p>
        </p:txBody>
      </p:sp>
      <p:pic>
        <p:nvPicPr>
          <p:cNvPr id="5122" name="Picture 2" descr="https://ee3.pigugroup.eu/colours/445/903/445903/969e65b60b1a75139f04ac420a4ec2d7_original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1844824"/>
            <a:ext cx="3168352" cy="3168352"/>
          </a:xfrm>
          <a:prstGeom prst="rect">
            <a:avLst/>
          </a:prstGeom>
          <a:noFill/>
        </p:spPr>
      </p:pic>
      <p:pic>
        <p:nvPicPr>
          <p:cNvPr id="5124" name="Picture 4" descr="http://upravasm.ru/_ld/174/1633263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B6FE1"/>
              </a:clrFrom>
              <a:clrTo>
                <a:srgbClr val="0B6F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4048" y="2204864"/>
            <a:ext cx="3600400" cy="2160240"/>
          </a:xfrm>
          <a:prstGeom prst="rect">
            <a:avLst/>
          </a:prstGeom>
          <a:noFill/>
        </p:spPr>
      </p:pic>
      <p:pic>
        <p:nvPicPr>
          <p:cNvPr id="5126" name="Picture 6" descr="https://brain.com.ua/static/images/prod_img/8/2/U0141682_4big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3861048"/>
            <a:ext cx="3195736" cy="3195736"/>
          </a:xfrm>
          <a:prstGeom prst="rect">
            <a:avLst/>
          </a:prstGeom>
          <a:noFill/>
        </p:spPr>
      </p:pic>
      <p:pic>
        <p:nvPicPr>
          <p:cNvPr id="5128" name="Picture 8" descr="http://irmobile.ru/gallery/product/3086/21519_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1920" y="3950296"/>
            <a:ext cx="3282891" cy="2907704"/>
          </a:xfrm>
          <a:prstGeom prst="rect">
            <a:avLst/>
          </a:prstGeom>
          <a:noFill/>
        </p:spPr>
      </p:pic>
      <p:pic>
        <p:nvPicPr>
          <p:cNvPr id="8" name="Picture 6" descr="http://www.makiai.ru/wp-content/uploads/2014/07/mzl.xmisxzyy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60648"/>
            <a:ext cx="2088232" cy="2088232"/>
          </a:xfrm>
          <a:prstGeom prst="rect">
            <a:avLst/>
          </a:prstGeom>
          <a:noFill/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Практическая работа</a:t>
            </a:r>
            <a:endParaRPr lang="ru-RU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ttps://image.jimcdn.com/app/cms/image/transf/none/path/s359f3a2abe08a6af/image/i6e958e3afde75cee/version/1455101322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348880"/>
            <a:ext cx="4536504" cy="3891313"/>
          </a:xfrm>
          <a:prstGeom prst="rect">
            <a:avLst/>
          </a:prstGeom>
          <a:noFill/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39552" y="332656"/>
          <a:ext cx="8208912" cy="626469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008234"/>
                <a:gridCol w="2600339"/>
                <a:gridCol w="2600339"/>
              </a:tblGrid>
              <a:tr h="562387"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Вопрос</a:t>
                      </a:r>
                      <a:endParaRPr lang="ru-RU" sz="20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68" marR="6436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latin typeface="Times New Roman"/>
                          <a:ea typeface="Calibri"/>
                          <a:cs typeface="Times New Roman"/>
                        </a:rPr>
                        <a:t>Растровое</a:t>
                      </a:r>
                      <a:r>
                        <a:rPr lang="ru-RU" sz="1600" b="1" i="1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изображение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latin typeface="Times New Roman"/>
                          <a:ea typeface="Calibri"/>
                          <a:cs typeface="Times New Roman"/>
                        </a:rPr>
                        <a:t>Векторное изображение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46957">
                <a:tc>
                  <a:txBody>
                    <a:bodyPr/>
                    <a:lstStyle/>
                    <a:p>
                      <a:pPr marL="0" lvl="0" indent="449263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80340" algn="l"/>
                        </a:tabLst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1.Из </a:t>
                      </a: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каких элементов строится изображение?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68" marR="64368" marT="0" marB="0"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16862">
                <a:tc>
                  <a:txBody>
                    <a:bodyPr/>
                    <a:lstStyle/>
                    <a:p>
                      <a:pPr marL="0" lvl="0" indent="449263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80340" algn="l"/>
                        </a:tabLst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2. Большой </a:t>
                      </a: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или маленький размер имеет файл, содержащий графическое изображение?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68" marR="64368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44575">
                <a:tc>
                  <a:txBody>
                    <a:bodyPr/>
                    <a:lstStyle/>
                    <a:p>
                      <a:pPr marL="0" lvl="0" indent="360363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80340" algn="l"/>
                        </a:tabLst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3. Как </a:t>
                      </a: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изменится качество изображения при масштабировании?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68" marR="64368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46957">
                <a:tc>
                  <a:txBody>
                    <a:bodyPr/>
                    <a:lstStyle/>
                    <a:p>
                      <a:pPr marL="0" lvl="0" indent="449263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80340" algn="l"/>
                        </a:tabLst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4. Каковы </a:t>
                      </a: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основные достоинства данного типа изображения?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68" marR="64368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46957">
                <a:tc>
                  <a:txBody>
                    <a:bodyPr/>
                    <a:lstStyle/>
                    <a:p>
                      <a:pPr marL="0" lvl="0" indent="360363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80340" algn="l"/>
                        </a:tabLst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5. Каковы </a:t>
                      </a: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основные недостатки данного типа изображения?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68" marR="64368" marT="0" marB="0"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un9-8.userapi.com/c639319/v639319488/2d8d3/CyNJ820WSV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roobelogorsk.ucoz.ru/novosti/1jpg-2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217" y="4077072"/>
            <a:ext cx="263378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04865"/>
            <a:ext cx="5915000" cy="309634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600" dirty="0" smtClean="0"/>
              <a:t>     Выполнить </a:t>
            </a:r>
            <a:r>
              <a:rPr lang="ru-RU" sz="3600" dirty="0"/>
              <a:t>1 </a:t>
            </a:r>
            <a:r>
              <a:rPr lang="ru-RU" sz="3600" dirty="0" smtClean="0"/>
              <a:t>рисунок</a:t>
            </a:r>
          </a:p>
          <a:p>
            <a:pPr marL="0" indent="0" algn="just">
              <a:buNone/>
            </a:pPr>
            <a:r>
              <a:rPr lang="ru-RU" sz="3600" dirty="0" smtClean="0"/>
              <a:t>Команде </a:t>
            </a:r>
            <a:r>
              <a:rPr lang="ru-RU" sz="3600" b="1" i="1" dirty="0" smtClean="0"/>
              <a:t>РАСТР</a:t>
            </a:r>
            <a:r>
              <a:rPr lang="ru-RU" sz="3600" b="1" dirty="0" smtClean="0"/>
              <a:t> </a:t>
            </a:r>
            <a:r>
              <a:rPr lang="ru-RU" sz="3600" dirty="0" smtClean="0"/>
              <a:t>-</a:t>
            </a:r>
            <a:r>
              <a:rPr lang="ru-RU" sz="3600" b="1" u="sng" dirty="0" smtClean="0"/>
              <a:t> векторное изображение</a:t>
            </a:r>
            <a:r>
              <a:rPr lang="ru-RU" sz="3600" dirty="0" smtClean="0"/>
              <a:t>;</a:t>
            </a:r>
          </a:p>
          <a:p>
            <a:pPr marL="0" indent="0" algn="just">
              <a:buNone/>
            </a:pPr>
            <a:r>
              <a:rPr lang="ru-RU" sz="3600" dirty="0" smtClean="0"/>
              <a:t> команде </a:t>
            </a:r>
            <a:r>
              <a:rPr lang="ru-RU" sz="3600" b="1" i="1" dirty="0"/>
              <a:t>ВЕКТОР</a:t>
            </a:r>
            <a:r>
              <a:rPr lang="ru-RU" sz="3600" dirty="0"/>
              <a:t> </a:t>
            </a:r>
            <a:r>
              <a:rPr lang="ru-RU" sz="3600" dirty="0" smtClean="0"/>
              <a:t>- </a:t>
            </a:r>
            <a:r>
              <a:rPr lang="ru-RU" sz="3600" b="1" u="sng" dirty="0" smtClean="0"/>
              <a:t>растровое </a:t>
            </a:r>
            <a:r>
              <a:rPr lang="ru-RU" sz="3600" b="1" u="sng" dirty="0"/>
              <a:t>изображение</a:t>
            </a:r>
            <a:r>
              <a:rPr lang="ru-RU" sz="3600" dirty="0"/>
              <a:t>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33</a:t>
            </a:fld>
            <a:endParaRPr lang="ru-RU"/>
          </a:p>
        </p:txBody>
      </p:sp>
      <p:pic>
        <p:nvPicPr>
          <p:cNvPr id="1026" name="Picture 2" descr="https://ds04.infourok.ru/uploads/ex/0a6a/00009321-0a321e8a/2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1691680" y="548680"/>
            <a:ext cx="7056784" cy="1944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indent="376238" algn="ctr" defTabSz="255588">
              <a:spcBef>
                <a:spcPct val="20000"/>
              </a:spcBef>
            </a:pPr>
            <a:r>
              <a:rPr lang="ru-RU" sz="3600" dirty="0" smtClean="0"/>
              <a:t>Устройство вывода графической информации на бумагу</a:t>
            </a:r>
          </a:p>
        </p:txBody>
      </p:sp>
      <p:pic>
        <p:nvPicPr>
          <p:cNvPr id="5" name="Picture 6" descr="http://www.makiai.ru/wp-content/uploads/2014/07/mzl.xmisxzyy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80528" y="404664"/>
            <a:ext cx="2088232" cy="2088232"/>
          </a:xfrm>
          <a:prstGeom prst="rect">
            <a:avLst/>
          </a:prstGeom>
          <a:noFill/>
        </p:spPr>
      </p:pic>
      <p:pic>
        <p:nvPicPr>
          <p:cNvPr id="4098" name="Picture 2" descr="http://geek-nose.com/wp-content/uploads/2015/06/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140968"/>
            <a:ext cx="4147661" cy="2592288"/>
          </a:xfrm>
          <a:prstGeom prst="rect">
            <a:avLst/>
          </a:prstGeom>
          <a:noFill/>
        </p:spPr>
      </p:pic>
      <p:pic>
        <p:nvPicPr>
          <p:cNvPr id="4100" name="Picture 4" descr="https://www.yourprintspecialists.co.uk/wp-content/uploads/2015/09/BIG-JFX200-251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360"/>
          <a:stretch>
            <a:fillRect/>
          </a:stretch>
        </p:blipFill>
        <p:spPr bwMode="auto">
          <a:xfrm>
            <a:off x="4283968" y="3740053"/>
            <a:ext cx="4680520" cy="2857299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3074" name="AutoShape 2" descr="https://im0-tub-ru.yandex.net/i?id=95f9c67484b19c2f88e42f26ad60fe33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s://im0-tub-ru.yandex.net/i?id=95f9c67484b19c2f88e42f26ad60fe33&amp;n=13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4.infourok.ru/uploads/ex/02f2/0007cb21-32ddae8a/img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t="22756" r="18637" b="11183"/>
          <a:stretch/>
        </p:blipFill>
        <p:spPr bwMode="auto">
          <a:xfrm>
            <a:off x="1043608" y="836712"/>
            <a:ext cx="684934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i0.wp.com/alldayplus.narod.ru/flabad/2011-01/24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34" y="692696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://www.white-windows.ru/wp-content/uploads/2012/12/teap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43766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13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arhivurokov.ru/multiurok/c/5/e/c5e29949497eea5f3a8f5991f206fbcdb86d3168/praktichieskaia-rabota-ms-excel-dielovaia-ghrafika_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134350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detectivebooks.ru/img/d/?src=26141705&amp;i=37&amp;ext=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0647"/>
            <a:ext cx="4752528" cy="627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BD19-EAD7-4017-8874-042BADDC5774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30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180</Words>
  <Application>Microsoft Office PowerPoint</Application>
  <PresentationFormat>Экран (4:3)</PresentationFormat>
  <Paragraphs>67</Paragraphs>
  <Slides>33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Web-дизайнер</vt:lpstr>
      <vt:lpstr>3D дизайнеры</vt:lpstr>
      <vt:lpstr>Компьютерный художник</vt:lpstr>
      <vt:lpstr>Геймдизайнер</vt:lpstr>
      <vt:lpstr>Компьютерные композиторы</vt:lpstr>
      <vt:lpstr>Тестировщик программного обеспечения</vt:lpstr>
      <vt:lpstr>Презентация PowerPoint</vt:lpstr>
      <vt:lpstr>«Растровая и векторная графика»</vt:lpstr>
      <vt:lpstr>Презентация PowerPoint</vt:lpstr>
      <vt:lpstr>Растровые изображения</vt:lpstr>
      <vt:lpstr>Растровое изображение — представляет собой сетку пикселей — цветных точек на мониторе, бумаге и на других отображающих устройствах.  </vt:lpstr>
      <vt:lpstr>Презентация PowerPoint</vt:lpstr>
      <vt:lpstr>Презентация PowerPoint</vt:lpstr>
      <vt:lpstr>Презентация PowerPoint</vt:lpstr>
      <vt:lpstr>Векторное изображение – это  изображение, описанное математическими формулами и создаваемое с помощью геометрических примитивов, таких как точки, линии, многоугольники. </vt:lpstr>
      <vt:lpstr>Презентация PowerPoint</vt:lpstr>
      <vt:lpstr>Презентация PowerPoint</vt:lpstr>
      <vt:lpstr>Примеры графических редакторов</vt:lpstr>
      <vt:lpstr>Презентация PowerPoint</vt:lpstr>
      <vt:lpstr>Практическая работа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Anisulka</dc:creator>
  <cp:lastModifiedBy>User</cp:lastModifiedBy>
  <cp:revision>39</cp:revision>
  <dcterms:created xsi:type="dcterms:W3CDTF">2018-02-13T18:29:52Z</dcterms:created>
  <dcterms:modified xsi:type="dcterms:W3CDTF">2018-04-11T09:16:28Z</dcterms:modified>
</cp:coreProperties>
</file>